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 SemiBold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SemiBold-bold.fntdata"/><Relationship Id="rId14" Type="http://schemas.openxmlformats.org/officeDocument/2006/relationships/font" Target="fonts/OpenSansSemiBold-regular.fntdata"/><Relationship Id="rId17" Type="http://schemas.openxmlformats.org/officeDocument/2006/relationships/font" Target="fonts/OpenSansSemiBold-boldItalic.fntdata"/><Relationship Id="rId16" Type="http://schemas.openxmlformats.org/officeDocument/2006/relationships/font" Target="fonts/OpenSansSemiBol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a193310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a193310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b2c58b8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b2c58b8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b2c58b8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b2c58b8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b2c58b8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b2c58b8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b2c58b8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b2c58b8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b2c58b8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b2c58b8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2c58b8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b2c58b8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9500" y="5002800"/>
            <a:ext cx="9183600" cy="140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39500" y="5002800"/>
            <a:ext cx="9183600" cy="140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9550" y="20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98150" y="113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58908" y="4648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53050" y="4987950"/>
            <a:ext cx="9183600" cy="140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-10200" y="923075"/>
            <a:ext cx="9154200" cy="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4"/>
          <p:cNvSpPr txBox="1"/>
          <p:nvPr/>
        </p:nvSpPr>
        <p:spPr>
          <a:xfrm>
            <a:off x="3461650" y="4911750"/>
            <a:ext cx="1736400" cy="3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CS4830: Big Data Laboratory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00" y="22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39500" y="5002800"/>
            <a:ext cx="9183600" cy="140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3350" y="937925"/>
            <a:ext cx="9154200" cy="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100" y="22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39500" y="5002800"/>
            <a:ext cx="9183600" cy="140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6"/>
          <p:cNvCxnSpPr/>
          <p:nvPr/>
        </p:nvCxnSpPr>
        <p:spPr>
          <a:xfrm>
            <a:off x="3350" y="937925"/>
            <a:ext cx="9154200" cy="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00" y="222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Open Sans SemiBold"/>
              <a:buNone/>
              <a:defRPr sz="2800"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Open Sans SemiBold"/>
              <a:buNone/>
              <a:defRPr sz="2800"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Open Sans SemiBold"/>
              <a:buNone/>
              <a:defRPr sz="2800"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Open Sans SemiBold"/>
              <a:buNone/>
              <a:defRPr sz="2800"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Open Sans SemiBold"/>
              <a:buNone/>
              <a:defRPr sz="2800"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Open Sans SemiBold"/>
              <a:buNone/>
              <a:defRPr sz="2800"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Open Sans SemiBold"/>
              <a:buNone/>
              <a:defRPr sz="2800"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Open Sans SemiBold"/>
              <a:buNone/>
              <a:defRPr sz="2800"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800"/>
              <a:buFont typeface="Open Sans SemiBold"/>
              <a:buNone/>
              <a:defRPr sz="2800"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39500" y="5002800"/>
            <a:ext cx="9183600" cy="140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87825" y="80825"/>
            <a:ext cx="773074" cy="7730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elp.com/dataset/documentation/ma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Final Project Presentation</a:t>
            </a:r>
            <a:endParaRPr sz="43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CS4830: Big Data Laboratory</a:t>
            </a:r>
            <a:endParaRPr/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595800" y="4910350"/>
            <a:ext cx="195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CS4830: Big Data Laboratory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459450" y="3852888"/>
            <a:ext cx="328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Vishal Rishi </a:t>
            </a: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CH18B013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Rajas Takle </a:t>
            </a: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CH18B114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Vignesh Kumar </a:t>
            </a:r>
            <a:r>
              <a:rPr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CH18B118</a:t>
            </a:r>
            <a:endParaRPr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69550" y="20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31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Yelp Dataset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11.5 million rows (with null values) and 3.7 million rows (clean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columns: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 0, 4, 8 are id’s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2: Dates, 6: Text review, 5: Target ratings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 3, 7 are votes.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aim to use NLP to predict star ratings on Yelp Dataset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58908" y="4648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69550" y="20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98150" y="113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Usefulness of voting columns: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		            C1						   C3						      C7		</a:t>
            </a:r>
            <a:endParaRPr sz="12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58908" y="4648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37" y="1907775"/>
            <a:ext cx="2460456" cy="22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092" y="1908390"/>
            <a:ext cx="2461341" cy="222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522" y="1908392"/>
            <a:ext cx="2461341" cy="22218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342425" y="4298400"/>
            <a:ext cx="82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All values are predominantly zero. Hence, they are </a:t>
            </a:r>
            <a:r>
              <a:rPr b="1"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apt for predicting ratings.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69550" y="20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and Textual Data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98200" y="1006475"/>
            <a:ext cx="427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      </a:t>
            </a:r>
            <a:r>
              <a:rPr lang="en" sz="1400"/>
              <a:t>Target Predictions</a:t>
            </a:r>
            <a:endParaRPr sz="1400"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58908" y="4648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36061" l="0" r="0" t="0"/>
          <a:stretch/>
        </p:blipFill>
        <p:spPr>
          <a:xfrm>
            <a:off x="512050" y="1384862"/>
            <a:ext cx="2565500" cy="20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910700" y="3456700"/>
            <a:ext cx="40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One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369700" y="3456700"/>
            <a:ext cx="40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777700" y="3456700"/>
            <a:ext cx="49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Three</a:t>
            </a: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200225" y="3456700"/>
            <a:ext cx="40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Four</a:t>
            </a: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567550" y="3456700"/>
            <a:ext cx="40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Five</a:t>
            </a: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98200" y="3618900"/>
            <a:ext cx="3329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Hence, only textual information is used in our model to predict target rating predictions.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 ratings are mostly 5 star and rest of the ratings are almost equally split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764650" y="1151100"/>
            <a:ext cx="4029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TF - IDF:</a:t>
            </a:r>
            <a:endParaRPr b="1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Term Frequency - Inverse Document Frequency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TF-IDF is the product of TF and IDF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TF: Number of times the word appears in a document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IDF: Measure of how common a word is in a document. Logarithmic scaled inverse fraction of document containing the word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Frequent terms would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have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lower weights and infrequent terms would be weighed more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TD-IDF is the product of TF and IDF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9550" y="20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Pipeline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98150" y="113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Preprocessing</a:t>
            </a:r>
            <a:endParaRPr sz="17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Tokenization, Stopwords Removal</a:t>
            </a:r>
            <a:endParaRPr sz="13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N-grams: </a:t>
            </a:r>
            <a:endParaRPr sz="17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Here we have used n=2. This pairs words continuously occurring into one and forms another vector.</a:t>
            </a:r>
            <a:endParaRPr sz="13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Count Vectoriser: </a:t>
            </a:r>
            <a:endParaRPr sz="17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 dictionary out of the words, and store the counts.</a:t>
            </a:r>
            <a:endParaRPr sz="13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Tf-idf: </a:t>
            </a:r>
            <a:endParaRPr sz="17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Preprocessing which takes in the input of bigrams and weighs based on occurrences of the importance of each word. </a:t>
            </a:r>
            <a:endParaRPr sz="13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Vector assembler:</a:t>
            </a:r>
            <a:endParaRPr sz="17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Assembles into feature </a:t>
            </a:r>
            <a:r>
              <a:rPr lang="en" sz="1300"/>
              <a:t>vector</a:t>
            </a:r>
            <a:r>
              <a:rPr lang="en" sz="1300"/>
              <a:t> of TF-IDF scores for each bigram</a:t>
            </a:r>
            <a:endParaRPr sz="13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Logistic Regression:</a:t>
            </a:r>
            <a:endParaRPr sz="17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Regularization Parameter = 0.1, 20 iterations</a:t>
            </a:r>
            <a:endParaRPr sz="1300"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58908" y="4648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9550" y="20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and Evaluation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98150" y="113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was done in a dataproc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data (of around 3.7 million rows) were used for model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80 - 20 % Split for Train and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is saved in GCP bucket after training for further usage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Evaluation:</a:t>
            </a:r>
            <a:endParaRPr b="1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trained resulted in accuracy of 0.672607 and a F1 score of 0.6229 in test dataset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58908" y="4648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9550" y="20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Computation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98150" y="11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Kafka to </a:t>
            </a:r>
            <a:r>
              <a:rPr lang="en"/>
              <a:t>perform</a:t>
            </a:r>
            <a:r>
              <a:rPr lang="en"/>
              <a:t> real time inference on streaming data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58908" y="46483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298150" y="1710325"/>
            <a:ext cx="3992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Producer: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Read CSV file from cloud storage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Preprocess data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Iterate through a collected version of subset of data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Kafka producer to dispatch the data to a kafka topic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611675" y="1704775"/>
            <a:ext cx="4207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Subscriber: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Read rows from Kafka Topic using Readstream API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Process the data and pass it into the model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Calculate accuracy and F1 score and write the information to console using the writestream API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