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82" r:id="rId2"/>
    <p:sldId id="307" r:id="rId3"/>
    <p:sldId id="284" r:id="rId4"/>
    <p:sldId id="308" r:id="rId5"/>
    <p:sldId id="311" r:id="rId6"/>
    <p:sldId id="313" r:id="rId7"/>
    <p:sldId id="314" r:id="rId8"/>
    <p:sldId id="315" r:id="rId9"/>
    <p:sldId id="316" r:id="rId10"/>
    <p:sldId id="287" r:id="rId11"/>
    <p:sldId id="396" r:id="rId12"/>
    <p:sldId id="318" r:id="rId13"/>
    <p:sldId id="394" r:id="rId14"/>
    <p:sldId id="397" r:id="rId15"/>
    <p:sldId id="399" r:id="rId16"/>
    <p:sldId id="402" r:id="rId17"/>
    <p:sldId id="403" r:id="rId18"/>
    <p:sldId id="406" r:id="rId19"/>
    <p:sldId id="407" r:id="rId20"/>
    <p:sldId id="408" r:id="rId21"/>
    <p:sldId id="409" r:id="rId22"/>
    <p:sldId id="412" r:id="rId23"/>
    <p:sldId id="413" r:id="rId24"/>
    <p:sldId id="414" r:id="rId25"/>
    <p:sldId id="415" r:id="rId26"/>
    <p:sldId id="416" r:id="rId27"/>
    <p:sldId id="420" r:id="rId28"/>
    <p:sldId id="419" r:id="rId29"/>
    <p:sldId id="421" r:id="rId30"/>
    <p:sldId id="422" r:id="rId31"/>
    <p:sldId id="423" r:id="rId32"/>
    <p:sldId id="283" r:id="rId33"/>
    <p:sldId id="391" r:id="rId34"/>
    <p:sldId id="433" r:id="rId35"/>
    <p:sldId id="392" r:id="rId36"/>
    <p:sldId id="310" r:id="rId37"/>
    <p:sldId id="319" r:id="rId38"/>
    <p:sldId id="320" r:id="rId39"/>
    <p:sldId id="424" r:id="rId40"/>
    <p:sldId id="425" r:id="rId41"/>
    <p:sldId id="428" r:id="rId42"/>
    <p:sldId id="429" r:id="rId43"/>
    <p:sldId id="430" r:id="rId44"/>
    <p:sldId id="431" r:id="rId45"/>
    <p:sldId id="432" r:id="rId46"/>
    <p:sldId id="426" r:id="rId47"/>
    <p:sldId id="42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32DEF-6E5B-4431-947D-EE279EB0DAF7}"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541E6-73C8-453E-AF72-1A1B2EC8C052}" type="slidenum">
              <a:rPr lang="en-US" smtClean="0"/>
              <a:t>‹#›</a:t>
            </a:fld>
            <a:endParaRPr lang="en-US"/>
          </a:p>
        </p:txBody>
      </p:sp>
    </p:spTree>
    <p:extLst>
      <p:ext uri="{BB962C8B-B14F-4D97-AF65-F5344CB8AC3E}">
        <p14:creationId xmlns:p14="http://schemas.microsoft.com/office/powerpoint/2010/main" val="18878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AA36B1-75F6-458C-B388-8BC01E9857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231137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a:t>Vishal Rishi MK, IDDD DS</a:t>
            </a:r>
            <a:endParaRPr lang="en-US" dirty="0"/>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59514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a:t>Vishal Rishi MK, IDDD DS</a:t>
            </a:r>
            <a:endParaRPr lang="en-US" dirty="0"/>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43304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681449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Vishal Rishi MK, IDDD DS</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684870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Vishal Rishi MK, IDDD DS</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693250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Vishal Rishi MK, IDDD DS</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5280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a:t>Vishal Rishi MK, IDDD DS</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5200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67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71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Vishal Rishi MK, IDDD DS</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14303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a:t>Vishal Rishi MK, IDDD DS</a:t>
            </a:r>
            <a:endParaRPr lang="en-US" dirty="0"/>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01513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a:t>Vishal Rishi MK, IDDD DS</a:t>
            </a:r>
            <a:endParaRPr lang="en-US" dirty="0"/>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118040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Vishal Rishi MK, IDDD DS</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10033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Vishal Rishi MK, IDDD DS</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184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Vishal Rishi MK, IDDD DS</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2142366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a:bodyPr>
          <a:lstStyle/>
          <a:p>
            <a:r>
              <a:rPr lang="en-US" sz="4800" dirty="0"/>
              <a:t>Generalized Slow Feature Analysis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Vishal Rishi MK, IDDD DS</a:t>
            </a:r>
          </a:p>
        </p:txBody>
      </p:sp>
      <p:sp>
        <p:nvSpPr>
          <p:cNvPr id="6" name="TextBox 5">
            <a:extLst>
              <a:ext uri="{FF2B5EF4-FFF2-40B4-BE49-F238E27FC236}">
                <a16:creationId xmlns:a16="http://schemas.microsoft.com/office/drawing/2014/main" id="{AA37BAFD-0687-44A5-B8D2-FA160AA6225E}"/>
              </a:ext>
            </a:extLst>
          </p:cNvPr>
          <p:cNvSpPr txBox="1"/>
          <p:nvPr/>
        </p:nvSpPr>
        <p:spPr>
          <a:xfrm>
            <a:off x="11739239" y="6344139"/>
            <a:ext cx="9055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venir Next LT Pro"/>
                <a:ea typeface="+mn-ea"/>
                <a:cs typeface="+mn-cs"/>
              </a:rPr>
              <a:t>1</a:t>
            </a:r>
          </a:p>
        </p:txBody>
      </p:sp>
    </p:spTree>
    <p:extLst>
      <p:ext uri="{BB962C8B-B14F-4D97-AF65-F5344CB8AC3E}">
        <p14:creationId xmlns:p14="http://schemas.microsoft.com/office/powerpoint/2010/main" val="64800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95FA-6FF2-D853-619C-B14EC2407E16}"/>
              </a:ext>
            </a:extLst>
          </p:cNvPr>
          <p:cNvSpPr>
            <a:spLocks noGrp="1"/>
          </p:cNvSpPr>
          <p:nvPr>
            <p:ph type="title"/>
          </p:nvPr>
        </p:nvSpPr>
        <p:spPr/>
        <p:txBody>
          <a:bodyPr/>
          <a:lstStyle/>
          <a:p>
            <a:r>
              <a:rPr lang="en-US" dirty="0"/>
              <a:t>Linear GSFA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F67BD0-457B-26E1-E3A9-71E4985B5B9C}"/>
                  </a:ext>
                </a:extLst>
              </p:cNvPr>
              <p:cNvSpPr>
                <a:spLocks noGrp="1"/>
              </p:cNvSpPr>
              <p:nvPr>
                <p:ph idx="1"/>
              </p:nvPr>
            </p:nvSpPr>
            <p:spPr>
              <a:xfrm>
                <a:off x="603682" y="2157275"/>
                <a:ext cx="11336784" cy="4014926"/>
              </a:xfrm>
            </p:spPr>
            <p:txBody>
              <a:bodyPr>
                <a:normAutofit fontScale="85000" lnSpcReduction="20000"/>
              </a:bodyPr>
              <a:lstStyle/>
              <a:p>
                <a:pPr marL="0" indent="0">
                  <a:buNone/>
                </a:pPr>
                <a:r>
                  <a:rPr lang="en-US" sz="2000" b="1" dirty="0"/>
                  <a:t>The optimization problem is difficult to solve</a:t>
                </a:r>
              </a:p>
              <a:p>
                <a:pPr marL="0" indent="0">
                  <a:buNone/>
                </a:pPr>
                <a:r>
                  <a:rPr lang="en-US" sz="2000" dirty="0"/>
                  <a:t>Linear GSFA assumes the function </a:t>
                </a:r>
                <a14:m>
                  <m:oMath xmlns:m="http://schemas.openxmlformats.org/officeDocument/2006/math">
                    <m:r>
                      <a:rPr lang="en-US" sz="2000" b="1" i="1">
                        <a:latin typeface="Cambria Math" panose="02040503050406030204" pitchFamily="18" charset="0"/>
                      </a:rPr>
                      <m:t>𝒇</m:t>
                    </m:r>
                    <m:r>
                      <a:rPr lang="en-US" sz="2000" i="1">
                        <a:latin typeface="Cambria Math" panose="02040503050406030204" pitchFamily="18" charset="0"/>
                      </a:rPr>
                      <m:t>(.)</m:t>
                    </m:r>
                  </m:oMath>
                </a14:m>
                <a:r>
                  <a:rPr lang="en-US" sz="2000" dirty="0"/>
                  <a:t> to be linear: </a:t>
                </a:r>
                <a14:m>
                  <m:oMath xmlns:m="http://schemas.openxmlformats.org/officeDocument/2006/math">
                    <m:r>
                      <a:rPr lang="en-US" sz="2000" b="1" i="1" smtClean="0">
                        <a:latin typeface="Cambria Math" panose="02040503050406030204" pitchFamily="18" charset="0"/>
                      </a:rPr>
                      <m:t>𝒙</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r>
                      <a:rPr lang="en-US" sz="2000" b="1" i="1" smtClean="0">
                        <a:latin typeface="Cambria Math" panose="02040503050406030204" pitchFamily="18" charset="0"/>
                      </a:rPr>
                      <m:t>𝒇</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𝒚</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𝑾</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 </m:t>
                    </m:r>
                    <m:r>
                      <a:rPr lang="en-US" sz="2000" b="1" i="1" smtClean="0">
                        <a:latin typeface="Cambria Math" panose="02040503050406030204" pitchFamily="18" charset="0"/>
                      </a:rPr>
                      <m:t> </m:t>
                    </m:r>
                    <m:r>
                      <a:rPr lang="en-US" sz="2000" b="1" i="1" smtClean="0">
                        <a:latin typeface="Cambria Math" panose="02040503050406030204" pitchFamily="18" charset="0"/>
                      </a:rPr>
                      <m:t>𝑾</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sup>
                    </m:sSup>
                  </m:oMath>
                </a14:m>
                <a:r>
                  <a:rPr lang="en-US" sz="2000" dirty="0"/>
                  <a:t> </a:t>
                </a:r>
              </a:p>
              <a:p>
                <a:pPr marL="0" indent="0">
                  <a:buNone/>
                </a:pPr>
                <a:r>
                  <a:rPr lang="en-US" sz="2000" dirty="0"/>
                  <a:t>Under the above constraint, the final optimization problem becomes (</a:t>
                </a:r>
                <a14:m>
                  <m:oMath xmlns:m="http://schemas.openxmlformats.org/officeDocument/2006/math">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0" i="1" smtClean="0">
                            <a:latin typeface="Cambria Math" panose="02040503050406030204" pitchFamily="18" charset="0"/>
                          </a:rPr>
                          <m:t>𝑗</m:t>
                        </m:r>
                      </m:sub>
                    </m:sSub>
                  </m:oMath>
                </a14:m>
                <a:r>
                  <a:rPr lang="en-US" sz="2000" dirty="0"/>
                  <a:t> is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𝑡h</m:t>
                        </m:r>
                      </m:sup>
                    </m:sSup>
                  </m:oMath>
                </a14:m>
                <a:r>
                  <a:rPr lang="en-US" sz="2000" dirty="0"/>
                  <a:t> column of </a:t>
                </a:r>
                <a14:m>
                  <m:oMath xmlns:m="http://schemas.openxmlformats.org/officeDocument/2006/math">
                    <m:r>
                      <a:rPr lang="en-US" sz="2000" b="1" i="1" smtClean="0">
                        <a:latin typeface="Cambria Math" panose="02040503050406030204" pitchFamily="18" charset="0"/>
                      </a:rPr>
                      <m:t>𝑾</m:t>
                    </m:r>
                  </m:oMath>
                </a14:m>
                <a:r>
                  <a:rPr lang="en-US" sz="2000" dirty="0"/>
                  <a:t>)</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0" i="1" smtClean="0">
                                      <a:latin typeface="Cambria Math" panose="02040503050406030204" pitchFamily="18" charset="0"/>
                                    </a:rPr>
                                    <m:t>𝑗</m:t>
                                  </m:r>
                                </m:sub>
                              </m:sSub>
                            </m:lim>
                          </m:limLow>
                          <m:r>
                            <a:rPr lang="en-US" sz="2000" b="0" i="1" smtClean="0">
                              <a:latin typeface="Cambria Math" panose="02040503050406030204" pitchFamily="18" charset="0"/>
                            </a:rPr>
                            <m:t> </m:t>
                          </m:r>
                        </m:fName>
                        <m:e>
                          <m:sSubSup>
                            <m:sSubSupPr>
                              <m:ctrlPr>
                                <a:rPr lang="en-US" sz="2000" b="0" i="1" smtClean="0">
                                  <a:latin typeface="Cambria Math" panose="02040503050406030204" pitchFamily="18" charset="0"/>
                                </a:rPr>
                              </m:ctrlPr>
                            </m:sSubSupPr>
                            <m:e>
                              <m:r>
                                <a:rPr lang="en-US" sz="2000" b="1" i="1" smtClean="0">
                                  <a:latin typeface="Cambria Math" panose="02040503050406030204" pitchFamily="18" charset="0"/>
                                </a:rPr>
                                <m:t>𝒘</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𝑇</m:t>
                              </m:r>
                            </m:sup>
                          </m:sSubSup>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𝒀</m:t>
                                  </m:r>
                                </m:e>
                                <m:sup>
                                  <m:r>
                                    <a:rPr lang="en-US" sz="2000" b="0" i="1" smtClean="0">
                                      <a:latin typeface="Cambria Math" panose="02040503050406030204" pitchFamily="18" charset="0"/>
                                    </a:rPr>
                                    <m:t>𝑇</m:t>
                                  </m:r>
                                </m:sup>
                              </m:sSup>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𝑮</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𝑮𝒀</m:t>
                              </m:r>
                            </m:e>
                          </m:d>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0" i="1" smtClean="0">
                                  <a:latin typeface="Cambria Math" panose="02040503050406030204" pitchFamily="18" charset="0"/>
                                </a:rPr>
                                <m:t>𝑗</m:t>
                              </m:r>
                            </m:sub>
                          </m:sSub>
                        </m:e>
                      </m:func>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000" b="1" dirty="0"/>
                  <a:t>Constraints:</a:t>
                </a:r>
              </a:p>
              <a:p>
                <a:pPr marL="0" indent="0">
                  <a:buNone/>
                </a:pPr>
                <a14:m>
                  <m:oMath xmlns:m="http://schemas.openxmlformats.org/officeDocument/2006/math">
                    <m:sSubSup>
                      <m:sSubSupPr>
                        <m:ctrlPr>
                          <a:rPr lang="en-US" sz="2000" b="0" i="1" smtClean="0">
                            <a:latin typeface="Cambria Math" panose="02040503050406030204" pitchFamily="18" charset="0"/>
                          </a:rPr>
                        </m:ctrlPr>
                      </m:sSubSupPr>
                      <m:e>
                        <m:r>
                          <a:rPr lang="en-US" sz="2000" b="1" i="1" smtClean="0">
                            <a:latin typeface="Cambria Math" panose="02040503050406030204" pitchFamily="18" charset="0"/>
                          </a:rPr>
                          <m:t>𝒘</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𝑇</m:t>
                        </m:r>
                      </m:sup>
                    </m:sSub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𝑖𝑗</m:t>
                        </m:r>
                      </m:sub>
                    </m:sSub>
                  </m:oMath>
                </a14:m>
                <a:r>
                  <a:rPr lang="en-US" sz="2000" dirty="0">
                    <a:ea typeface="Cambria Math" panose="02040503050406030204" pitchFamily="18" charset="0"/>
                  </a:rPr>
                  <a:t> ,      </a:t>
                </a:r>
                <a14:m>
                  <m:oMath xmlns:m="http://schemas.openxmlformats.org/officeDocument/2006/math">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m:t>
                    </m:r>
                  </m:oMath>
                </a14:m>
                <a:endParaRPr lang="en-US" sz="2000" dirty="0"/>
              </a:p>
              <a:p>
                <a:pPr marL="0" indent="0">
                  <a:buNone/>
                </a:pPr>
                <a:endParaRPr lang="en-US" sz="2000" dirty="0"/>
              </a:p>
              <a:p>
                <a:pPr marL="0" indent="0">
                  <a:buNone/>
                </a:pPr>
                <a:r>
                  <a:rPr lang="en-US" sz="2000" b="1" dirty="0"/>
                  <a:t>Assumptions:</a:t>
                </a:r>
              </a:p>
              <a:p>
                <a:pPr marL="0" indent="0">
                  <a:buNone/>
                </a:pPr>
                <a:r>
                  <a:rPr lang="en-US" sz="2000" dirty="0"/>
                  <a:t> </a:t>
                </a:r>
                <a14:m>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𝑁</m:t>
                        </m:r>
                      </m:den>
                    </m:f>
                    <m:sSup>
                      <m:sSupPr>
                        <m:ctrlPr>
                          <a:rPr lang="en-US" sz="2000" b="0" i="1" smtClean="0">
                            <a:latin typeface="Cambria Math" panose="02040503050406030204" pitchFamily="18" charset="0"/>
                            <a:ea typeface="Cambria Math" panose="02040503050406030204" pitchFamily="18" charset="0"/>
                          </a:rPr>
                        </m:ctrlPr>
                      </m:sSupPr>
                      <m:e>
                        <m:r>
                          <a:rPr lang="en-US" sz="2000" b="1" i="1" smtClean="0">
                            <a:latin typeface="Cambria Math" panose="02040503050406030204" pitchFamily="18" charset="0"/>
                            <a:ea typeface="Cambria Math" panose="02040503050406030204" pitchFamily="18" charset="0"/>
                          </a:rPr>
                          <m:t>𝒀</m:t>
                        </m:r>
                      </m:e>
                      <m:sup>
                        <m:r>
                          <a:rPr lang="en-US" sz="2000" b="0" i="1" smtClean="0">
                            <a:latin typeface="Cambria Math" panose="02040503050406030204" pitchFamily="18" charset="0"/>
                            <a:ea typeface="Cambria Math" panose="02040503050406030204" pitchFamily="18" charset="0"/>
                          </a:rPr>
                          <m:t>𝑇</m:t>
                        </m:r>
                      </m:sup>
                    </m:sSup>
                    <m:r>
                      <a:rPr lang="en-US" sz="2000" b="1" i="1" smtClean="0">
                        <a:latin typeface="Cambria Math" panose="02040503050406030204" pitchFamily="18" charset="0"/>
                        <a:ea typeface="Cambria Math" panose="02040503050406030204" pitchFamily="18" charset="0"/>
                      </a:rPr>
                      <m:t>𝒀</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𝑰</m:t>
                    </m:r>
                  </m:oMath>
                </a14:m>
                <a:r>
                  <a:rPr lang="en-US" sz="2000" b="1" dirty="0"/>
                  <a:t> </a:t>
                </a:r>
                <a:r>
                  <a:rPr lang="en-US" sz="2000" dirty="0"/>
                  <a:t>and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&gt; =0  </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m:t>
                    </m:r>
                  </m:oMath>
                </a14:m>
                <a:endParaRPr lang="en-US" sz="2000" dirty="0"/>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F6F67BD0-457B-26E1-E3A9-71E4985B5B9C}"/>
                  </a:ext>
                </a:extLst>
              </p:cNvPr>
              <p:cNvSpPr>
                <a:spLocks noGrp="1" noRot="1" noChangeAspect="1" noMove="1" noResize="1" noEditPoints="1" noAdjustHandles="1" noChangeArrowheads="1" noChangeShapeType="1" noTextEdit="1"/>
              </p:cNvSpPr>
              <p:nvPr>
                <p:ph idx="1"/>
              </p:nvPr>
            </p:nvSpPr>
            <p:spPr>
              <a:xfrm>
                <a:off x="603682" y="2157275"/>
                <a:ext cx="11336784" cy="4014926"/>
              </a:xfrm>
              <a:blipFill>
                <a:blip r:embed="rId2"/>
                <a:stretch>
                  <a:fillRect l="-323" t="-1214" b="-4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44FB31D-CF37-58B4-4983-6337BE22840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436F8EB8-9786-64F0-8EF2-F29A5F951B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7" name="TextBox 6">
            <a:extLst>
              <a:ext uri="{FF2B5EF4-FFF2-40B4-BE49-F238E27FC236}">
                <a16:creationId xmlns:a16="http://schemas.microsoft.com/office/drawing/2014/main" id="{A60D2915-23DD-7636-9B35-8650273EEA23}"/>
              </a:ext>
            </a:extLst>
          </p:cNvPr>
          <p:cNvSpPr txBox="1"/>
          <p:nvPr/>
        </p:nvSpPr>
        <p:spPr>
          <a:xfrm>
            <a:off x="10826520" y="3795406"/>
            <a:ext cx="45717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21716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1EF2-8C52-4B57-80C5-4007A7D52D2C}"/>
              </a:ext>
            </a:extLst>
          </p:cNvPr>
          <p:cNvSpPr>
            <a:spLocks noGrp="1"/>
          </p:cNvSpPr>
          <p:nvPr>
            <p:ph type="title"/>
          </p:nvPr>
        </p:nvSpPr>
        <p:spPr/>
        <p:txBody>
          <a:bodyPr/>
          <a:lstStyle/>
          <a:p>
            <a:r>
              <a:rPr lang="en-US" dirty="0"/>
              <a:t>Linear GSFA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9535AF-A5ED-73E9-78A0-8F9966C8A61F}"/>
                  </a:ext>
                </a:extLst>
              </p:cNvPr>
              <p:cNvSpPr>
                <a:spLocks noGrp="1"/>
              </p:cNvSpPr>
              <p:nvPr>
                <p:ph idx="1"/>
              </p:nvPr>
            </p:nvSpPr>
            <p:spPr>
              <a:xfrm>
                <a:off x="594803" y="2086252"/>
                <a:ext cx="11114843" cy="4085948"/>
              </a:xfrm>
            </p:spPr>
            <p:txBody>
              <a:bodyPr>
                <a:normAutofit/>
              </a:bodyPr>
              <a:lstStyle/>
              <a:p>
                <a:pPr marL="0" indent="0">
                  <a:buNone/>
                </a:pPr>
                <a:r>
                  <a:rPr lang="en-US" sz="2000" dirty="0"/>
                  <a:t>The solution that maximizes the objective function is obtained by solving the eigen-value equation,</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The eigen-vectors corresponding to the P largest eigen-values form the solution </a:t>
                </a:r>
                <a14:m>
                  <m:oMath xmlns:m="http://schemas.openxmlformats.org/officeDocument/2006/math">
                    <m:sSub>
                      <m:sSubPr>
                        <m:ctrlPr>
                          <a:rPr lang="en-US" sz="2000" b="1" i="1" smtClean="0">
                            <a:latin typeface="Cambria Math" panose="02040503050406030204" pitchFamily="18" charset="0"/>
                          </a:rPr>
                        </m:ctrlPr>
                      </m:sSubPr>
                      <m:e>
                        <m:d>
                          <m:dPr>
                            <m:begChr m:val="{"/>
                            <m:endChr m:val="}"/>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0" i="1" smtClean="0">
                                    <a:latin typeface="Cambria Math" panose="02040503050406030204" pitchFamily="18" charset="0"/>
                                  </a:rPr>
                                  <m:t>𝑗</m:t>
                                </m:r>
                              </m:sub>
                            </m:sSub>
                          </m:e>
                        </m:d>
                      </m:e>
                      <m:sub>
                        <m:r>
                          <a:rPr lang="en-US" sz="2000" b="0" i="1" smtClean="0">
                            <a:latin typeface="Cambria Math" panose="02040503050406030204" pitchFamily="18" charset="0"/>
                          </a:rPr>
                          <m:t>𝑗</m:t>
                        </m:r>
                        <m:r>
                          <a:rPr lang="en-US" sz="2000" b="0" i="1" smtClean="0">
                            <a:latin typeface="Cambria Math" panose="02040503050406030204" pitchFamily="18" charset="0"/>
                          </a:rPr>
                          <m:t>=1,…,</m:t>
                        </m:r>
                        <m:r>
                          <a:rPr lang="en-US" sz="2000" b="0" i="1" smtClean="0">
                            <a:latin typeface="Cambria Math" panose="02040503050406030204" pitchFamily="18" charset="0"/>
                          </a:rPr>
                          <m:t>𝑃</m:t>
                        </m:r>
                      </m:sub>
                    </m:sSub>
                  </m:oMath>
                </a14:m>
                <a:r>
                  <a:rPr lang="en-US" sz="2000" b="1" dirty="0"/>
                  <a:t> </a:t>
                </a:r>
              </a:p>
              <a:p>
                <a:pPr marL="0" indent="0">
                  <a:buNone/>
                </a:pPr>
                <a:r>
                  <a:rPr lang="en-US" sz="2000" dirty="0"/>
                  <a:t>Hence, </a:t>
                </a:r>
                <a14:m>
                  <m:oMath xmlns:m="http://schemas.openxmlformats.org/officeDocument/2006/math">
                    <m:r>
                      <a:rPr lang="en-US" sz="2000" b="0" i="1" dirty="0" smtClean="0">
                        <a:latin typeface="Cambria Math" panose="02040503050406030204" pitchFamily="18" charset="0"/>
                      </a:rPr>
                      <m:t>𝑃</m:t>
                    </m:r>
                    <m:r>
                      <a:rPr lang="en-US" sz="2000" b="0" i="1" dirty="0" smtClean="0">
                        <a:latin typeface="Cambria Math" panose="02040503050406030204" pitchFamily="18" charset="0"/>
                      </a:rPr>
                      <m:t>≤</m:t>
                    </m:r>
                    <m:r>
                      <a:rPr lang="en-US" sz="2000" b="0" i="1" dirty="0" smtClean="0">
                        <a:latin typeface="Cambria Math" panose="02040503050406030204" pitchFamily="18" charset="0"/>
                      </a:rPr>
                      <m:t>𝑀</m:t>
                    </m:r>
                  </m:oMath>
                </a14:m>
                <a:endParaRPr lang="en-US" sz="2000" dirty="0"/>
              </a:p>
              <a:p>
                <a:endParaRPr lang="en-US" sz="2000" dirty="0"/>
              </a:p>
            </p:txBody>
          </p:sp>
        </mc:Choice>
        <mc:Fallback xmlns="">
          <p:sp>
            <p:nvSpPr>
              <p:cNvPr id="3" name="Content Placeholder 2">
                <a:extLst>
                  <a:ext uri="{FF2B5EF4-FFF2-40B4-BE49-F238E27FC236}">
                    <a16:creationId xmlns:a16="http://schemas.microsoft.com/office/drawing/2014/main" id="{0F9535AF-A5ED-73E9-78A0-8F9966C8A61F}"/>
                  </a:ext>
                </a:extLst>
              </p:cNvPr>
              <p:cNvSpPr>
                <a:spLocks noGrp="1" noRot="1" noChangeAspect="1" noMove="1" noResize="1" noEditPoints="1" noAdjustHandles="1" noChangeArrowheads="1" noChangeShapeType="1" noTextEdit="1"/>
              </p:cNvSpPr>
              <p:nvPr>
                <p:ph idx="1"/>
              </p:nvPr>
            </p:nvSpPr>
            <p:spPr>
              <a:xfrm>
                <a:off x="594803" y="2086252"/>
                <a:ext cx="11114843" cy="4085948"/>
              </a:xfrm>
              <a:blipFill>
                <a:blip r:embed="rId2"/>
                <a:stretch>
                  <a:fillRect l="-603" t="-447" b="-1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0F2E8DB-A89D-709D-3392-71ACDA3A3E8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44D3F4E1-4A8D-90E4-51F5-B2B3127C8F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BE9268-BD00-3A9D-9047-4FB292BC95A7}"/>
                  </a:ext>
                </a:extLst>
              </p:cNvPr>
              <p:cNvSpPr txBox="1"/>
              <p:nvPr/>
            </p:nvSpPr>
            <p:spPr>
              <a:xfrm>
                <a:off x="4799860" y="3244334"/>
                <a:ext cx="2592280" cy="783869"/>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sSup>
                            <m:sSupPr>
                              <m:ctrlPr>
                                <a:rPr lang="en-US" sz="2000" i="1">
                                  <a:latin typeface="Cambria Math" panose="02040503050406030204" pitchFamily="18" charset="0"/>
                                </a:rPr>
                              </m:ctrlPr>
                            </m:sSupPr>
                            <m:e>
                              <m:r>
                                <a:rPr lang="en-US" sz="2000" b="1" i="1">
                                  <a:latin typeface="Cambria Math" panose="02040503050406030204" pitchFamily="18" charset="0"/>
                                </a:rPr>
                                <m:t>𝒀</m:t>
                              </m:r>
                            </m:e>
                            <m:sup>
                              <m:r>
                                <a:rPr lang="en-US" sz="2000" i="1">
                                  <a:latin typeface="Cambria Math" panose="02040503050406030204" pitchFamily="18" charset="0"/>
                                </a:rPr>
                                <m:t>𝑇</m:t>
                              </m:r>
                            </m:sup>
                          </m:sSup>
                          <m:sSup>
                            <m:sSupPr>
                              <m:ctrlPr>
                                <a:rPr lang="en-US" sz="2000" i="1">
                                  <a:latin typeface="Cambria Math" panose="02040503050406030204" pitchFamily="18" charset="0"/>
                                </a:rPr>
                              </m:ctrlPr>
                            </m:sSupPr>
                            <m:e>
                              <m:r>
                                <a:rPr lang="en-US" sz="2000" b="1" i="1">
                                  <a:latin typeface="Cambria Math" panose="02040503050406030204" pitchFamily="18" charset="0"/>
                                </a:rPr>
                                <m:t>𝑮</m:t>
                              </m:r>
                            </m:e>
                            <m:sup>
                              <m:r>
                                <a:rPr lang="en-US" sz="2000" i="1">
                                  <a:latin typeface="Cambria Math" panose="02040503050406030204" pitchFamily="18" charset="0"/>
                                </a:rPr>
                                <m:t>𝑇</m:t>
                              </m:r>
                            </m:sup>
                          </m:sSup>
                          <m:r>
                            <a:rPr lang="en-US" sz="2000" b="1" i="1">
                              <a:latin typeface="Cambria Math" panose="02040503050406030204" pitchFamily="18" charset="0"/>
                            </a:rPr>
                            <m:t>𝑮𝒀</m:t>
                          </m:r>
                        </m:e>
                      </m:d>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1" i="1" smtClean="0">
                          <a:latin typeface="Cambria Math" panose="02040503050406030204" pitchFamily="18" charset="0"/>
                          <a:ea typeface="Cambria Math" panose="02040503050406030204" pitchFamily="18" charset="0"/>
                        </a:rPr>
                        <m:t>𝒘</m:t>
                      </m:r>
                    </m:oMath>
                  </m:oMathPara>
                </a14:m>
                <a:endParaRPr lang="en-US" sz="1800" b="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E0BE9268-BD00-3A9D-9047-4FB292BC95A7}"/>
                  </a:ext>
                </a:extLst>
              </p:cNvPr>
              <p:cNvSpPr txBox="1">
                <a:spLocks noRot="1" noChangeAspect="1" noMove="1" noResize="1" noEditPoints="1" noAdjustHandles="1" noChangeArrowheads="1" noChangeShapeType="1" noTextEdit="1"/>
              </p:cNvSpPr>
              <p:nvPr/>
            </p:nvSpPr>
            <p:spPr>
              <a:xfrm>
                <a:off x="4799860" y="3244334"/>
                <a:ext cx="2592280" cy="783869"/>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DC2D82-4284-C212-455A-0C2074F3C887}"/>
              </a:ext>
            </a:extLst>
          </p:cNvPr>
          <p:cNvSpPr txBox="1"/>
          <p:nvPr/>
        </p:nvSpPr>
        <p:spPr>
          <a:xfrm>
            <a:off x="10826520" y="3451602"/>
            <a:ext cx="45717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266970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C1C8701-0D49-416E-DFC5-7D80D38B17BD}"/>
                  </a:ext>
                </a:extLst>
              </p:cNvPr>
              <p:cNvSpPr>
                <a:spLocks noGrp="1"/>
              </p:cNvSpPr>
              <p:nvPr>
                <p:ph type="title"/>
              </p:nvPr>
            </p:nvSpPr>
            <p:spPr/>
            <p:txBody>
              <a:bodyPr>
                <a:normAutofit/>
              </a:bodyPr>
              <a:lstStyle/>
              <a:p>
                <a:r>
                  <a:rPr lang="en-US" sz="4000" dirty="0"/>
                  <a:t>Special Remarks on the Filter, </a:t>
                </a:r>
                <a14:m>
                  <m:oMath xmlns:m="http://schemas.openxmlformats.org/officeDocument/2006/math">
                    <m:r>
                      <a:rPr lang="en-US" sz="4000" b="1" i="1" smtClean="0">
                        <a:latin typeface="Cambria Math" panose="02040503050406030204" pitchFamily="18" charset="0"/>
                      </a:rPr>
                      <m:t>𝑮</m:t>
                    </m:r>
                  </m:oMath>
                </a14:m>
                <a:endParaRPr lang="en-US" dirty="0"/>
              </a:p>
            </p:txBody>
          </p:sp>
        </mc:Choice>
        <mc:Fallback xmlns="">
          <p:sp>
            <p:nvSpPr>
              <p:cNvPr id="2" name="Title 1">
                <a:extLst>
                  <a:ext uri="{FF2B5EF4-FFF2-40B4-BE49-F238E27FC236}">
                    <a16:creationId xmlns:a16="http://schemas.microsoft.com/office/drawing/2014/main" id="{3C1C8701-0D49-416E-DFC5-7D80D38B17BD}"/>
                  </a:ext>
                </a:extLst>
              </p:cNvPr>
              <p:cNvSpPr>
                <a:spLocks noGrp="1" noRot="1" noChangeAspect="1" noMove="1" noResize="1" noEditPoints="1" noAdjustHandles="1" noChangeArrowheads="1" noChangeShapeType="1" noTextEdit="1"/>
              </p:cNvSpPr>
              <p:nvPr>
                <p:ph type="title"/>
              </p:nvPr>
            </p:nvSpPr>
            <p:spPr>
              <a:blipFill>
                <a:blip r:embed="rId2"/>
                <a:stretch>
                  <a:fillRect l="-2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8B896-BD25-2363-F4C0-E4F371E872B1}"/>
                  </a:ext>
                </a:extLst>
              </p:cNvPr>
              <p:cNvSpPr>
                <a:spLocks noGrp="1"/>
              </p:cNvSpPr>
              <p:nvPr>
                <p:ph idx="1"/>
              </p:nvPr>
            </p:nvSpPr>
            <p:spPr>
              <a:xfrm>
                <a:off x="577049" y="2104009"/>
                <a:ext cx="11168108" cy="4068192"/>
              </a:xfrm>
            </p:spPr>
            <p:txBody>
              <a:bodyPr>
                <a:normAutofit fontScale="70000" lnSpcReduction="20000"/>
              </a:bodyPr>
              <a:lstStyle/>
              <a:p>
                <a:pPr marL="0" indent="0">
                  <a:buNone/>
                </a:pPr>
                <a:r>
                  <a:rPr lang="en-US" sz="2800" dirty="0"/>
                  <a:t>The matrix </a:t>
                </a:r>
                <a14:m>
                  <m:oMath xmlns:m="http://schemas.openxmlformats.org/officeDocument/2006/math">
                    <m:r>
                      <a:rPr lang="en-US" sz="2800" b="1" i="1" smtClean="0">
                        <a:latin typeface="Cambria Math" panose="02040503050406030204" pitchFamily="18" charset="0"/>
                      </a:rPr>
                      <m:t>𝑮</m:t>
                    </m:r>
                    <m:r>
                      <a:rPr lang="en-US" sz="2800" b="1" i="1" smtClean="0">
                        <a:latin typeface="Cambria Math" panose="02040503050406030204" pitchFamily="18" charset="0"/>
                        <a:ea typeface="Cambria Math" panose="02040503050406030204" pitchFamily="18" charset="0"/>
                      </a:rPr>
                      <m:t>∈</m:t>
                    </m:r>
                    <m:sSup>
                      <m:sSupPr>
                        <m:ctrlPr>
                          <a:rPr lang="en-US" sz="2800" b="1" i="1" smtClean="0">
                            <a:latin typeface="Cambria Math" panose="02040503050406030204" pitchFamily="18" charset="0"/>
                            <a:ea typeface="Cambria Math" panose="02040503050406030204" pitchFamily="18" charset="0"/>
                          </a:rPr>
                        </m:ctrlPr>
                      </m:sSupPr>
                      <m:e>
                        <m:r>
                          <a:rPr lang="en-US" sz="2800" b="1" i="1" smtClean="0">
                            <a:latin typeface="Cambria Math" panose="02040503050406030204" pitchFamily="18" charset="0"/>
                            <a:ea typeface="Cambria Math" panose="02040503050406030204" pitchFamily="18" charset="0"/>
                          </a:rPr>
                          <m:t>ℝ</m:t>
                        </m:r>
                      </m:e>
                      <m:sup>
                        <m:r>
                          <a:rPr lang="en-US" sz="2800" b="0" i="1" smtClean="0">
                            <a:latin typeface="Cambria Math" panose="02040503050406030204" pitchFamily="18" charset="0"/>
                            <a:ea typeface="Cambria Math" panose="02040503050406030204" pitchFamily="18" charset="0"/>
                          </a:rPr>
                          <m:t>𝑁</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𝑁</m:t>
                        </m:r>
                      </m:sup>
                    </m:sSup>
                  </m:oMath>
                </a14:m>
                <a:r>
                  <a:rPr lang="en-US" sz="2800" b="1" dirty="0"/>
                  <a:t> </a:t>
                </a:r>
                <a:r>
                  <a:rPr lang="en-US" sz="2800" dirty="0"/>
                  <a:t>in the objective function is given by</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Here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oMath>
                </a14:m>
                <a:r>
                  <a:rPr lang="en-US" sz="2800" dirty="0"/>
                  <a:t> is the </a:t>
                </a:r>
                <a:r>
                  <a:rPr lang="en-US" sz="2800" b="1" dirty="0"/>
                  <a:t>impulse response coefficients </a:t>
                </a:r>
                <a:r>
                  <a:rPr lang="en-US" sz="2800" dirty="0"/>
                  <a:t>of a filter </a:t>
                </a:r>
                <a14:m>
                  <m:oMath xmlns:m="http://schemas.openxmlformats.org/officeDocument/2006/math">
                    <m:r>
                      <a:rPr lang="en-US" sz="2800" b="0" i="1" smtClean="0">
                        <a:latin typeface="Cambria Math" panose="02040503050406030204" pitchFamily="18" charset="0"/>
                      </a:rPr>
                      <m:t>𝐺</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oMath>
                </a14:m>
                <a:r>
                  <a:rPr lang="en-US" sz="2800" dirty="0"/>
                  <a:t>, </a:t>
                </a:r>
                <a:r>
                  <a:rPr lang="en-US" sz="2800" b="1" dirty="0"/>
                  <a:t>specified by the user</a:t>
                </a:r>
              </a:p>
              <a:p>
                <a:endParaRPr lang="en-US" dirty="0"/>
              </a:p>
            </p:txBody>
          </p:sp>
        </mc:Choice>
        <mc:Fallback xmlns="">
          <p:sp>
            <p:nvSpPr>
              <p:cNvPr id="3" name="Content Placeholder 2">
                <a:extLst>
                  <a:ext uri="{FF2B5EF4-FFF2-40B4-BE49-F238E27FC236}">
                    <a16:creationId xmlns:a16="http://schemas.microsoft.com/office/drawing/2014/main" id="{60D8B896-BD25-2363-F4C0-E4F371E872B1}"/>
                  </a:ext>
                </a:extLst>
              </p:cNvPr>
              <p:cNvSpPr>
                <a:spLocks noGrp="1" noRot="1" noChangeAspect="1" noMove="1" noResize="1" noEditPoints="1" noAdjustHandles="1" noChangeArrowheads="1" noChangeShapeType="1" noTextEdit="1"/>
              </p:cNvSpPr>
              <p:nvPr>
                <p:ph idx="1"/>
              </p:nvPr>
            </p:nvSpPr>
            <p:spPr>
              <a:xfrm>
                <a:off x="577049" y="2104009"/>
                <a:ext cx="11168108" cy="4068192"/>
              </a:xfrm>
              <a:blipFill>
                <a:blip r:embed="rId3"/>
                <a:stretch>
                  <a:fillRect l="-600" t="-1347" b="-4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41C86D6-0504-522F-794B-5231E558111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05532091-E758-ECEC-B484-084477B6D9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pic>
        <p:nvPicPr>
          <p:cNvPr id="6" name="Picture 5">
            <a:extLst>
              <a:ext uri="{FF2B5EF4-FFF2-40B4-BE49-F238E27FC236}">
                <a16:creationId xmlns:a16="http://schemas.microsoft.com/office/drawing/2014/main" id="{5188BBFA-A767-B633-9A8A-1CDEF066F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002" y="2931852"/>
            <a:ext cx="4993995" cy="2221616"/>
          </a:xfrm>
          <a:prstGeom prst="rect">
            <a:avLst/>
          </a:prstGeom>
        </p:spPr>
      </p:pic>
    </p:spTree>
    <p:extLst>
      <p:ext uri="{BB962C8B-B14F-4D97-AF65-F5344CB8AC3E}">
        <p14:creationId xmlns:p14="http://schemas.microsoft.com/office/powerpoint/2010/main" val="400436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9741B6-07F8-A776-669F-D716B6B2D890}"/>
                  </a:ext>
                </a:extLst>
              </p:cNvPr>
              <p:cNvSpPr>
                <a:spLocks noGrp="1"/>
              </p:cNvSpPr>
              <p:nvPr>
                <p:ph type="title"/>
              </p:nvPr>
            </p:nvSpPr>
            <p:spPr/>
            <p:txBody>
              <a:bodyPr/>
              <a:lstStyle/>
              <a:p>
                <a:r>
                  <a:rPr lang="en-US" dirty="0"/>
                  <a:t>Special Remarks on the Filter, </a:t>
                </a:r>
                <a14:m>
                  <m:oMath xmlns:m="http://schemas.openxmlformats.org/officeDocument/2006/math">
                    <m:r>
                      <a:rPr lang="en-US" b="1" i="1">
                        <a:latin typeface="Cambria Math" panose="02040503050406030204" pitchFamily="18" charset="0"/>
                      </a:rPr>
                      <m:t>𝑮</m:t>
                    </m:r>
                  </m:oMath>
                </a14:m>
                <a:endParaRPr lang="en-US" dirty="0"/>
              </a:p>
            </p:txBody>
          </p:sp>
        </mc:Choice>
        <mc:Fallback xmlns="">
          <p:sp>
            <p:nvSpPr>
              <p:cNvPr id="2" name="Title 1">
                <a:extLst>
                  <a:ext uri="{FF2B5EF4-FFF2-40B4-BE49-F238E27FC236}">
                    <a16:creationId xmlns:a16="http://schemas.microsoft.com/office/drawing/2014/main" id="{2D9741B6-07F8-A776-669F-D716B6B2D890}"/>
                  </a:ext>
                </a:extLst>
              </p:cNvPr>
              <p:cNvSpPr>
                <a:spLocks noGrp="1" noRot="1" noChangeAspect="1" noMove="1" noResize="1" noEditPoints="1" noAdjustHandles="1" noChangeArrowheads="1" noChangeShapeType="1" noTextEdit="1"/>
              </p:cNvSpPr>
              <p:nvPr>
                <p:ph type="title"/>
              </p:nvPr>
            </p:nvSpPr>
            <p:spPr>
              <a:blipFill>
                <a:blip r:embed="rId2"/>
                <a:stretch>
                  <a:fillRect l="-2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CB295-CFFD-5782-DEEA-20A46C591DAB}"/>
                  </a:ext>
                </a:extLst>
              </p:cNvPr>
              <p:cNvSpPr>
                <a:spLocks noGrp="1"/>
              </p:cNvSpPr>
              <p:nvPr>
                <p:ph idx="1"/>
              </p:nvPr>
            </p:nvSpPr>
            <p:spPr>
              <a:xfrm>
                <a:off x="568171" y="2112885"/>
                <a:ext cx="11132598" cy="4059315"/>
              </a:xfrm>
            </p:spPr>
            <p:txBody>
              <a:bodyPr>
                <a:normAutofit/>
              </a:bodyPr>
              <a:lstStyle/>
              <a:p>
                <a:r>
                  <a:rPr lang="en-US" sz="2600" dirty="0"/>
                  <a:t>The filter 𝑮 shapes the power spectrum of the extracted features (refer Appendix)</a:t>
                </a:r>
              </a:p>
              <a:p>
                <a:r>
                  <a:rPr lang="en-US" sz="2600" dirty="0"/>
                  <a:t>Straight-forward way to get slow features - construct 𝑮 from a low-pass filter and maximize the low frequency contents of the extracted signals</a:t>
                </a:r>
              </a:p>
              <a:p>
                <a:r>
                  <a:rPr lang="en-US" sz="2600" dirty="0"/>
                  <a:t>Advantage of this approach – Choice of the matrix </a:t>
                </a:r>
                <a14:m>
                  <m:oMath xmlns:m="http://schemas.openxmlformats.org/officeDocument/2006/math">
                    <m:r>
                      <a:rPr lang="en-US" sz="2600" b="1" i="1" smtClean="0">
                        <a:latin typeface="Cambria Math" panose="02040503050406030204" pitchFamily="18" charset="0"/>
                      </a:rPr>
                      <m:t>𝑮</m:t>
                    </m:r>
                  </m:oMath>
                </a14:m>
                <a:endParaRPr lang="en-US" sz="2600" dirty="0"/>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C30CB295-CFFD-5782-DEEA-20A46C591DAB}"/>
                  </a:ext>
                </a:extLst>
              </p:cNvPr>
              <p:cNvSpPr>
                <a:spLocks noGrp="1" noRot="1" noChangeAspect="1" noMove="1" noResize="1" noEditPoints="1" noAdjustHandles="1" noChangeArrowheads="1" noChangeShapeType="1" noTextEdit="1"/>
              </p:cNvSpPr>
              <p:nvPr>
                <p:ph idx="1"/>
              </p:nvPr>
            </p:nvSpPr>
            <p:spPr>
              <a:xfrm>
                <a:off x="568171" y="2112885"/>
                <a:ext cx="11132598" cy="4059315"/>
              </a:xfrm>
              <a:blipFill>
                <a:blip r:embed="rId3"/>
                <a:stretch>
                  <a:fillRect l="-821" t="-1351" r="-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C05EBDB-6A4B-E2C5-72DE-7493EA2B3DB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B3AD0AC4-1EBB-7B05-C6C9-87FCF08939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948B82E-DAA3-C26C-DB5E-F00F3114A0B3}"/>
                  </a:ext>
                </a:extLst>
              </p:cNvPr>
              <p:cNvSpPr txBox="1"/>
              <p:nvPr/>
            </p:nvSpPr>
            <p:spPr>
              <a:xfrm>
                <a:off x="866963" y="5175682"/>
                <a:ext cx="10458073" cy="892552"/>
              </a:xfrm>
              <a:prstGeom prst="rect">
                <a:avLst/>
              </a:prstGeom>
              <a:solidFill>
                <a:srgbClr val="FFC000"/>
              </a:solidFill>
            </p:spPr>
            <p:txBody>
              <a:bodyPr wrap="square" rtlCol="0">
                <a:spAutoFit/>
              </a:bodyPr>
              <a:lstStyle/>
              <a:p>
                <a:pPr algn="ctr"/>
                <a:r>
                  <a:rPr lang="en-US" sz="2600" b="1" dirty="0"/>
                  <a:t>Standard linear SFA becomes a special case of linear GSFA</a:t>
                </a:r>
                <a:r>
                  <a:rPr lang="en-US" sz="2600" dirty="0"/>
                  <a:t> </a:t>
                </a:r>
                <a:r>
                  <a:rPr lang="en-US" sz="2600" b="1" dirty="0"/>
                  <a:t>when</a:t>
                </a:r>
                <a:r>
                  <a:rPr lang="en-US" sz="2600" dirty="0"/>
                  <a:t> </a:t>
                </a:r>
                <a14:m>
                  <m:oMath xmlns:m="http://schemas.openxmlformats.org/officeDocument/2006/math">
                    <m:r>
                      <a:rPr lang="en-US" sz="2600" b="0" i="1" smtClean="0">
                        <a:latin typeface="Cambria Math" panose="02040503050406030204" pitchFamily="18" charset="0"/>
                      </a:rPr>
                      <m:t>𝐺</m:t>
                    </m:r>
                    <m:d>
                      <m:dPr>
                        <m:ctrlPr>
                          <a:rPr lang="en-US" sz="2600" b="0" i="1" smtClean="0">
                            <a:latin typeface="Cambria Math" panose="02040503050406030204" pitchFamily="18" charset="0"/>
                          </a:rPr>
                        </m:ctrlPr>
                      </m:dPr>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𝑞</m:t>
                            </m:r>
                          </m:e>
                          <m:sup>
                            <m:r>
                              <a:rPr lang="en-US" sz="2600" b="0" i="1" smtClean="0">
                                <a:latin typeface="Cambria Math" panose="02040503050406030204" pitchFamily="18" charset="0"/>
                              </a:rPr>
                              <m:t>−1</m:t>
                            </m:r>
                          </m:sup>
                        </m:sSup>
                      </m:e>
                    </m:d>
                    <m:r>
                      <a:rPr lang="en-US" sz="2600" b="0" i="1" smtClean="0">
                        <a:latin typeface="Cambria Math" panose="02040503050406030204" pitchFamily="18" charset="0"/>
                      </a:rPr>
                      <m:t>=1+</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𝑞</m:t>
                        </m:r>
                      </m:e>
                      <m:sup>
                        <m:r>
                          <a:rPr lang="en-US" sz="2600" b="0" i="1" smtClean="0">
                            <a:latin typeface="Cambria Math" panose="02040503050406030204" pitchFamily="18" charset="0"/>
                          </a:rPr>
                          <m:t>−1</m:t>
                        </m:r>
                      </m:sup>
                    </m:sSup>
                  </m:oMath>
                </a14:m>
                <a:endParaRPr lang="en-US" sz="2600" dirty="0"/>
              </a:p>
            </p:txBody>
          </p:sp>
        </mc:Choice>
        <mc:Fallback xmlns="">
          <p:sp>
            <p:nvSpPr>
              <p:cNvPr id="6" name="TextBox 5">
                <a:extLst>
                  <a:ext uri="{FF2B5EF4-FFF2-40B4-BE49-F238E27FC236}">
                    <a16:creationId xmlns:a16="http://schemas.microsoft.com/office/drawing/2014/main" id="{C948B82E-DAA3-C26C-DB5E-F00F3114A0B3}"/>
                  </a:ext>
                </a:extLst>
              </p:cNvPr>
              <p:cNvSpPr txBox="1">
                <a:spLocks noRot="1" noChangeAspect="1" noMove="1" noResize="1" noEditPoints="1" noAdjustHandles="1" noChangeArrowheads="1" noChangeShapeType="1" noTextEdit="1"/>
              </p:cNvSpPr>
              <p:nvPr/>
            </p:nvSpPr>
            <p:spPr>
              <a:xfrm>
                <a:off x="866963" y="5175682"/>
                <a:ext cx="10458073" cy="892552"/>
              </a:xfrm>
              <a:prstGeom prst="rect">
                <a:avLst/>
              </a:prstGeom>
              <a:blipFill>
                <a:blip r:embed="rId4"/>
                <a:stretch>
                  <a:fillRect l="-991" t="-5479" r="-874"/>
                </a:stretch>
              </a:blipFill>
            </p:spPr>
            <p:txBody>
              <a:bodyPr/>
              <a:lstStyle/>
              <a:p>
                <a:r>
                  <a:rPr lang="en-US">
                    <a:noFill/>
                  </a:rPr>
                  <a:t> </a:t>
                </a:r>
              </a:p>
            </p:txBody>
          </p:sp>
        </mc:Fallback>
      </mc:AlternateContent>
    </p:spTree>
    <p:extLst>
      <p:ext uri="{BB962C8B-B14F-4D97-AF65-F5344CB8AC3E}">
        <p14:creationId xmlns:p14="http://schemas.microsoft.com/office/powerpoint/2010/main" val="105401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34B5-C45C-27B7-3F80-6C8F4301D050}"/>
              </a:ext>
            </a:extLst>
          </p:cNvPr>
          <p:cNvSpPr>
            <a:spLocks noGrp="1"/>
          </p:cNvSpPr>
          <p:nvPr>
            <p:ph type="title"/>
          </p:nvPr>
        </p:nvSpPr>
        <p:spPr>
          <a:xfrm>
            <a:off x="1078991" y="1938528"/>
            <a:ext cx="8579913" cy="2990088"/>
          </a:xfrm>
        </p:spPr>
        <p:txBody>
          <a:bodyPr>
            <a:normAutofit/>
          </a:bodyPr>
          <a:lstStyle/>
          <a:p>
            <a:r>
              <a:rPr lang="en-US" sz="4800" dirty="0"/>
              <a:t>Probabilistic Generalized Slow Feature Analysis</a:t>
            </a:r>
          </a:p>
        </p:txBody>
      </p:sp>
      <p:sp>
        <p:nvSpPr>
          <p:cNvPr id="3" name="Text Placeholder 2">
            <a:extLst>
              <a:ext uri="{FF2B5EF4-FFF2-40B4-BE49-F238E27FC236}">
                <a16:creationId xmlns:a16="http://schemas.microsoft.com/office/drawing/2014/main" id="{41787E61-4E04-D93F-EF9C-2B3004C1F9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63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5123-D2D2-7EC7-7F97-0DF30A31AFEA}"/>
              </a:ext>
            </a:extLst>
          </p:cNvPr>
          <p:cNvSpPr>
            <a:spLocks noGrp="1"/>
          </p:cNvSpPr>
          <p:nvPr>
            <p:ph type="title"/>
          </p:nvPr>
        </p:nvSpPr>
        <p:spPr/>
        <p:txBody>
          <a:bodyPr/>
          <a:lstStyle/>
          <a:p>
            <a:r>
              <a:rPr lang="en-US" dirty="0"/>
              <a:t>Need for a Probabilistic Model</a:t>
            </a:r>
          </a:p>
        </p:txBody>
      </p:sp>
      <p:sp>
        <p:nvSpPr>
          <p:cNvPr id="3" name="Content Placeholder 2">
            <a:extLst>
              <a:ext uri="{FF2B5EF4-FFF2-40B4-BE49-F238E27FC236}">
                <a16:creationId xmlns:a16="http://schemas.microsoft.com/office/drawing/2014/main" id="{91857598-EE92-A3F7-E068-497C697E229E}"/>
              </a:ext>
            </a:extLst>
          </p:cNvPr>
          <p:cNvSpPr>
            <a:spLocks noGrp="1"/>
          </p:cNvSpPr>
          <p:nvPr>
            <p:ph idx="1"/>
          </p:nvPr>
        </p:nvSpPr>
        <p:spPr>
          <a:xfrm>
            <a:off x="568171" y="2121763"/>
            <a:ext cx="11159231" cy="4050437"/>
          </a:xfrm>
        </p:spPr>
        <p:txBody>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GSFA assumes deterministic signals</a:t>
            </a:r>
          </a:p>
          <a:p>
            <a:pPr marL="285750" indent="-285750">
              <a:buFont typeface="Arial" panose="020B0604020202020204" pitchFamily="34" charset="0"/>
              <a:buChar char="•"/>
            </a:pPr>
            <a:r>
              <a:rPr lang="en-US" sz="2800" dirty="0"/>
              <a:t>Need for taking into account the stochastic nature of signals</a:t>
            </a:r>
          </a:p>
          <a:p>
            <a:pPr marL="285750" indent="-285750">
              <a:buFont typeface="Arial" panose="020B0604020202020204" pitchFamily="34" charset="0"/>
              <a:buChar char="•"/>
            </a:pPr>
            <a:r>
              <a:rPr lang="en-US" sz="2800" dirty="0"/>
              <a:t>Areas like </a:t>
            </a:r>
            <a:r>
              <a:rPr lang="en-US" sz="2800" b="1" dirty="0"/>
              <a:t>process monitoring, state estimation, behavior analysis</a:t>
            </a:r>
            <a:r>
              <a:rPr lang="en-US" sz="2800" dirty="0"/>
              <a:t> etc.</a:t>
            </a:r>
            <a:br>
              <a:rPr lang="en-US" sz="2800" dirty="0"/>
            </a:br>
            <a:endParaRPr lang="en-US" sz="2800" dirty="0"/>
          </a:p>
          <a:p>
            <a:endParaRPr lang="en-US" dirty="0"/>
          </a:p>
        </p:txBody>
      </p:sp>
      <p:sp>
        <p:nvSpPr>
          <p:cNvPr id="4" name="Footer Placeholder 3">
            <a:extLst>
              <a:ext uri="{FF2B5EF4-FFF2-40B4-BE49-F238E27FC236}">
                <a16:creationId xmlns:a16="http://schemas.microsoft.com/office/drawing/2014/main" id="{1BB2585A-6EE9-0915-1B6C-48F682296795}"/>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3FD6E6B0-7ADB-9690-E3FD-78D08E5A4079}"/>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338525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F362-ED23-CCD9-461D-440D49041864}"/>
              </a:ext>
            </a:extLst>
          </p:cNvPr>
          <p:cNvSpPr>
            <a:spLocks noGrp="1"/>
          </p:cNvSpPr>
          <p:nvPr>
            <p:ph type="title"/>
          </p:nvPr>
        </p:nvSpPr>
        <p:spPr/>
        <p:txBody>
          <a:bodyPr/>
          <a:lstStyle/>
          <a:p>
            <a:r>
              <a:rPr lang="en-US" dirty="0"/>
              <a:t>Prior: Latent Signals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FBDC50-5383-029D-7E0B-FDD663E74421}"/>
                  </a:ext>
                </a:extLst>
              </p:cNvPr>
              <p:cNvSpPr>
                <a:spLocks noGrp="1"/>
              </p:cNvSpPr>
              <p:nvPr>
                <p:ph idx="1"/>
              </p:nvPr>
            </p:nvSpPr>
            <p:spPr>
              <a:xfrm>
                <a:off x="525262" y="3839149"/>
                <a:ext cx="11141476" cy="4085948"/>
              </a:xfrm>
            </p:spPr>
            <p:txBody>
              <a:bodyPr>
                <a:noAutofit/>
              </a:bodyPr>
              <a:lstStyle/>
              <a:p>
                <a:pPr marL="0" indent="0">
                  <a:buNone/>
                </a:pPr>
                <a:r>
                  <a:rPr lang="en-US" sz="2000" dirty="0"/>
                  <a:t>Here,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𝑘</m:t>
                        </m:r>
                      </m:e>
                    </m:d>
                    <m:r>
                      <a:rPr lang="en-US" sz="2000" i="1">
                        <a:latin typeface="Cambria Math" panose="02040503050406030204" pitchFamily="18" charset="0"/>
                        <a:ea typeface="Cambria Math" panose="02040503050406030204" pitchFamily="18" charset="0"/>
                      </a:rPr>
                      <m:t> </m:t>
                    </m:r>
                  </m:oMath>
                </a14:m>
                <a:r>
                  <a:rPr lang="en-US" sz="2000" dirty="0"/>
                  <a:t>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dirty="0"/>
                  <a:t> are the impulse response coefficients of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Λ</m:t>
                        </m:r>
                      </m:e>
                      <m:sub>
                        <m:r>
                          <a:rPr lang="en-US" sz="2000" i="1">
                            <a:latin typeface="Cambria Math" panose="02040503050406030204" pitchFamily="18" charset="0"/>
                            <a:ea typeface="Cambria Math" panose="02040503050406030204" pitchFamily="18" charset="0"/>
                          </a:rPr>
                          <m:t>𝑗</m:t>
                        </m:r>
                      </m:sub>
                    </m:sSub>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i="1">
                                <a:latin typeface="Cambria Math" panose="02040503050406030204" pitchFamily="18" charset="0"/>
                                <a:ea typeface="Cambria Math" panose="02040503050406030204" pitchFamily="18" charset="0"/>
                              </a:rPr>
                              <m:t>−1</m:t>
                            </m:r>
                          </m:sup>
                        </m:sSup>
                      </m:e>
                    </m:d>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−1</m:t>
                            </m:r>
                          </m:sup>
                        </m:sSup>
                      </m:e>
                    </m:d>
                  </m:oMath>
                </a14:m>
                <a:r>
                  <a:rPr lang="en-US" sz="2000" dirty="0"/>
                  <a:t>)</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𝐺𝑊𝑁</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2</m:t>
                            </m:r>
                          </m:sup>
                        </m:sSubSup>
                      </m:e>
                    </m:d>
                  </m:oMath>
                </a14:m>
                <a:endParaRPr lang="en-US" sz="2000" dirty="0"/>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𝑗</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e>
                    </m:d>
                    <m:r>
                      <a:rPr lang="en-US" sz="2000" b="0" i="1" smtClean="0">
                        <a:latin typeface="Cambria Math" panose="02040503050406030204" pitchFamily="18" charset="0"/>
                        <a:ea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=1</m:t>
                    </m:r>
                  </m:oMath>
                </a14:m>
                <a:r>
                  <a:rPr lang="en-US" sz="2000" dirty="0"/>
                  <a:t>, </a:t>
                </a:r>
              </a:p>
              <a:p>
                <a14:m>
                  <m:oMath xmlns:m="http://schemas.openxmlformats.org/officeDocument/2006/math">
                    <m:sSubSup>
                      <m:sSubSupPr>
                        <m:ctrlPr>
                          <a:rPr lang="en-US" sz="2000" b="0" i="1" smtClean="0">
                            <a:latin typeface="Cambria Math" panose="02040503050406030204" pitchFamily="18" charset="0"/>
                            <a:ea typeface="Cambria Math" panose="02040503050406030204" pitchFamily="18" charset="0"/>
                          </a:rPr>
                        </m:ctrlPr>
                      </m:sSubSup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2</m:t>
                        </m:r>
                      </m:sup>
                    </m:sSubSup>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𝑗</m:t>
                            </m:r>
                          </m:sub>
                          <m:sup>
                            <m:r>
                              <a:rPr lang="en-US" sz="2000" b="0" i="1" smtClean="0">
                                <a:latin typeface="Cambria Math" panose="02040503050406030204" pitchFamily="18" charset="0"/>
                                <a:ea typeface="Cambria Math" panose="02040503050406030204" pitchFamily="18" charset="0"/>
                              </a:rPr>
                              <m:t>2</m:t>
                            </m:r>
                          </m:sup>
                        </m:sSubSup>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𝑙</m:t>
                            </m:r>
                          </m:e>
                        </m:d>
                        <m:r>
                          <a:rPr lang="en-US" sz="2000" b="0" i="1" smtClean="0">
                            <a:latin typeface="Cambria Math" panose="02040503050406030204" pitchFamily="18" charset="0"/>
                            <a:ea typeface="Cambria Math" panose="02040503050406030204" pitchFamily="18" charset="0"/>
                          </a:rPr>
                          <m:t>=1</m:t>
                        </m:r>
                      </m:e>
                    </m:nary>
                  </m:oMath>
                </a14:m>
                <a:r>
                  <a:rPr lang="en-US" sz="2000" dirty="0"/>
                  <a:t> (Unit variance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dirty="0"/>
                  <a:t>) </a:t>
                </a:r>
              </a:p>
              <a:p>
                <a:r>
                  <a:rPr lang="en-US" sz="2000" dirty="0"/>
                  <a:t>Absolute convergence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dirty="0"/>
                  <a:t> (Second-order stationarity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dirty="0"/>
                  <a:t>)</a:t>
                </a:r>
              </a:p>
              <a:p>
                <a:pPr marL="0" indent="0">
                  <a:buNone/>
                </a:pPr>
                <a:r>
                  <a:rPr lang="en-US" sz="2000" dirty="0"/>
                  <a:t> </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8FBDC50-5383-029D-7E0B-FDD663E74421}"/>
                  </a:ext>
                </a:extLst>
              </p:cNvPr>
              <p:cNvSpPr>
                <a:spLocks noGrp="1" noRot="1" noChangeAspect="1" noMove="1" noResize="1" noEditPoints="1" noAdjustHandles="1" noChangeArrowheads="1" noChangeShapeType="1" noTextEdit="1"/>
              </p:cNvSpPr>
              <p:nvPr>
                <p:ph idx="1"/>
              </p:nvPr>
            </p:nvSpPr>
            <p:spPr>
              <a:xfrm>
                <a:off x="525262" y="3839149"/>
                <a:ext cx="11141476" cy="4085948"/>
              </a:xfrm>
              <a:blipFill>
                <a:blip r:embed="rId2"/>
                <a:stretch>
                  <a:fillRect l="-54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66D034D-10CF-8E44-AA72-058004432A9F}"/>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0C6139FE-E3AF-0022-AF44-787AD961BB00}"/>
              </a:ext>
            </a:extLst>
          </p:cNvPr>
          <p:cNvSpPr>
            <a:spLocks noGrp="1"/>
          </p:cNvSpPr>
          <p:nvPr>
            <p:ph type="sldNum" sz="quarter" idx="12"/>
          </p:nvPr>
        </p:nvSpPr>
        <p:spPr/>
        <p:txBody>
          <a:bodyPr/>
          <a:lstStyle/>
          <a:p>
            <a:fld id="{A65A5C87-DF58-40C8-B092-1DE63DB4547E}" type="slidenum">
              <a:rPr lang="en-US" smtClean="0"/>
              <a:t>16</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6DF1EB-70B1-ED02-87EE-72B916730FDF}"/>
                  </a:ext>
                </a:extLst>
              </p:cNvPr>
              <p:cNvSpPr txBox="1"/>
              <p:nvPr/>
            </p:nvSpPr>
            <p:spPr>
              <a:xfrm>
                <a:off x="594804" y="2192784"/>
                <a:ext cx="11141476" cy="1528367"/>
              </a:xfrm>
              <a:prstGeom prst="rect">
                <a:avLst/>
              </a:prstGeom>
              <a:solidFill>
                <a:srgbClr val="FFC000"/>
              </a:solidFill>
            </p:spPr>
            <p:txBody>
              <a:bodyPr wrap="square" rtlCol="0">
                <a:spAutoFit/>
              </a:bodyPr>
              <a:lstStyle/>
              <a:p>
                <a:pPr marL="0" indent="0">
                  <a:buNone/>
                </a:pPr>
                <a:r>
                  <a:rPr lang="en-US" sz="2000" dirty="0"/>
                  <a:t>For </a:t>
                </a:r>
                <a14:m>
                  <m:oMath xmlns:m="http://schemas.openxmlformats.org/officeDocument/2006/math">
                    <m:r>
                      <a:rPr lang="en-US" sz="200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𝑗</m:t>
                    </m:r>
                    <m:r>
                      <a:rPr lang="en-US" sz="2000" i="1" smtClean="0">
                        <a:latin typeface="Cambria Math" panose="02040503050406030204" pitchFamily="18" charset="0"/>
                        <a:ea typeface="Cambria Math" panose="02040503050406030204" pitchFamily="18" charset="0"/>
                      </a:rPr>
                      <m:t>∈{1, …,</m:t>
                    </m:r>
                    <m:r>
                      <a:rPr lang="en-US" sz="2000" i="1" smtClean="0">
                        <a:latin typeface="Cambria Math" panose="02040503050406030204" pitchFamily="18" charset="0"/>
                        <a:ea typeface="Cambria Math" panose="02040503050406030204" pitchFamily="18" charset="0"/>
                      </a:rPr>
                      <m:t>𝑃</m:t>
                    </m:r>
                    <m:r>
                      <a:rPr lang="en-US" sz="2000" i="1" smtClean="0">
                        <a:latin typeface="Cambria Math" panose="02040503050406030204" pitchFamily="18" charset="0"/>
                        <a:ea typeface="Cambria Math" panose="02040503050406030204" pitchFamily="18" charset="0"/>
                      </a:rPr>
                      <m:t>}</m:t>
                    </m:r>
                  </m:oMath>
                </a14:m>
                <a:r>
                  <a:rPr lang="en-US" sz="2000" i="1" dirty="0"/>
                  <a:t>, </a:t>
                </a:r>
                <a:r>
                  <a:rPr lang="en-US" sz="2000" dirty="0"/>
                  <a:t>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𝑡h</m:t>
                        </m:r>
                      </m:sup>
                    </m:sSup>
                  </m:oMath>
                </a14:m>
                <a:r>
                  <a:rPr lang="en-US" sz="2000" i="1" dirty="0"/>
                  <a:t> </a:t>
                </a:r>
                <a:r>
                  <a:rPr lang="en-US" sz="2000" dirty="0"/>
                  <a:t>latent signal follows,</a:t>
                </a:r>
              </a:p>
              <a:p>
                <a:pPr marL="0" indent="0">
                  <a:buNone/>
                </a:pPr>
                <a:endParaRPr lang="en-US" sz="2000" dirty="0"/>
              </a:p>
              <a:p>
                <a:pPr marL="0" indent="0" algn="ctr">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−1</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m:rPr>
                                <m:sty m:val="p"/>
                              </m:rPr>
                              <a:rPr lang="el-GR" sz="2000" b="0" i="1" smtClean="0">
                                <a:latin typeface="Cambria Math" panose="02040503050406030204" pitchFamily="18" charset="0"/>
                                <a:ea typeface="Cambria Math" panose="02040503050406030204" pitchFamily="18" charset="0"/>
                              </a:rPr>
                              <m:t>Λ</m:t>
                            </m:r>
                          </m:e>
                          <m:sub>
                            <m:r>
                              <a:rPr lang="en-US" sz="2000" b="0" i="1" smtClean="0">
                                <a:latin typeface="Cambria Math" panose="02040503050406030204" pitchFamily="18" charset="0"/>
                                <a:ea typeface="Cambria Math" panose="02040503050406030204" pitchFamily="18" charset="0"/>
                              </a:rPr>
                              <m:t>𝑗</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−1</m:t>
                                </m:r>
                              </m:sup>
                            </m:sSup>
                          </m:e>
                        </m:d>
                      </m:den>
                    </m:f>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i="1" dirty="0"/>
                  <a:t> </a:t>
                </a:r>
              </a:p>
              <a:p>
                <a:endParaRPr lang="en-US" sz="2000" dirty="0"/>
              </a:p>
            </p:txBody>
          </p:sp>
        </mc:Choice>
        <mc:Fallback xmlns="">
          <p:sp>
            <p:nvSpPr>
              <p:cNvPr id="6" name="TextBox 5">
                <a:extLst>
                  <a:ext uri="{FF2B5EF4-FFF2-40B4-BE49-F238E27FC236}">
                    <a16:creationId xmlns:a16="http://schemas.microsoft.com/office/drawing/2014/main" id="{F26DF1EB-70B1-ED02-87EE-72B916730FDF}"/>
                  </a:ext>
                </a:extLst>
              </p:cNvPr>
              <p:cNvSpPr txBox="1">
                <a:spLocks noRot="1" noChangeAspect="1" noMove="1" noResize="1" noEditPoints="1" noAdjustHandles="1" noChangeArrowheads="1" noChangeShapeType="1" noTextEdit="1"/>
              </p:cNvSpPr>
              <p:nvPr/>
            </p:nvSpPr>
            <p:spPr>
              <a:xfrm>
                <a:off x="594804" y="2192784"/>
                <a:ext cx="11141476" cy="1528367"/>
              </a:xfrm>
              <a:prstGeom prst="rect">
                <a:avLst/>
              </a:prstGeom>
              <a:blipFill>
                <a:blip r:embed="rId3"/>
                <a:stretch>
                  <a:fillRect l="-602" t="-16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2DC51CF-30AF-6982-EA95-B8176E0E4244}"/>
              </a:ext>
            </a:extLst>
          </p:cNvPr>
          <p:cNvSpPr txBox="1"/>
          <p:nvPr/>
        </p:nvSpPr>
        <p:spPr>
          <a:xfrm>
            <a:off x="10826520" y="2956967"/>
            <a:ext cx="45717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195714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D43E-E565-A3A1-BE63-F509E1321B74}"/>
              </a:ext>
            </a:extLst>
          </p:cNvPr>
          <p:cNvSpPr>
            <a:spLocks noGrp="1"/>
          </p:cNvSpPr>
          <p:nvPr>
            <p:ph type="title"/>
          </p:nvPr>
        </p:nvSpPr>
        <p:spPr/>
        <p:txBody>
          <a:bodyPr/>
          <a:lstStyle/>
          <a:p>
            <a:r>
              <a:rPr lang="en-US" dirty="0"/>
              <a:t>Generative model – Observation Signals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DA655-35CB-7CF7-831D-CEEF7DE1AEF0}"/>
                  </a:ext>
                </a:extLst>
              </p:cNvPr>
              <p:cNvSpPr>
                <a:spLocks noGrp="1"/>
              </p:cNvSpPr>
              <p:nvPr>
                <p:ph idx="1"/>
              </p:nvPr>
            </p:nvSpPr>
            <p:spPr>
              <a:xfrm>
                <a:off x="633333" y="3927925"/>
                <a:ext cx="11132598" cy="4094825"/>
              </a:xfrm>
            </p:spPr>
            <p:txBody>
              <a:bodyPr>
                <a:noAutofit/>
              </a:bodyPr>
              <a:lstStyle/>
              <a:p>
                <a:pPr marL="0" indent="0">
                  <a:buNone/>
                </a:pPr>
                <a:r>
                  <a:rPr lang="en-US" sz="2000" dirty="0"/>
                  <a:t>Here, </a:t>
                </a:r>
              </a:p>
              <a:p>
                <a14:m>
                  <m:oMath xmlns:m="http://schemas.openxmlformats.org/officeDocument/2006/math">
                    <m:r>
                      <a:rPr lang="en-US" sz="2000" b="1" i="1" smtClean="0">
                        <a:latin typeface="Cambria Math" panose="02040503050406030204" pitchFamily="18" charset="0"/>
                        <a:ea typeface="Cambria Math" panose="02040503050406030204" pitchFamily="18" charset="0"/>
                      </a:rPr>
                      <m:t>𝜺</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𝐺𝑊𝑁</m:t>
                    </m:r>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𝟎</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𝜀</m:t>
                            </m:r>
                          </m:sub>
                          <m:sup>
                            <m:r>
                              <a:rPr lang="en-US" sz="2000" b="0" i="1" smtClean="0">
                                <a:latin typeface="Cambria Math" panose="02040503050406030204" pitchFamily="18" charset="0"/>
                                <a:ea typeface="Cambria Math" panose="02040503050406030204" pitchFamily="18" charset="0"/>
                              </a:rPr>
                              <m:t>2</m:t>
                            </m:r>
                          </m:sup>
                        </m:sSubSup>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𝑰</m:t>
                            </m:r>
                          </m:e>
                          <m:sub>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sub>
                        </m:sSub>
                        <m:r>
                          <a:rPr lang="en-US" sz="2000" b="0" i="1" smtClean="0">
                            <a:latin typeface="Cambria Math" panose="02040503050406030204" pitchFamily="18" charset="0"/>
                            <a:ea typeface="Cambria Math" panose="02040503050406030204" pitchFamily="18" charset="0"/>
                          </a:rPr>
                          <m:t> </m:t>
                        </m:r>
                      </m:e>
                    </m:d>
                  </m:oMath>
                </a14:m>
                <a:r>
                  <a:rPr lang="en-US" sz="2000" dirty="0"/>
                  <a:t> (Measurement noise)</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ea typeface="Cambria Math" panose="02040503050406030204" pitchFamily="18" charset="0"/>
                          </a:rPr>
                          <m:t>𝜙</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e>
                    </m:d>
                  </m:oMath>
                </a14:m>
                <a:r>
                  <a:rPr lang="en-US" sz="2000" dirty="0"/>
                  <a:t> is a function parameterized by </a:t>
                </a:r>
                <a14:m>
                  <m:oMath xmlns:m="http://schemas.openxmlformats.org/officeDocument/2006/math">
                    <m:r>
                      <a:rPr lang="en-US" sz="2000" i="1" smtClean="0">
                        <a:latin typeface="Cambria Math" panose="02040503050406030204" pitchFamily="18" charset="0"/>
                        <a:ea typeface="Cambria Math" panose="02040503050406030204" pitchFamily="18" charset="0"/>
                      </a:rPr>
                      <m:t>𝜙</m:t>
                    </m:r>
                  </m:oMath>
                </a14:m>
                <a:endParaRPr lang="en-US" sz="2000" dirty="0"/>
              </a:p>
              <a:p>
                <a:r>
                  <a:rPr lang="en-US" sz="2000" dirty="0"/>
                  <a:t>If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ea typeface="Cambria Math" panose="02040503050406030204" pitchFamily="18" charset="0"/>
                          </a:rPr>
                          <m:t>𝜙</m:t>
                        </m:r>
                      </m:sub>
                    </m:sSub>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e>
                    </m:d>
                    <m:r>
                      <a:rPr lang="en-US" sz="2000" b="0" i="1" smtClean="0">
                        <a:latin typeface="Cambria Math" panose="02040503050406030204" pitchFamily="18" charset="0"/>
                      </a:rPr>
                      <m:t>=</m:t>
                    </m:r>
                    <m:r>
                      <a:rPr lang="en-US" sz="2000" b="1" i="1" smtClean="0">
                        <a:latin typeface="Cambria Math" panose="02040503050406030204" pitchFamily="18" charset="0"/>
                      </a:rPr>
                      <m:t>𝑾𝒙</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  </m:t>
                    </m:r>
                    <m:r>
                      <a:rPr lang="en-US" sz="2000" b="1" i="1" smtClean="0">
                        <a:latin typeface="Cambria Math" panose="02040503050406030204" pitchFamily="18" charset="0"/>
                      </a:rPr>
                      <m:t>𝑾</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sup>
                    </m:sSup>
                  </m:oMath>
                </a14:m>
                <a:r>
                  <a:rPr lang="en-US" sz="2000" dirty="0"/>
                  <a:t> - Linear Probabilistic GSFA</a:t>
                </a:r>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D1EDA655-35CB-7CF7-831D-CEEF7DE1AEF0}"/>
                  </a:ext>
                </a:extLst>
              </p:cNvPr>
              <p:cNvSpPr>
                <a:spLocks noGrp="1" noRot="1" noChangeAspect="1" noMove="1" noResize="1" noEditPoints="1" noAdjustHandles="1" noChangeArrowheads="1" noChangeShapeType="1" noTextEdit="1"/>
              </p:cNvSpPr>
              <p:nvPr>
                <p:ph idx="1"/>
              </p:nvPr>
            </p:nvSpPr>
            <p:spPr>
              <a:xfrm>
                <a:off x="633333" y="3927925"/>
                <a:ext cx="11132598" cy="4094825"/>
              </a:xfrm>
              <a:blipFill>
                <a:blip r:embed="rId2"/>
                <a:stretch>
                  <a:fillRect l="-602" t="-44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2AF9D6C-E021-A5DE-9617-6930323D1471}"/>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F3674BB-F751-20DE-13A9-FF5FC50D0756}"/>
              </a:ext>
            </a:extLst>
          </p:cNvPr>
          <p:cNvSpPr>
            <a:spLocks noGrp="1"/>
          </p:cNvSpPr>
          <p:nvPr>
            <p:ph type="sldNum" sz="quarter" idx="12"/>
          </p:nvPr>
        </p:nvSpPr>
        <p:spPr/>
        <p:txBody>
          <a:bodyPr/>
          <a:lstStyle/>
          <a:p>
            <a:fld id="{A65A5C87-DF58-40C8-B092-1DE63DB4547E}" type="slidenum">
              <a:rPr lang="en-US" smtClean="0"/>
              <a:t>17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2A536A-5368-9040-5745-734B254FBE75}"/>
                  </a:ext>
                </a:extLst>
              </p:cNvPr>
              <p:cNvSpPr txBox="1"/>
              <p:nvPr/>
            </p:nvSpPr>
            <p:spPr>
              <a:xfrm>
                <a:off x="568171" y="2183907"/>
                <a:ext cx="11197760" cy="1350754"/>
              </a:xfrm>
              <a:prstGeom prst="rect">
                <a:avLst/>
              </a:prstGeom>
              <a:solidFill>
                <a:srgbClr val="FFC000"/>
              </a:solidFill>
            </p:spPr>
            <p:txBody>
              <a:bodyPr wrap="square" rtlCol="0">
                <a:spAutoFit/>
              </a:bodyPr>
              <a:lstStyle/>
              <a:p>
                <a:pPr marL="0" indent="0">
                  <a:buNone/>
                </a:pPr>
                <a:r>
                  <a:rPr lang="en-US" sz="2000" dirty="0"/>
                  <a:t>The observation signal </a:t>
                </a:r>
                <a14:m>
                  <m:oMath xmlns:m="http://schemas.openxmlformats.org/officeDocument/2006/math">
                    <m:r>
                      <a:rPr lang="en-US" sz="2000" b="1" i="1" smtClean="0">
                        <a:latin typeface="Cambria Math" panose="02040503050406030204" pitchFamily="18" charset="0"/>
                      </a:rPr>
                      <m:t>𝒚</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×1</m:t>
                        </m:r>
                      </m:sup>
                    </m:sSup>
                  </m:oMath>
                </a14:m>
                <a:r>
                  <a:rPr lang="en-US" sz="2000" dirty="0"/>
                  <a:t> follows,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𝒚</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ea typeface="Cambria Math" panose="02040503050406030204" pitchFamily="18" charset="0"/>
                            </a:rPr>
                            <m:t>𝜙</m:t>
                          </m:r>
                        </m:sub>
                      </m:sSub>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d>
                            <m:dPr>
                              <m:begChr m:val="["/>
                              <m:endChr m:val="]"/>
                              <m:ctrlPr>
                                <a:rPr lang="en-US" sz="2000" b="1" i="1" smtClean="0">
                                  <a:latin typeface="Cambria Math" panose="02040503050406030204" pitchFamily="18" charset="0"/>
                                </a:rPr>
                              </m:ctrlPr>
                            </m:dPr>
                            <m:e>
                              <m:r>
                                <a:rPr lang="en-US" sz="2000" b="0" i="1" smtClean="0">
                                  <a:latin typeface="Cambria Math" panose="02040503050406030204" pitchFamily="18" charset="0"/>
                                </a:rPr>
                                <m:t>𝑘</m:t>
                              </m:r>
                            </m:e>
                          </m:d>
                        </m:e>
                      </m:d>
                      <m:r>
                        <a:rPr lang="en-US" sz="2000" b="0" i="1" smtClean="0">
                          <a:latin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𝜺</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e>
                      </m:d>
                    </m:oMath>
                  </m:oMathPara>
                </a14:m>
                <a:endParaRPr lang="en-US" sz="2000" dirty="0"/>
              </a:p>
              <a:p>
                <a:endParaRPr lang="en-US" sz="2000" dirty="0"/>
              </a:p>
            </p:txBody>
          </p:sp>
        </mc:Choice>
        <mc:Fallback xmlns="">
          <p:sp>
            <p:nvSpPr>
              <p:cNvPr id="6" name="TextBox 5">
                <a:extLst>
                  <a:ext uri="{FF2B5EF4-FFF2-40B4-BE49-F238E27FC236}">
                    <a16:creationId xmlns:a16="http://schemas.microsoft.com/office/drawing/2014/main" id="{DE2A536A-5368-9040-5745-734B254FBE75}"/>
                  </a:ext>
                </a:extLst>
              </p:cNvPr>
              <p:cNvSpPr txBox="1">
                <a:spLocks noRot="1" noChangeAspect="1" noMove="1" noResize="1" noEditPoints="1" noAdjustHandles="1" noChangeArrowheads="1" noChangeShapeType="1" noTextEdit="1"/>
              </p:cNvSpPr>
              <p:nvPr/>
            </p:nvSpPr>
            <p:spPr>
              <a:xfrm>
                <a:off x="568171" y="2183907"/>
                <a:ext cx="11197760" cy="1350754"/>
              </a:xfrm>
              <a:prstGeom prst="rect">
                <a:avLst/>
              </a:prstGeom>
              <a:blipFill>
                <a:blip r:embed="rId3"/>
                <a:stretch>
                  <a:fillRect l="-544" t="-180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DAB82D1-039D-3CD8-7400-94D3E6759E11}"/>
              </a:ext>
            </a:extLst>
          </p:cNvPr>
          <p:cNvSpPr txBox="1"/>
          <p:nvPr/>
        </p:nvSpPr>
        <p:spPr>
          <a:xfrm>
            <a:off x="10826520" y="2859284"/>
            <a:ext cx="45717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513447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369A-F88F-EB4C-828F-48FC4658BBBF}"/>
              </a:ext>
            </a:extLst>
          </p:cNvPr>
          <p:cNvSpPr>
            <a:spLocks noGrp="1"/>
          </p:cNvSpPr>
          <p:nvPr>
            <p:ph type="title"/>
          </p:nvPr>
        </p:nvSpPr>
        <p:spPr/>
        <p:txBody>
          <a:bodyPr/>
          <a:lstStyle/>
          <a:p>
            <a:r>
              <a:rPr lang="en-US" dirty="0"/>
              <a:t>Estimation of Parameters</a:t>
            </a:r>
          </a:p>
        </p:txBody>
      </p:sp>
      <p:pic>
        <p:nvPicPr>
          <p:cNvPr id="20" name="Content Placeholder 19">
            <a:extLst>
              <a:ext uri="{FF2B5EF4-FFF2-40B4-BE49-F238E27FC236}">
                <a16:creationId xmlns:a16="http://schemas.microsoft.com/office/drawing/2014/main" id="{FA934C1C-48C9-2A6F-8AE7-5AF496856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153" y="3355975"/>
            <a:ext cx="6269457" cy="2825750"/>
          </a:xfrm>
        </p:spPr>
      </p:pic>
      <p:sp>
        <p:nvSpPr>
          <p:cNvPr id="4" name="Slide Number Placeholder 3">
            <a:extLst>
              <a:ext uri="{FF2B5EF4-FFF2-40B4-BE49-F238E27FC236}">
                <a16:creationId xmlns:a16="http://schemas.microsoft.com/office/drawing/2014/main" id="{E8EAE6E8-55A4-340B-40A8-84D2C917CE3F}"/>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5" name="Picture Placeholder 4">
            <a:extLst>
              <a:ext uri="{FF2B5EF4-FFF2-40B4-BE49-F238E27FC236}">
                <a16:creationId xmlns:a16="http://schemas.microsoft.com/office/drawing/2014/main" id="{920176F5-93AC-1E4B-B5F1-AAAE7911864E}"/>
              </a:ext>
            </a:extLst>
          </p:cNvPr>
          <p:cNvSpPr>
            <a:spLocks noGrp="1"/>
          </p:cNvSpPr>
          <p:nvPr>
            <p:ph type="pic" sz="quarter" idx="13"/>
          </p:nvPr>
        </p:nvSpPr>
        <p:spPr>
          <a:xfrm flipH="1">
            <a:off x="12766000" y="6612724"/>
            <a:ext cx="45719" cy="217502"/>
          </a:xfrm>
        </p:spPr>
      </p:sp>
      <p:sp>
        <p:nvSpPr>
          <p:cNvPr id="16" name="Picture Placeholder 15">
            <a:extLst>
              <a:ext uri="{FF2B5EF4-FFF2-40B4-BE49-F238E27FC236}">
                <a16:creationId xmlns:a16="http://schemas.microsoft.com/office/drawing/2014/main" id="{7050C765-26D2-89C2-E4EF-6B54051CF76C}"/>
              </a:ext>
            </a:extLst>
          </p:cNvPr>
          <p:cNvSpPr>
            <a:spLocks noGrp="1"/>
          </p:cNvSpPr>
          <p:nvPr>
            <p:ph type="pic" sz="quarter" idx="14"/>
          </p:nvPr>
        </p:nvSpPr>
        <p:spPr>
          <a:xfrm>
            <a:off x="12925886" y="3879541"/>
            <a:ext cx="180513" cy="271035"/>
          </a:xfrm>
        </p:spPr>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0803C3-0EA7-EFB4-FE16-992A6AC75E1D}"/>
                  </a:ext>
                </a:extLst>
              </p:cNvPr>
              <p:cNvSpPr txBox="1"/>
              <p:nvPr/>
            </p:nvSpPr>
            <p:spPr>
              <a:xfrm>
                <a:off x="7093256" y="767704"/>
                <a:ext cx="5169764" cy="5588646"/>
              </a:xfrm>
              <a:prstGeom prst="rect">
                <a:avLst/>
              </a:prstGeom>
              <a:noFill/>
            </p:spPr>
            <p:txBody>
              <a:bodyPr wrap="square" rtlCol="0">
                <a:spAutoFit/>
              </a:bodyPr>
              <a:lstStyle/>
              <a:p>
                <a:pPr marL="285750" indent="-285750">
                  <a:buFont typeface="Arial" panose="020B0604020202020204" pitchFamily="34" charset="0"/>
                  <a:buChar char="•"/>
                </a:pPr>
                <a:r>
                  <a:rPr lang="en-US" sz="2000" dirty="0"/>
                  <a:t>Parameter estimation – </a:t>
                </a:r>
                <a:r>
                  <a:rPr lang="en-US" sz="2000" b="1" dirty="0"/>
                  <a:t>Variational EM algorithm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14:m>
                  <m:oMath xmlns:m="http://schemas.openxmlformats.org/officeDocument/2006/math">
                    <m:r>
                      <a:rPr lang="el-GR" sz="2000" b="1" i="1" smtClean="0">
                        <a:latin typeface="Cambria Math" panose="02040503050406030204" pitchFamily="18" charset="0"/>
                        <a:ea typeface="Cambria Math" panose="02040503050406030204" pitchFamily="18" charset="0"/>
                      </a:rPr>
                      <m:t>𝜱</m:t>
                    </m:r>
                    <m:r>
                      <a:rPr lang="en-US" sz="2000" b="1" i="1" smtClean="0">
                        <a:latin typeface="Cambria Math" panose="02040503050406030204" pitchFamily="18" charset="0"/>
                        <a:ea typeface="Cambria Math" panose="02040503050406030204" pitchFamily="18" charset="0"/>
                      </a:rPr>
                      <m:t>=</m:t>
                    </m:r>
                    <m:d>
                      <m:dPr>
                        <m:begChr m:val="{"/>
                        <m:endChr m:val="}"/>
                        <m:ctrlPr>
                          <a:rPr lang="en-US" sz="2000" b="1" i="1" smtClean="0">
                            <a:latin typeface="Cambria Math" panose="02040503050406030204" pitchFamily="18" charset="0"/>
                            <a:ea typeface="Cambria Math" panose="02040503050406030204" pitchFamily="18" charset="0"/>
                          </a:rPr>
                        </m:ctrlPr>
                      </m:dPr>
                      <m:e>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𝑃</m:t>
                            </m:r>
                          </m:sub>
                          <m:sup>
                            <m:r>
                              <a:rPr lang="en-US" sz="2000" b="0" i="1" smtClean="0">
                                <a:latin typeface="Cambria Math" panose="02040503050406030204" pitchFamily="18" charset="0"/>
                                <a:ea typeface="Cambria Math" panose="02040503050406030204" pitchFamily="18" charset="0"/>
                              </a:rPr>
                              <m:t>2</m:t>
                            </m:r>
                          </m:sup>
                        </m:sSubSup>
                        <m:r>
                          <a:rPr lang="en-US" sz="2000" b="1" i="1" smtClean="0">
                            <a:latin typeface="Cambria Math" panose="02040503050406030204" pitchFamily="18" charset="0"/>
                            <a:ea typeface="Cambria Math" panose="02040503050406030204" pitchFamily="18" charset="0"/>
                          </a:rPr>
                          <m:t>,</m:t>
                        </m:r>
                        <m:d>
                          <m:dPr>
                            <m:ctrlPr>
                              <a:rPr lang="en-US" sz="2000" b="1"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𝜆</m:t>
                                </m:r>
                              </m:e>
                              <m:sub>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𝑃</m:t>
                                </m:r>
                              </m:sub>
                            </m:sSub>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1"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0</m:t>
                            </m:r>
                          </m:e>
                        </m:d>
                        <m:r>
                          <a:rPr lang="en-US" sz="2000" b="0" i="1" smtClean="0">
                            <a:latin typeface="Cambria Math" panose="02040503050406030204" pitchFamily="18" charset="0"/>
                            <a:ea typeface="Cambria Math" panose="02040503050406030204" pitchFamily="18" charset="0"/>
                          </a:rPr>
                          <m:t>,</m:t>
                        </m:r>
                        <m:sSubSup>
                          <m:sSubSupPr>
                            <m:ctrlPr>
                              <a:rPr lang="en-US" sz="2000" b="1"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𝜀</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𝜙</m:t>
                        </m:r>
                      </m:e>
                    </m:d>
                  </m:oMath>
                </a14:m>
                <a:endParaRPr lang="en-US" sz="2000" b="1" dirty="0"/>
              </a:p>
              <a:p>
                <a:pPr marL="285750" indent="-285750">
                  <a:buFont typeface="Arial" panose="020B0604020202020204" pitchFamily="34" charset="0"/>
                  <a:buChar char="•"/>
                </a:pPr>
                <a:endParaRPr lang="en-US" sz="200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Λ</m:t>
                        </m:r>
                      </m:e>
                      <m:sub>
                        <m:r>
                          <a:rPr lang="en-US" sz="2000" i="1">
                            <a:latin typeface="Cambria Math" panose="02040503050406030204" pitchFamily="18" charset="0"/>
                            <a:ea typeface="Cambria Math" panose="02040503050406030204" pitchFamily="18" charset="0"/>
                          </a:rPr>
                          <m:t>𝑗</m:t>
                        </m:r>
                      </m:sub>
                    </m:sSub>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i="1">
                                <a:latin typeface="Cambria Math" panose="02040503050406030204" pitchFamily="18" charset="0"/>
                                <a:ea typeface="Cambria Math" panose="02040503050406030204" pitchFamily="18" charset="0"/>
                              </a:rPr>
                              <m:t>−1</m:t>
                            </m:r>
                          </m:sup>
                        </m:sSup>
                      </m:e>
                    </m:d>
                  </m:oMath>
                </a14:m>
                <a:r>
                  <a:rPr lang="en-US" sz="2000" b="1" dirty="0"/>
                  <a:t> </a:t>
                </a:r>
                <a:r>
                  <a:rPr lang="en-US" sz="2000" dirty="0"/>
                  <a:t>is parameterized as</a:t>
                </a:r>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Λ</m:t>
                          </m:r>
                        </m:e>
                        <m:sub>
                          <m:r>
                            <a:rPr lang="en-US" sz="2000" i="1">
                              <a:latin typeface="Cambria Math" panose="02040503050406030204" pitchFamily="18" charset="0"/>
                              <a:ea typeface="Cambria Math" panose="02040503050406030204" pitchFamily="18" charset="0"/>
                            </a:rPr>
                            <m:t>𝑗</m:t>
                          </m:r>
                        </m:sub>
                      </m:sSub>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i="1">
                                  <a:latin typeface="Cambria Math" panose="02040503050406030204" pitchFamily="18" charset="0"/>
                                  <a:ea typeface="Cambria Math" panose="02040503050406030204" pitchFamily="18" charset="0"/>
                                </a:rPr>
                                <m:t>−1</m:t>
                              </m:r>
                            </m:sup>
                          </m:sSup>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𝑗</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−1</m:t>
                              </m:r>
                            </m:sup>
                          </m:sSup>
                        </m:num>
                        <m:den>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𝑑</m:t>
                              </m:r>
                            </m:e>
                            <m:sub>
                              <m:r>
                                <a:rPr lang="en-US" sz="2000" b="0" i="1" smtClean="0">
                                  <a:latin typeface="Cambria Math" panose="02040503050406030204" pitchFamily="18" charset="0"/>
                                  <a:ea typeface="Cambria Math" panose="02040503050406030204" pitchFamily="18" charset="0"/>
                                </a:rPr>
                                <m:t>𝑗</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−1</m:t>
                              </m:r>
                            </m:sup>
                          </m:sSup>
                        </m:den>
                      </m:f>
                    </m:oMath>
                  </m:oMathPara>
                </a14:m>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When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𝑑</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=0, ∀</m:t>
                    </m:r>
                    <m:r>
                      <a:rPr lang="en-US" sz="2000" b="0" i="1" smtClean="0">
                        <a:latin typeface="Cambria Math" panose="02040503050406030204" pitchFamily="18" charset="0"/>
                        <a:ea typeface="Cambria Math" panose="02040503050406030204" pitchFamily="18" charset="0"/>
                      </a:rPr>
                      <m:t>𝑗</m:t>
                    </m:r>
                  </m:oMath>
                </a14:m>
                <a:r>
                  <a:rPr lang="en-US" sz="2000" b="1" dirty="0"/>
                  <a:t>, we obtain the probabilistic model for standard SFA</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dirty="0"/>
                  <a:t>Choice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−1</m:t>
                            </m:r>
                          </m:sup>
                        </m:sSup>
                      </m:e>
                    </m:d>
                  </m:oMath>
                </a14:m>
                <a:r>
                  <a:rPr lang="en-US" sz="2000" b="1" dirty="0"/>
                  <a:t> </a:t>
                </a:r>
                <a:r>
                  <a:rPr lang="en-US" sz="2000" dirty="0"/>
                  <a:t>- shapes the power spectrum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Can handle non-linear dynamical processes</a:t>
                </a:r>
              </a:p>
            </p:txBody>
          </p:sp>
        </mc:Choice>
        <mc:Fallback xmlns="">
          <p:sp>
            <p:nvSpPr>
              <p:cNvPr id="21" name="TextBox 20">
                <a:extLst>
                  <a:ext uri="{FF2B5EF4-FFF2-40B4-BE49-F238E27FC236}">
                    <a16:creationId xmlns:a16="http://schemas.microsoft.com/office/drawing/2014/main" id="{540803C3-0EA7-EFB4-FE16-992A6AC75E1D}"/>
                  </a:ext>
                </a:extLst>
              </p:cNvPr>
              <p:cNvSpPr txBox="1">
                <a:spLocks noRot="1" noChangeAspect="1" noMove="1" noResize="1" noEditPoints="1" noAdjustHandles="1" noChangeArrowheads="1" noChangeShapeType="1" noTextEdit="1"/>
              </p:cNvSpPr>
              <p:nvPr/>
            </p:nvSpPr>
            <p:spPr>
              <a:xfrm>
                <a:off x="7093256" y="767704"/>
                <a:ext cx="5169764" cy="5588646"/>
              </a:xfrm>
              <a:prstGeom prst="rect">
                <a:avLst/>
              </a:prstGeom>
              <a:blipFill>
                <a:blip r:embed="rId3"/>
                <a:stretch>
                  <a:fillRect l="-1061" t="-545" b="-1091"/>
                </a:stretch>
              </a:blipFill>
            </p:spPr>
            <p:txBody>
              <a:bodyPr/>
              <a:lstStyle/>
              <a:p>
                <a:r>
                  <a:rPr lang="en-US">
                    <a:noFill/>
                  </a:rPr>
                  <a:t> </a:t>
                </a:r>
              </a:p>
            </p:txBody>
          </p:sp>
        </mc:Fallback>
      </mc:AlternateContent>
    </p:spTree>
    <p:extLst>
      <p:ext uri="{BB962C8B-B14F-4D97-AF65-F5344CB8AC3E}">
        <p14:creationId xmlns:p14="http://schemas.microsoft.com/office/powerpoint/2010/main" val="173445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B16B-5C1A-90E9-2C1F-2E56D787D9C7}"/>
              </a:ext>
            </a:extLst>
          </p:cNvPr>
          <p:cNvSpPr>
            <a:spLocks noGrp="1"/>
          </p:cNvSpPr>
          <p:nvPr>
            <p:ph type="title"/>
          </p:nvPr>
        </p:nvSpPr>
        <p:spPr/>
        <p:txBody>
          <a:bodyPr/>
          <a:lstStyle/>
          <a:p>
            <a:r>
              <a:rPr lang="en-US" dirty="0"/>
              <a:t>Applications / </a:t>
            </a:r>
            <a:br>
              <a:rPr lang="en-US" dirty="0"/>
            </a:br>
            <a:r>
              <a:rPr lang="en-US" dirty="0"/>
              <a:t>Case Studies</a:t>
            </a:r>
          </a:p>
        </p:txBody>
      </p:sp>
      <p:sp>
        <p:nvSpPr>
          <p:cNvPr id="3" name="Text Placeholder 2">
            <a:extLst>
              <a:ext uri="{FF2B5EF4-FFF2-40B4-BE49-F238E27FC236}">
                <a16:creationId xmlns:a16="http://schemas.microsoft.com/office/drawing/2014/main" id="{04D7CDCC-E727-1CF1-2060-F9F9B52093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0612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55FA-0BEE-F2A3-5A10-A8E5BCDB3B39}"/>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01C3C0-D865-3EDE-A639-7AF71602A53E}"/>
                  </a:ext>
                </a:extLst>
              </p:cNvPr>
              <p:cNvSpPr>
                <a:spLocks noGrp="1"/>
              </p:cNvSpPr>
              <p:nvPr>
                <p:ph idx="1"/>
              </p:nvPr>
            </p:nvSpPr>
            <p:spPr>
              <a:xfrm>
                <a:off x="577049" y="2157274"/>
                <a:ext cx="11887200" cy="4358935"/>
              </a:xfrm>
            </p:spPr>
            <p:txBody>
              <a:bodyPr>
                <a:noAutofit/>
              </a:bodyPr>
              <a:lstStyle/>
              <a:p>
                <a:r>
                  <a:rPr lang="en-US" sz="1600" dirty="0"/>
                  <a:t>Introduction</a:t>
                </a:r>
              </a:p>
              <a:p>
                <a:r>
                  <a:rPr lang="en-US" sz="1600" dirty="0"/>
                  <a:t>Mathematical Background - SFA</a:t>
                </a:r>
              </a:p>
              <a:p>
                <a:r>
                  <a:rPr lang="en-US" sz="1600" dirty="0"/>
                  <a:t>Motivation and Objectives</a:t>
                </a:r>
              </a:p>
              <a:p>
                <a:r>
                  <a:rPr lang="en-US" sz="1600" dirty="0"/>
                  <a:t>Problem Statement – GSFA</a:t>
                </a:r>
              </a:p>
              <a:p>
                <a:r>
                  <a:rPr lang="en-US" sz="1600" dirty="0"/>
                  <a:t>Linear GSFA</a:t>
                </a:r>
              </a:p>
              <a:p>
                <a:r>
                  <a:rPr lang="en-US" sz="1600" dirty="0"/>
                  <a:t>Special Remarks on the Filter, </a:t>
                </a:r>
                <a14:m>
                  <m:oMath xmlns:m="http://schemas.openxmlformats.org/officeDocument/2006/math">
                    <m:r>
                      <a:rPr lang="en-US" sz="1600" b="1" i="1" smtClean="0">
                        <a:latin typeface="Cambria Math" panose="02040503050406030204" pitchFamily="18" charset="0"/>
                      </a:rPr>
                      <m:t>𝑮</m:t>
                    </m:r>
                  </m:oMath>
                </a14:m>
                <a:endParaRPr lang="en-US" sz="1600" b="1" dirty="0"/>
              </a:p>
              <a:p>
                <a:r>
                  <a:rPr lang="en-US" sz="1600" dirty="0"/>
                  <a:t>Probabilistic GSFA</a:t>
                </a:r>
              </a:p>
              <a:p>
                <a:r>
                  <a:rPr lang="en-US" sz="1600" dirty="0"/>
                  <a:t>Applications / Case Studies</a:t>
                </a:r>
              </a:p>
              <a:p>
                <a:r>
                  <a:rPr lang="en-US" sz="1600" dirty="0"/>
                  <a:t>Work Ahead</a:t>
                </a:r>
              </a:p>
              <a:p>
                <a:r>
                  <a:rPr lang="en-US" sz="1600" dirty="0"/>
                  <a:t>References</a:t>
                </a:r>
              </a:p>
              <a:p>
                <a:r>
                  <a:rPr lang="en-US" sz="1600" dirty="0"/>
                  <a:t>Appendix</a:t>
                </a:r>
              </a:p>
            </p:txBody>
          </p:sp>
        </mc:Choice>
        <mc:Fallback xmlns="">
          <p:sp>
            <p:nvSpPr>
              <p:cNvPr id="3" name="Content Placeholder 2">
                <a:extLst>
                  <a:ext uri="{FF2B5EF4-FFF2-40B4-BE49-F238E27FC236}">
                    <a16:creationId xmlns:a16="http://schemas.microsoft.com/office/drawing/2014/main" id="{3A01C3C0-D865-3EDE-A639-7AF71602A53E}"/>
                  </a:ext>
                </a:extLst>
              </p:cNvPr>
              <p:cNvSpPr>
                <a:spLocks noGrp="1" noRot="1" noChangeAspect="1" noMove="1" noResize="1" noEditPoints="1" noAdjustHandles="1" noChangeArrowheads="1" noChangeShapeType="1" noTextEdit="1"/>
              </p:cNvSpPr>
              <p:nvPr>
                <p:ph idx="1"/>
              </p:nvPr>
            </p:nvSpPr>
            <p:spPr>
              <a:xfrm>
                <a:off x="577049" y="2157274"/>
                <a:ext cx="11887200" cy="4358935"/>
              </a:xfrm>
              <a:blipFill>
                <a:blip r:embed="rId2"/>
                <a:stretch>
                  <a:fillRect l="-205" t="-280"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A870E85-60C0-F88D-0576-5A47B04A03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CC2081CA-EB58-C70B-084E-5B055049CB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382370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4EC6-0522-D585-54C1-839D4E8D8372}"/>
              </a:ext>
            </a:extLst>
          </p:cNvPr>
          <p:cNvSpPr>
            <a:spLocks noGrp="1"/>
          </p:cNvSpPr>
          <p:nvPr>
            <p:ph type="title"/>
          </p:nvPr>
        </p:nvSpPr>
        <p:spPr/>
        <p:txBody>
          <a:bodyPr>
            <a:normAutofit/>
          </a:bodyPr>
          <a:lstStyle/>
          <a:p>
            <a:r>
              <a:rPr lang="en-US" dirty="0"/>
              <a:t>Applications / Case Studies</a:t>
            </a:r>
          </a:p>
        </p:txBody>
      </p:sp>
      <p:sp>
        <p:nvSpPr>
          <p:cNvPr id="3" name="Content Placeholder 2">
            <a:extLst>
              <a:ext uri="{FF2B5EF4-FFF2-40B4-BE49-F238E27FC236}">
                <a16:creationId xmlns:a16="http://schemas.microsoft.com/office/drawing/2014/main" id="{610C90E7-50F0-7DAB-5CF8-F072F1EC8235}"/>
              </a:ext>
            </a:extLst>
          </p:cNvPr>
          <p:cNvSpPr>
            <a:spLocks noGrp="1"/>
          </p:cNvSpPr>
          <p:nvPr>
            <p:ph idx="1"/>
          </p:nvPr>
        </p:nvSpPr>
        <p:spPr>
          <a:xfrm>
            <a:off x="520823" y="2086253"/>
            <a:ext cx="11150354" cy="4041559"/>
          </a:xfrm>
        </p:spPr>
        <p:txBody>
          <a:bodyPr>
            <a:noAutofit/>
          </a:bodyPr>
          <a:lstStyle/>
          <a:p>
            <a:pPr marL="0" indent="0">
              <a:buNone/>
            </a:pPr>
            <a:r>
              <a:rPr lang="en-US" sz="1900" dirty="0"/>
              <a:t>Three case studies:</a:t>
            </a:r>
          </a:p>
          <a:p>
            <a:r>
              <a:rPr lang="en-US" sz="1900" dirty="0"/>
              <a:t>State Estimation</a:t>
            </a:r>
          </a:p>
          <a:p>
            <a:r>
              <a:rPr lang="en-US" sz="1900" dirty="0"/>
              <a:t>German Traffic Sign Recognition Benchmark (GTSRB)</a:t>
            </a:r>
          </a:p>
          <a:p>
            <a:r>
              <a:rPr lang="en-US" sz="1900" dirty="0"/>
              <a:t>Fault Classification in the Tennessee Eastman (TE) process</a:t>
            </a:r>
          </a:p>
          <a:p>
            <a:endParaRPr lang="en-US" sz="1900" dirty="0"/>
          </a:p>
          <a:p>
            <a:pPr marL="0" indent="0">
              <a:buNone/>
            </a:pPr>
            <a:r>
              <a:rPr lang="en-US" sz="1900" dirty="0"/>
              <a:t>Main advantages of GSFA (and probabilistic GSFA) we wish to demonstrate through these case studies:</a:t>
            </a:r>
          </a:p>
          <a:p>
            <a:r>
              <a:rPr lang="en-US" sz="1900" dirty="0"/>
              <a:t>Choice of the filter</a:t>
            </a:r>
          </a:p>
          <a:p>
            <a:r>
              <a:rPr lang="en-US" sz="1900" dirty="0"/>
              <a:t>Modelling of process and measurement noise</a:t>
            </a:r>
          </a:p>
          <a:p>
            <a:r>
              <a:rPr lang="en-US" sz="1900" dirty="0"/>
              <a:t>Ease of handling non-linearities using probabilistic GSFA without relying on non-linear expansions</a:t>
            </a:r>
          </a:p>
          <a:p>
            <a:endParaRPr lang="en-US" sz="1900" dirty="0"/>
          </a:p>
        </p:txBody>
      </p:sp>
      <p:sp>
        <p:nvSpPr>
          <p:cNvPr id="4" name="Footer Placeholder 3">
            <a:extLst>
              <a:ext uri="{FF2B5EF4-FFF2-40B4-BE49-F238E27FC236}">
                <a16:creationId xmlns:a16="http://schemas.microsoft.com/office/drawing/2014/main" id="{15965361-E18E-7DF1-9BA1-6AF8B93A0D51}"/>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1A0154B8-6472-E9F5-6A43-57CAE540E764}"/>
              </a:ext>
            </a:extLst>
          </p:cNvPr>
          <p:cNvSpPr>
            <a:spLocks noGrp="1"/>
          </p:cNvSpPr>
          <p:nvPr>
            <p:ph type="sldNum" sz="quarter" idx="12"/>
          </p:nvPr>
        </p:nvSpPr>
        <p:spPr/>
        <p:txBody>
          <a:bodyPr/>
          <a:lstStyle/>
          <a:p>
            <a:fld id="{A65A5C87-DF58-40C8-B092-1DE63DB4547E}" type="slidenum">
              <a:rPr lang="en-US" smtClean="0"/>
              <a:t>20</a:t>
            </a:fld>
            <a:endParaRPr lang="en-US" dirty="0"/>
          </a:p>
        </p:txBody>
      </p:sp>
    </p:spTree>
    <p:extLst>
      <p:ext uri="{BB962C8B-B14F-4D97-AF65-F5344CB8AC3E}">
        <p14:creationId xmlns:p14="http://schemas.microsoft.com/office/powerpoint/2010/main" val="23030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4973-4112-4519-282D-B4F5556273CB}"/>
              </a:ext>
            </a:extLst>
          </p:cNvPr>
          <p:cNvSpPr>
            <a:spLocks noGrp="1"/>
          </p:cNvSpPr>
          <p:nvPr>
            <p:ph type="title"/>
          </p:nvPr>
        </p:nvSpPr>
        <p:spPr/>
        <p:txBody>
          <a:bodyPr/>
          <a:lstStyle/>
          <a:p>
            <a:r>
              <a:rPr lang="en-US" dirty="0"/>
              <a:t>State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17A4CE-E3A5-8399-29CE-1754130B8B23}"/>
                  </a:ext>
                </a:extLst>
              </p:cNvPr>
              <p:cNvSpPr>
                <a:spLocks noGrp="1"/>
              </p:cNvSpPr>
              <p:nvPr>
                <p:ph idx="1"/>
              </p:nvPr>
            </p:nvSpPr>
            <p:spPr>
              <a:xfrm>
                <a:off x="568171" y="2112885"/>
                <a:ext cx="11168109" cy="4059315"/>
              </a:xfrm>
            </p:spPr>
            <p:txBody>
              <a:bodyPr>
                <a:normAutofit fontScale="92500" lnSpcReduction="10000"/>
              </a:bodyPr>
              <a:lstStyle/>
              <a:p>
                <a:r>
                  <a:rPr lang="en-US" dirty="0"/>
                  <a:t>We generate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=200</m:t>
                    </m:r>
                  </m:oMath>
                </a14:m>
                <a:r>
                  <a:rPr lang="en-US" dirty="0"/>
                  <a:t> observations from a DGP (refer Appendix) for training and testing</a:t>
                </a:r>
              </a:p>
              <a:p>
                <a:r>
                  <a:rPr lang="en-US" dirty="0"/>
                  <a:t>Minimum SNR </a:t>
                </a:r>
                <a14:m>
                  <m:oMath xmlns:m="http://schemas.openxmlformats.org/officeDocument/2006/math">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m:rPr>
                                        <m:sty m:val="p"/>
                                      </m:rPr>
                                      <a:rPr lang="en-US">
                                        <a:latin typeface="Cambria Math" panose="02040503050406030204" pitchFamily="18" charset="0"/>
                                      </a:rPr>
                                      <m:t>diag</m:t>
                                    </m:r>
                                    <m:d>
                                      <m:dPr>
                                        <m:ctrlPr>
                                          <a:rPr lang="en-US" i="1">
                                            <a:latin typeface="Cambria Math" panose="02040503050406030204" pitchFamily="18" charset="0"/>
                                          </a:rPr>
                                        </m:ctrlPr>
                                      </m:dPr>
                                      <m:e>
                                        <m:r>
                                          <m:rPr>
                                            <m:sty m:val="p"/>
                                          </m:rPr>
                                          <a:rPr lang="en-US">
                                            <a:latin typeface="Cambria Math" panose="02040503050406030204" pitchFamily="18" charset="0"/>
                                          </a:rPr>
                                          <m:t>Var</m:t>
                                        </m:r>
                                        <m:d>
                                          <m:dPr>
                                            <m:ctrlPr>
                                              <a:rPr lang="en-US" i="1">
                                                <a:latin typeface="Cambria Math" panose="02040503050406030204" pitchFamily="18" charset="0"/>
                                              </a:rPr>
                                            </m:ctrlPr>
                                          </m:dPr>
                                          <m:e>
                                            <m:r>
                                              <a:rPr lang="en-US" b="1" i="1">
                                                <a:latin typeface="Cambria Math" panose="02040503050406030204" pitchFamily="18" charset="0"/>
                                              </a:rPr>
                                              <m:t>𝑾𝒙</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e>
                                        </m:d>
                                      </m:e>
                                    </m:d>
                                  </m:e>
                                </m:d>
                              </m:e>
                            </m:func>
                          </m:num>
                          <m:den>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𝜀</m:t>
                                </m:r>
                              </m:sub>
                              <m:sup>
                                <m:r>
                                  <a:rPr lang="en-US" i="1">
                                    <a:latin typeface="Cambria Math" panose="02040503050406030204" pitchFamily="18" charset="0"/>
                                    <a:ea typeface="Cambria Math" panose="02040503050406030204" pitchFamily="18" charset="0"/>
                                  </a:rPr>
                                  <m:t>2</m:t>
                                </m:r>
                              </m:sup>
                            </m:sSubSup>
                          </m:den>
                        </m:f>
                      </m:e>
                    </m:d>
                  </m:oMath>
                </a14:m>
                <a:r>
                  <a:rPr lang="en-US" dirty="0"/>
                  <a:t> is 5</a:t>
                </a:r>
              </a:p>
              <a:p>
                <a:pPr marL="285750" indent="-285750">
                  <a:buFont typeface="Arial" panose="020B0604020202020204" pitchFamily="34" charset="0"/>
                  <a:buChar char="•"/>
                </a:pPr>
                <a:r>
                  <a:rPr lang="en-US" dirty="0"/>
                  <a:t>Linear probabilistic GSFA with the </a:t>
                </a:r>
                <a:r>
                  <a:rPr lang="en-US" sz="2800" dirty="0"/>
                  <a:t>parameterization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Λ</m:t>
                        </m:r>
                      </m:e>
                      <m:sub>
                        <m:r>
                          <a:rPr lang="en-US" sz="2800" i="1">
                            <a:latin typeface="Cambria Math" panose="02040503050406030204" pitchFamily="18" charset="0"/>
                            <a:ea typeface="Cambria Math" panose="02040503050406030204" pitchFamily="18" charset="0"/>
                          </a:rPr>
                          <m:t>𝑗</m:t>
                        </m:r>
                      </m:sub>
                    </m:sSub>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𝑞</m:t>
                            </m:r>
                          </m:e>
                          <m:sup>
                            <m:r>
                              <a:rPr lang="en-US" sz="2800" i="1">
                                <a:latin typeface="Cambria Math" panose="02040503050406030204" pitchFamily="18" charset="0"/>
                                <a:ea typeface="Cambria Math" panose="02040503050406030204" pitchFamily="18" charset="0"/>
                              </a:rPr>
                              <m:t>−1</m:t>
                            </m:r>
                          </m:sup>
                        </m:sSup>
                      </m:e>
                    </m:d>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𝑏</m:t>
                            </m:r>
                          </m:e>
                          <m:sub>
                            <m:r>
                              <a:rPr lang="en-US" sz="2800" b="0" i="1" smtClean="0">
                                <a:latin typeface="Cambria Math" panose="02040503050406030204" pitchFamily="18" charset="0"/>
                                <a:ea typeface="Cambria Math" panose="02040503050406030204" pitchFamily="18" charset="0"/>
                              </a:rPr>
                              <m:t>𝑗</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𝑞</m:t>
                            </m:r>
                          </m:e>
                          <m:sup>
                            <m:r>
                              <a:rPr lang="en-US" sz="2800" b="0" i="1" smtClean="0">
                                <a:latin typeface="Cambria Math" panose="02040503050406030204" pitchFamily="18" charset="0"/>
                                <a:ea typeface="Cambria Math" panose="02040503050406030204" pitchFamily="18" charset="0"/>
                              </a:rPr>
                              <m:t>−1</m:t>
                            </m:r>
                          </m:sup>
                        </m:sSup>
                      </m:num>
                      <m:den>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𝑑</m:t>
                            </m:r>
                          </m:e>
                          <m:sub>
                            <m:r>
                              <a:rPr lang="en-US" sz="2800" b="0" i="1" smtClean="0">
                                <a:latin typeface="Cambria Math" panose="02040503050406030204" pitchFamily="18" charset="0"/>
                                <a:ea typeface="Cambria Math" panose="02040503050406030204" pitchFamily="18" charset="0"/>
                              </a:rPr>
                              <m:t>𝑗</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𝑞</m:t>
                            </m:r>
                          </m:e>
                          <m:sup>
                            <m:r>
                              <a:rPr lang="en-US" sz="2800" b="0" i="1" smtClean="0">
                                <a:latin typeface="Cambria Math" panose="02040503050406030204" pitchFamily="18" charset="0"/>
                                <a:ea typeface="Cambria Math" panose="02040503050406030204" pitchFamily="18" charset="0"/>
                              </a:rPr>
                              <m:t>−1</m:t>
                            </m:r>
                          </m:sup>
                        </m:sSup>
                      </m:den>
                    </m:f>
                  </m:oMath>
                </a14:m>
                <a:r>
                  <a:rPr lang="en-US" dirty="0"/>
                  <a:t> </a:t>
                </a:r>
              </a:p>
              <a:p>
                <a:pPr marL="0" indent="0">
                  <a:buNone/>
                </a:pPr>
                <a:endParaRPr lang="en-US" dirty="0"/>
              </a:p>
              <a:p>
                <a:pPr marL="0" indent="0" algn="ctr">
                  <a:buNone/>
                </a:pPr>
                <a:r>
                  <a:rPr lang="en-US" b="1" dirty="0"/>
                  <a:t>Task: Estimate </a:t>
                </a:r>
                <a14:m>
                  <m:oMath xmlns:m="http://schemas.openxmlformats.org/officeDocument/2006/math">
                    <m:r>
                      <a:rPr lang="en-US" b="1" i="1" smtClean="0">
                        <a:latin typeface="Cambria Math" panose="02040503050406030204" pitchFamily="18" charset="0"/>
                      </a:rPr>
                      <m:t>𝒙</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𝒌</m:t>
                        </m:r>
                      </m:e>
                    </m:d>
                  </m:oMath>
                </a14:m>
                <a:r>
                  <a:rPr lang="en-US" b="1" dirty="0"/>
                  <a:t> from observations </a:t>
                </a:r>
                <a14:m>
                  <m:oMath xmlns:m="http://schemas.openxmlformats.org/officeDocument/2006/math">
                    <m:r>
                      <a:rPr lang="en-US" b="1" i="1" smtClean="0">
                        <a:latin typeface="Cambria Math" panose="02040503050406030204" pitchFamily="18" charset="0"/>
                      </a:rPr>
                      <m:t>𝒚</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𝒌</m:t>
                        </m:r>
                      </m:e>
                    </m:d>
                  </m:oMath>
                </a14:m>
                <a:endParaRPr lang="en-US"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717A4CE-E3A5-8399-29CE-1754130B8B23}"/>
                  </a:ext>
                </a:extLst>
              </p:cNvPr>
              <p:cNvSpPr>
                <a:spLocks noGrp="1" noRot="1" noChangeAspect="1" noMove="1" noResize="1" noEditPoints="1" noAdjustHandles="1" noChangeArrowheads="1" noChangeShapeType="1" noTextEdit="1"/>
              </p:cNvSpPr>
              <p:nvPr>
                <p:ph idx="1"/>
              </p:nvPr>
            </p:nvSpPr>
            <p:spPr>
              <a:xfrm>
                <a:off x="568171" y="2112885"/>
                <a:ext cx="11168109" cy="4059315"/>
              </a:xfrm>
              <a:blipFill>
                <a:blip r:embed="rId2"/>
                <a:stretch>
                  <a:fillRect l="-819" t="-13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CF2590D-5CC2-D7D0-CF99-E726E9ED0E29}"/>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520EFAF5-99F0-B9B0-F818-E6B04F002778}"/>
              </a:ext>
            </a:extLst>
          </p:cNvPr>
          <p:cNvSpPr>
            <a:spLocks noGrp="1"/>
          </p:cNvSpPr>
          <p:nvPr>
            <p:ph type="sldNum" sz="quarter" idx="12"/>
          </p:nvPr>
        </p:nvSpPr>
        <p:spPr/>
        <p:txBody>
          <a:bodyPr/>
          <a:lstStyle/>
          <a:p>
            <a:fld id="{A65A5C87-DF58-40C8-B092-1DE63DB4547E}" type="slidenum">
              <a:rPr lang="en-US" smtClean="0"/>
              <a:t>21</a:t>
            </a:fld>
            <a:endParaRPr lang="en-US" dirty="0"/>
          </a:p>
        </p:txBody>
      </p:sp>
    </p:spTree>
    <p:extLst>
      <p:ext uri="{BB962C8B-B14F-4D97-AF65-F5344CB8AC3E}">
        <p14:creationId xmlns:p14="http://schemas.microsoft.com/office/powerpoint/2010/main" val="585727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5C20-F029-E4D0-1CB6-C57ED29D5CEB}"/>
              </a:ext>
            </a:extLst>
          </p:cNvPr>
          <p:cNvSpPr>
            <a:spLocks noGrp="1"/>
          </p:cNvSpPr>
          <p:nvPr>
            <p:ph type="title"/>
          </p:nvPr>
        </p:nvSpPr>
        <p:spPr/>
        <p:txBody>
          <a:bodyPr/>
          <a:lstStyle/>
          <a:p>
            <a:r>
              <a:rPr lang="en-US" sz="4000" dirty="0"/>
              <a:t>True and Estimated Latent Signals</a:t>
            </a:r>
            <a:endParaRPr lang="en-US" dirty="0"/>
          </a:p>
        </p:txBody>
      </p:sp>
      <p:graphicFrame>
        <p:nvGraphicFramePr>
          <p:cNvPr id="6" name="Content Placeholder 5">
            <a:extLst>
              <a:ext uri="{FF2B5EF4-FFF2-40B4-BE49-F238E27FC236}">
                <a16:creationId xmlns:a16="http://schemas.microsoft.com/office/drawing/2014/main" id="{B08D2638-B8E2-5279-BF83-B9ADA76CF906}"/>
              </a:ext>
            </a:extLst>
          </p:cNvPr>
          <p:cNvGraphicFramePr>
            <a:graphicFrameLocks noGrp="1"/>
          </p:cNvGraphicFramePr>
          <p:nvPr>
            <p:ph idx="1"/>
            <p:extLst>
              <p:ext uri="{D42A27DB-BD31-4B8C-83A1-F6EECF244321}">
                <p14:modId xmlns:p14="http://schemas.microsoft.com/office/powerpoint/2010/main" val="3495890737"/>
              </p:ext>
            </p:extLst>
          </p:nvPr>
        </p:nvGraphicFramePr>
        <p:xfrm>
          <a:off x="630176" y="3315221"/>
          <a:ext cx="6272656" cy="1259840"/>
        </p:xfrm>
        <a:graphic>
          <a:graphicData uri="http://schemas.openxmlformats.org/drawingml/2006/table">
            <a:tbl>
              <a:tblPr firstRow="1" bandRow="1">
                <a:tableStyleId>{5C22544A-7EE6-4342-B048-85BDC9FD1C3A}</a:tableStyleId>
              </a:tblPr>
              <a:tblGrid>
                <a:gridCol w="1568164">
                  <a:extLst>
                    <a:ext uri="{9D8B030D-6E8A-4147-A177-3AD203B41FA5}">
                      <a16:colId xmlns:a16="http://schemas.microsoft.com/office/drawing/2014/main" val="1938341074"/>
                    </a:ext>
                  </a:extLst>
                </a:gridCol>
                <a:gridCol w="1568164">
                  <a:extLst>
                    <a:ext uri="{9D8B030D-6E8A-4147-A177-3AD203B41FA5}">
                      <a16:colId xmlns:a16="http://schemas.microsoft.com/office/drawing/2014/main" val="3344897568"/>
                    </a:ext>
                  </a:extLst>
                </a:gridCol>
                <a:gridCol w="1568164">
                  <a:extLst>
                    <a:ext uri="{9D8B030D-6E8A-4147-A177-3AD203B41FA5}">
                      <a16:colId xmlns:a16="http://schemas.microsoft.com/office/drawing/2014/main" val="1357261199"/>
                    </a:ext>
                  </a:extLst>
                </a:gridCol>
                <a:gridCol w="1568164">
                  <a:extLst>
                    <a:ext uri="{9D8B030D-6E8A-4147-A177-3AD203B41FA5}">
                      <a16:colId xmlns:a16="http://schemas.microsoft.com/office/drawing/2014/main" val="422784103"/>
                    </a:ext>
                  </a:extLst>
                </a:gridCol>
              </a:tblGrid>
              <a:tr h="370840">
                <a:tc>
                  <a:txBody>
                    <a:bodyPr/>
                    <a:lstStyle/>
                    <a:p>
                      <a:endParaRPr lang="en-US" sz="1400" dirty="0"/>
                    </a:p>
                  </a:txBody>
                  <a:tcPr/>
                </a:tc>
                <a:tc gridSpan="3">
                  <a:txBody>
                    <a:bodyPr/>
                    <a:lstStyle/>
                    <a:p>
                      <a:r>
                        <a:rPr lang="en-US" sz="1400" dirty="0"/>
                        <a:t>Avg. corr. coef. b/w true and estimated </a:t>
                      </a:r>
                      <a:r>
                        <a:rPr lang="en-US" sz="1400" dirty="0" err="1"/>
                        <a:t>latents</a:t>
                      </a:r>
                      <a:endParaRPr lang="en-US" sz="14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360597514"/>
                  </a:ext>
                </a:extLst>
              </a:tr>
              <a:tr h="370840">
                <a:tc>
                  <a:txBody>
                    <a:bodyPr/>
                    <a:lstStyle/>
                    <a:p>
                      <a:r>
                        <a:rPr lang="en-US" sz="1400" b="1" dirty="0"/>
                        <a:t>Method</a:t>
                      </a:r>
                    </a:p>
                  </a:txBody>
                  <a:tcPr/>
                </a:tc>
                <a:tc>
                  <a:txBody>
                    <a:bodyPr/>
                    <a:lstStyle/>
                    <a:p>
                      <a:r>
                        <a:rPr lang="en-US" sz="1400" b="1" dirty="0"/>
                        <a:t>Latent signal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Latent signal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Latent signal 3</a:t>
                      </a:r>
                    </a:p>
                  </a:txBody>
                  <a:tcPr/>
                </a:tc>
                <a:extLst>
                  <a:ext uri="{0D108BD9-81ED-4DB2-BD59-A6C34878D82A}">
                    <a16:rowId xmlns:a16="http://schemas.microsoft.com/office/drawing/2014/main" val="389523891"/>
                  </a:ext>
                </a:extLst>
              </a:tr>
              <a:tr h="370840">
                <a:tc>
                  <a:txBody>
                    <a:bodyPr/>
                    <a:lstStyle/>
                    <a:p>
                      <a:r>
                        <a:rPr lang="en-US" sz="1400" b="1" dirty="0"/>
                        <a:t>Probabilistic GSFA</a:t>
                      </a:r>
                    </a:p>
                  </a:txBody>
                  <a:tcPr/>
                </a:tc>
                <a:tc>
                  <a:txBody>
                    <a:bodyPr/>
                    <a:lstStyle/>
                    <a:p>
                      <a:r>
                        <a:rPr lang="en-US" sz="1400" dirty="0"/>
                        <a:t>0.7627 (±0.03)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0.6447 (±0.04)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0.895 (±0.02)</a:t>
                      </a:r>
                    </a:p>
                  </a:txBody>
                  <a:tcPr/>
                </a:tc>
                <a:extLst>
                  <a:ext uri="{0D108BD9-81ED-4DB2-BD59-A6C34878D82A}">
                    <a16:rowId xmlns:a16="http://schemas.microsoft.com/office/drawing/2014/main" val="2483893352"/>
                  </a:ext>
                </a:extLst>
              </a:tr>
            </a:tbl>
          </a:graphicData>
        </a:graphic>
      </p:graphicFrame>
      <p:sp>
        <p:nvSpPr>
          <p:cNvPr id="4" name="Footer Placeholder 3">
            <a:extLst>
              <a:ext uri="{FF2B5EF4-FFF2-40B4-BE49-F238E27FC236}">
                <a16:creationId xmlns:a16="http://schemas.microsoft.com/office/drawing/2014/main" id="{808FCC4F-9191-6120-7DD2-F43E0BD45659}"/>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F6AFDD6B-C509-FC34-F609-BD0866047E9C}"/>
              </a:ext>
            </a:extLst>
          </p:cNvPr>
          <p:cNvSpPr>
            <a:spLocks noGrp="1"/>
          </p:cNvSpPr>
          <p:nvPr>
            <p:ph type="sldNum" sz="quarter" idx="12"/>
          </p:nvPr>
        </p:nvSpPr>
        <p:spPr/>
        <p:txBody>
          <a:bodyPr/>
          <a:lstStyle/>
          <a:p>
            <a:fld id="{A65A5C87-DF58-40C8-B092-1DE63DB4547E}" type="slidenum">
              <a:rPr lang="en-US" smtClean="0"/>
              <a:t>22</a:t>
            </a:fld>
            <a:endParaRPr lang="en-US" dirty="0"/>
          </a:p>
        </p:txBody>
      </p:sp>
      <p:sp>
        <p:nvSpPr>
          <p:cNvPr id="8" name="TextBox 7">
            <a:extLst>
              <a:ext uri="{FF2B5EF4-FFF2-40B4-BE49-F238E27FC236}">
                <a16:creationId xmlns:a16="http://schemas.microsoft.com/office/drawing/2014/main" id="{76990401-3244-05A7-2A6D-6FE7C9DD088B}"/>
              </a:ext>
            </a:extLst>
          </p:cNvPr>
          <p:cNvSpPr txBox="1"/>
          <p:nvPr/>
        </p:nvSpPr>
        <p:spPr>
          <a:xfrm>
            <a:off x="630176" y="4925987"/>
            <a:ext cx="6272656" cy="1077218"/>
          </a:xfrm>
          <a:prstGeom prst="rect">
            <a:avLst/>
          </a:prstGeom>
          <a:noFill/>
        </p:spPr>
        <p:txBody>
          <a:bodyPr wrap="square" rtlCol="0">
            <a:spAutoFit/>
          </a:bodyPr>
          <a:lstStyle/>
          <a:p>
            <a:r>
              <a:rPr lang="en-US" sz="1600" dirty="0"/>
              <a:t>This table shows the average correlation coefficient between each of the true and estimated latent signals obtained from 100 realizations of the test data. The standard deviation is shown in brackets</a:t>
            </a:r>
          </a:p>
        </p:txBody>
      </p:sp>
      <p:pic>
        <p:nvPicPr>
          <p:cNvPr id="9" name="Picture 8">
            <a:extLst>
              <a:ext uri="{FF2B5EF4-FFF2-40B4-BE49-F238E27FC236}">
                <a16:creationId xmlns:a16="http://schemas.microsoft.com/office/drawing/2014/main" id="{0CF38BC0-C37D-4CF0-D8F2-9852EE407D1A}"/>
              </a:ext>
            </a:extLst>
          </p:cNvPr>
          <p:cNvPicPr>
            <a:picLocks noChangeAspect="1"/>
          </p:cNvPicPr>
          <p:nvPr/>
        </p:nvPicPr>
        <p:blipFill>
          <a:blip r:embed="rId2"/>
          <a:stretch>
            <a:fillRect/>
          </a:stretch>
        </p:blipFill>
        <p:spPr>
          <a:xfrm>
            <a:off x="7120994" y="2116270"/>
            <a:ext cx="4852310" cy="3852026"/>
          </a:xfrm>
          <a:prstGeom prst="rect">
            <a:avLst/>
          </a:prstGeom>
        </p:spPr>
      </p:pic>
      <p:sp>
        <p:nvSpPr>
          <p:cNvPr id="3" name="TextBox 2">
            <a:extLst>
              <a:ext uri="{FF2B5EF4-FFF2-40B4-BE49-F238E27FC236}">
                <a16:creationId xmlns:a16="http://schemas.microsoft.com/office/drawing/2014/main" id="{72899A43-15C7-7E98-605F-DB4FD9EF8EB1}"/>
              </a:ext>
            </a:extLst>
          </p:cNvPr>
          <p:cNvSpPr txBox="1"/>
          <p:nvPr/>
        </p:nvSpPr>
        <p:spPr>
          <a:xfrm>
            <a:off x="7993949" y="6001583"/>
            <a:ext cx="3289747" cy="307777"/>
          </a:xfrm>
          <a:prstGeom prst="rect">
            <a:avLst/>
          </a:prstGeom>
          <a:noFill/>
        </p:spPr>
        <p:txBody>
          <a:bodyPr wrap="none" rtlCol="0">
            <a:spAutoFit/>
          </a:bodyPr>
          <a:lstStyle/>
          <a:p>
            <a:r>
              <a:rPr lang="en-US" sz="1400" dirty="0"/>
              <a:t>Fig: True and Estimated Latent Signals</a:t>
            </a:r>
          </a:p>
        </p:txBody>
      </p:sp>
    </p:spTree>
    <p:extLst>
      <p:ext uri="{BB962C8B-B14F-4D97-AF65-F5344CB8AC3E}">
        <p14:creationId xmlns:p14="http://schemas.microsoft.com/office/powerpoint/2010/main" val="3609099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4D97-6156-05CB-8F9D-0BF0D07D25D7}"/>
              </a:ext>
            </a:extLst>
          </p:cNvPr>
          <p:cNvSpPr>
            <a:spLocks noGrp="1"/>
          </p:cNvSpPr>
          <p:nvPr>
            <p:ph type="title"/>
          </p:nvPr>
        </p:nvSpPr>
        <p:spPr>
          <a:xfrm>
            <a:off x="1115568" y="535376"/>
            <a:ext cx="10168128" cy="1179576"/>
          </a:xfrm>
        </p:spPr>
        <p:txBody>
          <a:bodyPr/>
          <a:lstStyle/>
          <a:p>
            <a:r>
              <a:rPr lang="en-US" dirty="0"/>
              <a:t>Power Spectrum of Latent Signals</a:t>
            </a:r>
          </a:p>
        </p:txBody>
      </p:sp>
      <p:sp>
        <p:nvSpPr>
          <p:cNvPr id="3" name="Content Placeholder 2">
            <a:extLst>
              <a:ext uri="{FF2B5EF4-FFF2-40B4-BE49-F238E27FC236}">
                <a16:creationId xmlns:a16="http://schemas.microsoft.com/office/drawing/2014/main" id="{1D72DC28-6992-3FE8-02DB-A06C6BEE2998}"/>
              </a:ext>
            </a:extLst>
          </p:cNvPr>
          <p:cNvSpPr>
            <a:spLocks noGrp="1"/>
          </p:cNvSpPr>
          <p:nvPr>
            <p:ph idx="1"/>
          </p:nvPr>
        </p:nvSpPr>
        <p:spPr>
          <a:xfrm>
            <a:off x="559294" y="2224869"/>
            <a:ext cx="4891596" cy="4050437"/>
          </a:xfrm>
        </p:spPr>
        <p:txBody>
          <a:bodyPr>
            <a:normAutofit fontScale="85000" lnSpcReduction="20000"/>
          </a:bodyPr>
          <a:lstStyle/>
          <a:p>
            <a:r>
              <a:rPr lang="en-US" dirty="0"/>
              <a:t>The PSD of the estimated latent signals has a similar shape to that of the true latent signals (with predominantly high-frequency content)</a:t>
            </a:r>
          </a:p>
          <a:p>
            <a:endParaRPr lang="en-US" dirty="0"/>
          </a:p>
          <a:p>
            <a:r>
              <a:rPr lang="en-US" dirty="0"/>
              <a:t>Probabilistic GSFA gives the freedom for extracting signals with a </a:t>
            </a:r>
            <a:r>
              <a:rPr lang="en-US" b="1" dirty="0"/>
              <a:t>desired frequency content (not just slow signals!)</a:t>
            </a:r>
          </a:p>
        </p:txBody>
      </p:sp>
      <p:sp>
        <p:nvSpPr>
          <p:cNvPr id="4" name="Footer Placeholder 3">
            <a:extLst>
              <a:ext uri="{FF2B5EF4-FFF2-40B4-BE49-F238E27FC236}">
                <a16:creationId xmlns:a16="http://schemas.microsoft.com/office/drawing/2014/main" id="{450AF780-BD16-D0F8-503C-F83392DB8AF7}"/>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A4D5B957-5767-B928-9D5A-27446C96EFCD}"/>
              </a:ext>
            </a:extLst>
          </p:cNvPr>
          <p:cNvSpPr>
            <a:spLocks noGrp="1"/>
          </p:cNvSpPr>
          <p:nvPr>
            <p:ph type="sldNum" sz="quarter" idx="12"/>
          </p:nvPr>
        </p:nvSpPr>
        <p:spPr/>
        <p:txBody>
          <a:bodyPr/>
          <a:lstStyle/>
          <a:p>
            <a:fld id="{A65A5C87-DF58-40C8-B092-1DE63DB4547E}" type="slidenum">
              <a:rPr lang="en-US" smtClean="0"/>
              <a:t>23</a:t>
            </a:fld>
            <a:endParaRPr lang="en-US" dirty="0"/>
          </a:p>
        </p:txBody>
      </p:sp>
      <p:pic>
        <p:nvPicPr>
          <p:cNvPr id="7" name="Picture 6">
            <a:extLst>
              <a:ext uri="{FF2B5EF4-FFF2-40B4-BE49-F238E27FC236}">
                <a16:creationId xmlns:a16="http://schemas.microsoft.com/office/drawing/2014/main" id="{02116CDE-A588-EC07-93AA-5AED942C36A9}"/>
              </a:ext>
            </a:extLst>
          </p:cNvPr>
          <p:cNvPicPr>
            <a:picLocks noChangeAspect="1"/>
          </p:cNvPicPr>
          <p:nvPr/>
        </p:nvPicPr>
        <p:blipFill>
          <a:blip r:embed="rId2"/>
          <a:stretch>
            <a:fillRect/>
          </a:stretch>
        </p:blipFill>
        <p:spPr>
          <a:xfrm>
            <a:off x="6741110" y="2224869"/>
            <a:ext cx="4891596" cy="3857844"/>
          </a:xfrm>
          <a:prstGeom prst="rect">
            <a:avLst/>
          </a:prstGeom>
        </p:spPr>
      </p:pic>
      <p:sp>
        <p:nvSpPr>
          <p:cNvPr id="6" name="TextBox 5">
            <a:extLst>
              <a:ext uri="{FF2B5EF4-FFF2-40B4-BE49-F238E27FC236}">
                <a16:creationId xmlns:a16="http://schemas.microsoft.com/office/drawing/2014/main" id="{15635BAB-0EB1-F0A9-0661-C01A13621F53}"/>
              </a:ext>
            </a:extLst>
          </p:cNvPr>
          <p:cNvSpPr txBox="1"/>
          <p:nvPr/>
        </p:nvSpPr>
        <p:spPr>
          <a:xfrm>
            <a:off x="7493107" y="6014847"/>
            <a:ext cx="3790589" cy="307777"/>
          </a:xfrm>
          <a:prstGeom prst="rect">
            <a:avLst/>
          </a:prstGeom>
          <a:noFill/>
        </p:spPr>
        <p:txBody>
          <a:bodyPr wrap="none" rtlCol="0">
            <a:spAutoFit/>
          </a:bodyPr>
          <a:lstStyle/>
          <a:p>
            <a:r>
              <a:rPr lang="en-US" sz="1400" dirty="0"/>
              <a:t>Fig: PSD of true and estimated latent signals</a:t>
            </a:r>
          </a:p>
        </p:txBody>
      </p:sp>
    </p:spTree>
    <p:extLst>
      <p:ext uri="{BB962C8B-B14F-4D97-AF65-F5344CB8AC3E}">
        <p14:creationId xmlns:p14="http://schemas.microsoft.com/office/powerpoint/2010/main" val="22283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BCD-A550-51FA-97A8-C607398240BB}"/>
              </a:ext>
            </a:extLst>
          </p:cNvPr>
          <p:cNvSpPr>
            <a:spLocks noGrp="1"/>
          </p:cNvSpPr>
          <p:nvPr>
            <p:ph type="title"/>
          </p:nvPr>
        </p:nvSpPr>
        <p:spPr/>
        <p:txBody>
          <a:bodyPr>
            <a:normAutofit fontScale="90000"/>
          </a:bodyPr>
          <a:lstStyle/>
          <a:p>
            <a:r>
              <a:rPr lang="en-US" dirty="0"/>
              <a:t>Comparison between SFA and </a:t>
            </a:r>
            <a:br>
              <a:rPr lang="en-US" dirty="0"/>
            </a:br>
            <a:r>
              <a:rPr lang="en-US" dirty="0"/>
              <a:t>Probabilistic GSFA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A6DD1E-3139-C63B-4F77-9B12FF4733D2}"/>
                  </a:ext>
                </a:extLst>
              </p:cNvPr>
              <p:cNvSpPr>
                <a:spLocks noGrp="1"/>
              </p:cNvSpPr>
              <p:nvPr>
                <p:ph idx="1"/>
              </p:nvPr>
            </p:nvSpPr>
            <p:spPr>
              <a:xfrm>
                <a:off x="577049" y="2130641"/>
                <a:ext cx="11141475" cy="4041559"/>
              </a:xfrm>
            </p:spPr>
            <p:txBody>
              <a:bodyPr>
                <a:normAutofit fontScale="92500" lnSpcReduction="10000"/>
              </a:bodyPr>
              <a:lstStyle/>
              <a:p>
                <a:r>
                  <a:rPr lang="en-US" sz="2600" dirty="0"/>
                  <a:t>We generate </a:t>
                </a:r>
                <a14:m>
                  <m:oMath xmlns:m="http://schemas.openxmlformats.org/officeDocument/2006/math">
                    <m:r>
                      <a:rPr lang="en-US" sz="2600" b="0" i="1" smtClean="0">
                        <a:latin typeface="Cambria Math" panose="02040503050406030204" pitchFamily="18" charset="0"/>
                      </a:rPr>
                      <m:t>𝑁</m:t>
                    </m:r>
                    <m:r>
                      <a:rPr lang="en-US" sz="2600" b="0" i="1" smtClean="0">
                        <a:latin typeface="Cambria Math" panose="02040503050406030204" pitchFamily="18" charset="0"/>
                      </a:rPr>
                      <m:t>=200</m:t>
                    </m:r>
                  </m:oMath>
                </a14:m>
                <a:r>
                  <a:rPr lang="en-US" sz="2600" dirty="0"/>
                  <a:t> observations from a DGP (refer Appendix) for training and testing</a:t>
                </a:r>
              </a:p>
              <a:p>
                <a:r>
                  <a:rPr lang="en-US" sz="2600" dirty="0"/>
                  <a:t>Minimum SNR </a:t>
                </a:r>
                <a14:m>
                  <m:oMath xmlns:m="http://schemas.openxmlformats.org/officeDocument/2006/math">
                    <m:d>
                      <m:dPr>
                        <m:ctrlPr>
                          <a:rPr lang="en-US" sz="2600" b="0" i="1" smtClean="0">
                            <a:latin typeface="Cambria Math" panose="02040503050406030204" pitchFamily="18" charset="0"/>
                          </a:rPr>
                        </m:ctrlPr>
                      </m:dPr>
                      <m:e>
                        <m:f>
                          <m:fPr>
                            <m:ctrlPr>
                              <a:rPr lang="en-US" sz="2600" i="1">
                                <a:latin typeface="Cambria Math" panose="02040503050406030204" pitchFamily="18" charset="0"/>
                              </a:rPr>
                            </m:ctrlPr>
                          </m:fPr>
                          <m:num>
                            <m:func>
                              <m:funcPr>
                                <m:ctrlPr>
                                  <a:rPr lang="en-US" sz="2600" i="1">
                                    <a:latin typeface="Cambria Math" panose="02040503050406030204" pitchFamily="18" charset="0"/>
                                  </a:rPr>
                                </m:ctrlPr>
                              </m:funcPr>
                              <m:fName>
                                <m:r>
                                  <m:rPr>
                                    <m:sty m:val="p"/>
                                  </m:rPr>
                                  <a:rPr lang="en-US" sz="2600">
                                    <a:latin typeface="Cambria Math" panose="02040503050406030204" pitchFamily="18" charset="0"/>
                                  </a:rPr>
                                  <m:t>min</m:t>
                                </m:r>
                              </m:fName>
                              <m:e>
                                <m:d>
                                  <m:dPr>
                                    <m:ctrlPr>
                                      <a:rPr lang="en-US" sz="2600" i="1">
                                        <a:latin typeface="Cambria Math" panose="02040503050406030204" pitchFamily="18" charset="0"/>
                                      </a:rPr>
                                    </m:ctrlPr>
                                  </m:dPr>
                                  <m:e>
                                    <m:r>
                                      <m:rPr>
                                        <m:sty m:val="p"/>
                                      </m:rPr>
                                      <a:rPr lang="en-US" sz="2600">
                                        <a:latin typeface="Cambria Math" panose="02040503050406030204" pitchFamily="18" charset="0"/>
                                      </a:rPr>
                                      <m:t>diag</m:t>
                                    </m:r>
                                    <m:d>
                                      <m:dPr>
                                        <m:ctrlPr>
                                          <a:rPr lang="en-US" sz="2600" i="1">
                                            <a:latin typeface="Cambria Math" panose="02040503050406030204" pitchFamily="18" charset="0"/>
                                          </a:rPr>
                                        </m:ctrlPr>
                                      </m:dPr>
                                      <m:e>
                                        <m:r>
                                          <m:rPr>
                                            <m:sty m:val="p"/>
                                          </m:rPr>
                                          <a:rPr lang="en-US" sz="2600">
                                            <a:latin typeface="Cambria Math" panose="02040503050406030204" pitchFamily="18" charset="0"/>
                                          </a:rPr>
                                          <m:t>Var</m:t>
                                        </m:r>
                                        <m:d>
                                          <m:dPr>
                                            <m:ctrlPr>
                                              <a:rPr lang="en-US" sz="2600" i="1">
                                                <a:latin typeface="Cambria Math" panose="02040503050406030204" pitchFamily="18" charset="0"/>
                                              </a:rPr>
                                            </m:ctrlPr>
                                          </m:dPr>
                                          <m:e>
                                            <m:r>
                                              <a:rPr lang="en-US" sz="2600" b="1" i="1">
                                                <a:latin typeface="Cambria Math" panose="02040503050406030204" pitchFamily="18" charset="0"/>
                                              </a:rPr>
                                              <m:t>𝑾𝒙</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𝑘</m:t>
                                                </m:r>
                                              </m:e>
                                            </m:d>
                                          </m:e>
                                        </m:d>
                                      </m:e>
                                    </m:d>
                                  </m:e>
                                </m:d>
                              </m:e>
                            </m:func>
                          </m:num>
                          <m:den>
                            <m:sSubSup>
                              <m:sSubSupPr>
                                <m:ctrlPr>
                                  <a:rPr lang="en-US" sz="2600" i="1">
                                    <a:latin typeface="Cambria Math" panose="02040503050406030204" pitchFamily="18" charset="0"/>
                                    <a:ea typeface="Cambria Math" panose="02040503050406030204" pitchFamily="18" charset="0"/>
                                  </a:rPr>
                                </m:ctrlPr>
                              </m:sSubSupPr>
                              <m:e>
                                <m:r>
                                  <a:rPr lang="en-US" sz="2600" i="1">
                                    <a:latin typeface="Cambria Math" panose="02040503050406030204" pitchFamily="18" charset="0"/>
                                    <a:ea typeface="Cambria Math" panose="02040503050406030204" pitchFamily="18" charset="0"/>
                                  </a:rPr>
                                  <m:t>𝜎</m:t>
                                </m:r>
                              </m:e>
                              <m:sub>
                                <m:r>
                                  <a:rPr lang="en-US" sz="2600" i="1">
                                    <a:latin typeface="Cambria Math" panose="02040503050406030204" pitchFamily="18" charset="0"/>
                                    <a:ea typeface="Cambria Math" panose="02040503050406030204" pitchFamily="18" charset="0"/>
                                  </a:rPr>
                                  <m:t>𝜀</m:t>
                                </m:r>
                              </m:sub>
                              <m:sup>
                                <m:r>
                                  <a:rPr lang="en-US" sz="2600" i="1">
                                    <a:latin typeface="Cambria Math" panose="02040503050406030204" pitchFamily="18" charset="0"/>
                                    <a:ea typeface="Cambria Math" panose="02040503050406030204" pitchFamily="18" charset="0"/>
                                  </a:rPr>
                                  <m:t>2</m:t>
                                </m:r>
                              </m:sup>
                            </m:sSubSup>
                          </m:den>
                        </m:f>
                      </m:e>
                    </m:d>
                  </m:oMath>
                </a14:m>
                <a:r>
                  <a:rPr lang="en-US" sz="2600" dirty="0"/>
                  <a:t> is 5</a:t>
                </a:r>
              </a:p>
              <a:p>
                <a:pPr marL="285750" indent="-285750"/>
                <a:r>
                  <a:rPr lang="en-US" sz="2600" dirty="0"/>
                  <a:t>Linear probabilistic GSFA with the parameterization </a:t>
                </a:r>
                <a14:m>
                  <m:oMath xmlns:m="http://schemas.openxmlformats.org/officeDocument/2006/math">
                    <m:sSub>
                      <m:sSubPr>
                        <m:ctrlPr>
                          <a:rPr lang="en-US" sz="2600" i="1" smtClean="0">
                            <a:latin typeface="Cambria Math" panose="02040503050406030204" pitchFamily="18" charset="0"/>
                            <a:ea typeface="Cambria Math" panose="02040503050406030204" pitchFamily="18" charset="0"/>
                          </a:rPr>
                        </m:ctrlPr>
                      </m:sSubPr>
                      <m:e>
                        <m:r>
                          <m:rPr>
                            <m:sty m:val="p"/>
                          </m:rPr>
                          <a:rPr lang="el-GR" sz="2600" i="1">
                            <a:latin typeface="Cambria Math" panose="02040503050406030204" pitchFamily="18" charset="0"/>
                            <a:ea typeface="Cambria Math" panose="02040503050406030204" pitchFamily="18" charset="0"/>
                          </a:rPr>
                          <m:t>Λ</m:t>
                        </m:r>
                      </m:e>
                      <m:sub>
                        <m:r>
                          <a:rPr lang="en-US" sz="2600" i="1">
                            <a:latin typeface="Cambria Math" panose="02040503050406030204" pitchFamily="18" charset="0"/>
                            <a:ea typeface="Cambria Math" panose="02040503050406030204" pitchFamily="18" charset="0"/>
                          </a:rPr>
                          <m:t>𝑗</m:t>
                        </m:r>
                      </m:sub>
                    </m:sSub>
                    <m:d>
                      <m:dPr>
                        <m:ctrlPr>
                          <a:rPr lang="en-US" sz="2600" i="1">
                            <a:latin typeface="Cambria Math" panose="02040503050406030204" pitchFamily="18" charset="0"/>
                            <a:ea typeface="Cambria Math" panose="02040503050406030204" pitchFamily="18" charset="0"/>
                          </a:rPr>
                        </m:ctrlPr>
                      </m:dPr>
                      <m:e>
                        <m:sSup>
                          <m:sSupPr>
                            <m:ctrlPr>
                              <a:rPr lang="en-US" sz="2600" i="1">
                                <a:latin typeface="Cambria Math" panose="02040503050406030204" pitchFamily="18" charset="0"/>
                                <a:ea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𝑞</m:t>
                            </m:r>
                          </m:e>
                          <m:sup>
                            <m:r>
                              <a:rPr lang="en-US" sz="2600" i="1">
                                <a:latin typeface="Cambria Math" panose="02040503050406030204" pitchFamily="18" charset="0"/>
                                <a:ea typeface="Cambria Math" panose="02040503050406030204" pitchFamily="18" charset="0"/>
                              </a:rPr>
                              <m:t>−1</m:t>
                            </m:r>
                          </m:sup>
                        </m:sSup>
                      </m:e>
                    </m:d>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𝑏</m:t>
                        </m:r>
                      </m:e>
                      <m:sub>
                        <m:r>
                          <a:rPr lang="en-US" sz="2600" b="0" i="1" smtClean="0">
                            <a:latin typeface="Cambria Math" panose="02040503050406030204" pitchFamily="18" charset="0"/>
                            <a:ea typeface="Cambria Math" panose="02040503050406030204" pitchFamily="18" charset="0"/>
                          </a:rPr>
                          <m:t>𝑗</m:t>
                        </m:r>
                      </m:sub>
                    </m:sSub>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𝑞</m:t>
                        </m:r>
                      </m:e>
                      <m:sup>
                        <m:r>
                          <a:rPr lang="en-US" sz="2600" b="0" i="1" smtClean="0">
                            <a:latin typeface="Cambria Math" panose="02040503050406030204" pitchFamily="18" charset="0"/>
                            <a:ea typeface="Cambria Math" panose="02040503050406030204" pitchFamily="18" charset="0"/>
                          </a:rPr>
                          <m:t>−1</m:t>
                        </m:r>
                      </m:sup>
                    </m:sSup>
                  </m:oMath>
                </a14:m>
                <a:endParaRPr lang="en-US" sz="2600" dirty="0"/>
              </a:p>
              <a:p>
                <a:pPr marL="0" indent="0">
                  <a:buNone/>
                </a:pPr>
                <a:r>
                  <a:rPr lang="en-US" sz="2600" dirty="0"/>
                  <a:t> </a:t>
                </a:r>
              </a:p>
              <a:p>
                <a:pPr marL="0" indent="0" algn="ctr">
                  <a:buNone/>
                </a:pPr>
                <a:r>
                  <a:rPr lang="en-US" sz="2600" b="1" dirty="0"/>
                  <a:t>Task: Estimate </a:t>
                </a:r>
                <a14:m>
                  <m:oMath xmlns:m="http://schemas.openxmlformats.org/officeDocument/2006/math">
                    <m:r>
                      <a:rPr lang="en-US" sz="2600" b="1" i="1" smtClean="0">
                        <a:latin typeface="Cambria Math" panose="02040503050406030204" pitchFamily="18" charset="0"/>
                      </a:rPr>
                      <m:t>𝒙</m:t>
                    </m:r>
                    <m:d>
                      <m:dPr>
                        <m:begChr m:val="["/>
                        <m:endChr m:val="]"/>
                        <m:ctrlPr>
                          <a:rPr lang="en-US" sz="2600" b="1" i="1" smtClean="0">
                            <a:latin typeface="Cambria Math" panose="02040503050406030204" pitchFamily="18" charset="0"/>
                          </a:rPr>
                        </m:ctrlPr>
                      </m:dPr>
                      <m:e>
                        <m:r>
                          <a:rPr lang="en-US" sz="2600" b="1" i="1" smtClean="0">
                            <a:latin typeface="Cambria Math" panose="02040503050406030204" pitchFamily="18" charset="0"/>
                          </a:rPr>
                          <m:t>𝒌</m:t>
                        </m:r>
                      </m:e>
                    </m:d>
                  </m:oMath>
                </a14:m>
                <a:r>
                  <a:rPr lang="en-US" sz="2600" b="1" dirty="0"/>
                  <a:t> from observations </a:t>
                </a:r>
                <a14:m>
                  <m:oMath xmlns:m="http://schemas.openxmlformats.org/officeDocument/2006/math">
                    <m:r>
                      <a:rPr lang="en-US" sz="2600" b="1" i="1" smtClean="0">
                        <a:latin typeface="Cambria Math" panose="02040503050406030204" pitchFamily="18" charset="0"/>
                      </a:rPr>
                      <m:t>𝒚</m:t>
                    </m:r>
                    <m:d>
                      <m:dPr>
                        <m:begChr m:val="["/>
                        <m:endChr m:val="]"/>
                        <m:ctrlPr>
                          <a:rPr lang="en-US" sz="2600" b="1" i="1" smtClean="0">
                            <a:latin typeface="Cambria Math" panose="02040503050406030204" pitchFamily="18" charset="0"/>
                          </a:rPr>
                        </m:ctrlPr>
                      </m:dPr>
                      <m:e>
                        <m:r>
                          <a:rPr lang="en-US" sz="2600" b="1" i="1" smtClean="0">
                            <a:latin typeface="Cambria Math" panose="02040503050406030204" pitchFamily="18" charset="0"/>
                          </a:rPr>
                          <m:t>𝒌</m:t>
                        </m:r>
                      </m:e>
                    </m:d>
                  </m:oMath>
                </a14:m>
                <a:r>
                  <a:rPr lang="en-US" sz="2600" b="1" dirty="0"/>
                  <a:t> using SFA and </a:t>
                </a:r>
              </a:p>
              <a:p>
                <a:pPr marL="0" indent="0" algn="ctr">
                  <a:buNone/>
                </a:pPr>
                <a:r>
                  <a:rPr lang="en-US" sz="2600" b="1" dirty="0"/>
                  <a:t>probabilistic GSFA</a:t>
                </a:r>
              </a:p>
              <a:p>
                <a:pPr marL="0" indent="0">
                  <a:buNone/>
                </a:pPr>
                <a:endParaRPr lang="en-US" sz="2600" dirty="0"/>
              </a:p>
              <a:p>
                <a:endParaRPr lang="en-US" sz="2600" dirty="0"/>
              </a:p>
            </p:txBody>
          </p:sp>
        </mc:Choice>
        <mc:Fallback xmlns="">
          <p:sp>
            <p:nvSpPr>
              <p:cNvPr id="3" name="Content Placeholder 2">
                <a:extLst>
                  <a:ext uri="{FF2B5EF4-FFF2-40B4-BE49-F238E27FC236}">
                    <a16:creationId xmlns:a16="http://schemas.microsoft.com/office/drawing/2014/main" id="{EFA6DD1E-3139-C63B-4F77-9B12FF4733D2}"/>
                  </a:ext>
                </a:extLst>
              </p:cNvPr>
              <p:cNvSpPr>
                <a:spLocks noGrp="1" noRot="1" noChangeAspect="1" noMove="1" noResize="1" noEditPoints="1" noAdjustHandles="1" noChangeArrowheads="1" noChangeShapeType="1" noTextEdit="1"/>
              </p:cNvSpPr>
              <p:nvPr>
                <p:ph idx="1"/>
              </p:nvPr>
            </p:nvSpPr>
            <p:spPr>
              <a:xfrm>
                <a:off x="577049" y="2130641"/>
                <a:ext cx="11141475" cy="4041559"/>
              </a:xfrm>
              <a:blipFill>
                <a:blip r:embed="rId2"/>
                <a:stretch>
                  <a:fillRect l="-766" t="-105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4A8D309-D4A2-7888-4ED9-73FD4049E4BF}"/>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F599FC83-4152-56DC-8469-2B4DE634767D}"/>
              </a:ext>
            </a:extLst>
          </p:cNvPr>
          <p:cNvSpPr>
            <a:spLocks noGrp="1"/>
          </p:cNvSpPr>
          <p:nvPr>
            <p:ph type="sldNum" sz="quarter" idx="12"/>
          </p:nvPr>
        </p:nvSpPr>
        <p:spPr/>
        <p:txBody>
          <a:bodyPr/>
          <a:lstStyle/>
          <a:p>
            <a:fld id="{A65A5C87-DF58-40C8-B092-1DE63DB4547E}" type="slidenum">
              <a:rPr lang="en-US" smtClean="0"/>
              <a:t>24</a:t>
            </a:fld>
            <a:endParaRPr lang="en-US" dirty="0"/>
          </a:p>
        </p:txBody>
      </p:sp>
    </p:spTree>
    <p:extLst>
      <p:ext uri="{BB962C8B-B14F-4D97-AF65-F5344CB8AC3E}">
        <p14:creationId xmlns:p14="http://schemas.microsoft.com/office/powerpoint/2010/main" val="251002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5C20-F029-E4D0-1CB6-C57ED29D5CEB}"/>
              </a:ext>
            </a:extLst>
          </p:cNvPr>
          <p:cNvSpPr>
            <a:spLocks noGrp="1"/>
          </p:cNvSpPr>
          <p:nvPr>
            <p:ph type="title"/>
          </p:nvPr>
        </p:nvSpPr>
        <p:spPr/>
        <p:txBody>
          <a:bodyPr/>
          <a:lstStyle/>
          <a:p>
            <a:r>
              <a:rPr lang="en-US" sz="4000" dirty="0"/>
              <a:t>True and Estimated Latent Signals</a:t>
            </a:r>
            <a:endParaRPr lang="en-US" dirty="0"/>
          </a:p>
        </p:txBody>
      </p:sp>
      <p:graphicFrame>
        <p:nvGraphicFramePr>
          <p:cNvPr id="6" name="Content Placeholder 5">
            <a:extLst>
              <a:ext uri="{FF2B5EF4-FFF2-40B4-BE49-F238E27FC236}">
                <a16:creationId xmlns:a16="http://schemas.microsoft.com/office/drawing/2014/main" id="{B08D2638-B8E2-5279-BF83-B9ADA76CF906}"/>
              </a:ext>
            </a:extLst>
          </p:cNvPr>
          <p:cNvGraphicFramePr>
            <a:graphicFrameLocks noGrp="1"/>
          </p:cNvGraphicFramePr>
          <p:nvPr>
            <p:ph idx="1"/>
            <p:extLst>
              <p:ext uri="{D42A27DB-BD31-4B8C-83A1-F6EECF244321}">
                <p14:modId xmlns:p14="http://schemas.microsoft.com/office/powerpoint/2010/main" val="4267070530"/>
              </p:ext>
            </p:extLst>
          </p:nvPr>
        </p:nvGraphicFramePr>
        <p:xfrm>
          <a:off x="628701" y="3000249"/>
          <a:ext cx="6272656" cy="1630680"/>
        </p:xfrm>
        <a:graphic>
          <a:graphicData uri="http://schemas.openxmlformats.org/drawingml/2006/table">
            <a:tbl>
              <a:tblPr firstRow="1" bandRow="1">
                <a:tableStyleId>{5C22544A-7EE6-4342-B048-85BDC9FD1C3A}</a:tableStyleId>
              </a:tblPr>
              <a:tblGrid>
                <a:gridCol w="1568164">
                  <a:extLst>
                    <a:ext uri="{9D8B030D-6E8A-4147-A177-3AD203B41FA5}">
                      <a16:colId xmlns:a16="http://schemas.microsoft.com/office/drawing/2014/main" val="1938341074"/>
                    </a:ext>
                  </a:extLst>
                </a:gridCol>
                <a:gridCol w="1568164">
                  <a:extLst>
                    <a:ext uri="{9D8B030D-6E8A-4147-A177-3AD203B41FA5}">
                      <a16:colId xmlns:a16="http://schemas.microsoft.com/office/drawing/2014/main" val="3344897568"/>
                    </a:ext>
                  </a:extLst>
                </a:gridCol>
                <a:gridCol w="1568164">
                  <a:extLst>
                    <a:ext uri="{9D8B030D-6E8A-4147-A177-3AD203B41FA5}">
                      <a16:colId xmlns:a16="http://schemas.microsoft.com/office/drawing/2014/main" val="1357261199"/>
                    </a:ext>
                  </a:extLst>
                </a:gridCol>
                <a:gridCol w="1568164">
                  <a:extLst>
                    <a:ext uri="{9D8B030D-6E8A-4147-A177-3AD203B41FA5}">
                      <a16:colId xmlns:a16="http://schemas.microsoft.com/office/drawing/2014/main" val="422784103"/>
                    </a:ext>
                  </a:extLst>
                </a:gridCol>
              </a:tblGrid>
              <a:tr h="370840">
                <a:tc>
                  <a:txBody>
                    <a:bodyPr/>
                    <a:lstStyle/>
                    <a:p>
                      <a:endParaRPr lang="en-US" sz="1400" dirty="0"/>
                    </a:p>
                  </a:txBody>
                  <a:tcPr/>
                </a:tc>
                <a:tc gridSpan="3">
                  <a:txBody>
                    <a:bodyPr/>
                    <a:lstStyle/>
                    <a:p>
                      <a:r>
                        <a:rPr lang="en-US" sz="1400" dirty="0"/>
                        <a:t>Avg. corr. coef. b/w true and estimated </a:t>
                      </a:r>
                      <a:r>
                        <a:rPr lang="en-US" sz="1400" dirty="0" err="1"/>
                        <a:t>latents</a:t>
                      </a:r>
                      <a:endParaRPr lang="en-US" sz="14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360597514"/>
                  </a:ext>
                </a:extLst>
              </a:tr>
              <a:tr h="370840">
                <a:tc>
                  <a:txBody>
                    <a:bodyPr/>
                    <a:lstStyle/>
                    <a:p>
                      <a:r>
                        <a:rPr lang="en-US" sz="1400" b="1" dirty="0"/>
                        <a:t>Method</a:t>
                      </a:r>
                    </a:p>
                  </a:txBody>
                  <a:tcPr/>
                </a:tc>
                <a:tc>
                  <a:txBody>
                    <a:bodyPr/>
                    <a:lstStyle/>
                    <a:p>
                      <a:r>
                        <a:rPr lang="en-US" sz="1400" b="1" dirty="0"/>
                        <a:t>Latent signal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Latent signal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Latent signal 3</a:t>
                      </a:r>
                    </a:p>
                  </a:txBody>
                  <a:tcPr/>
                </a:tc>
                <a:extLst>
                  <a:ext uri="{0D108BD9-81ED-4DB2-BD59-A6C34878D82A}">
                    <a16:rowId xmlns:a16="http://schemas.microsoft.com/office/drawing/2014/main" val="389523891"/>
                  </a:ext>
                </a:extLst>
              </a:tr>
              <a:tr h="370840">
                <a:tc>
                  <a:txBody>
                    <a:bodyPr/>
                    <a:lstStyle/>
                    <a:p>
                      <a:r>
                        <a:rPr lang="en-US" sz="1400" b="1" dirty="0"/>
                        <a:t>Probabilistic GSFA</a:t>
                      </a:r>
                    </a:p>
                  </a:txBody>
                  <a:tcPr/>
                </a:tc>
                <a:tc>
                  <a:txBody>
                    <a:bodyPr/>
                    <a:lstStyle/>
                    <a:p>
                      <a:r>
                        <a:rPr lang="en-US" sz="1400" b="1" dirty="0">
                          <a:solidFill>
                            <a:srgbClr val="00B050"/>
                          </a:solidFill>
                        </a:rPr>
                        <a:t>0.971 (±0.004)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rPr>
                        <a:t>0.9214 (±0.01)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B050"/>
                          </a:solidFill>
                        </a:rPr>
                        <a:t> 0.9057 (±0.01)</a:t>
                      </a:r>
                    </a:p>
                  </a:txBody>
                  <a:tcPr/>
                </a:tc>
                <a:extLst>
                  <a:ext uri="{0D108BD9-81ED-4DB2-BD59-A6C34878D82A}">
                    <a16:rowId xmlns:a16="http://schemas.microsoft.com/office/drawing/2014/main" val="2483893352"/>
                  </a:ext>
                </a:extLst>
              </a:tr>
              <a:tr h="370840">
                <a:tc>
                  <a:txBody>
                    <a:bodyPr/>
                    <a:lstStyle/>
                    <a:p>
                      <a:r>
                        <a:rPr lang="en-US" sz="1400" b="1" dirty="0"/>
                        <a:t>Standard SFA</a:t>
                      </a:r>
                    </a:p>
                  </a:txBody>
                  <a:tcPr/>
                </a:tc>
                <a:tc>
                  <a:txBody>
                    <a:bodyPr/>
                    <a:lstStyle/>
                    <a:p>
                      <a:r>
                        <a:rPr lang="en-US" sz="1400" dirty="0"/>
                        <a:t>0.2113 (±0.07)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0.9006 (±0.01)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0.1382 (±0.07)</a:t>
                      </a:r>
                    </a:p>
                  </a:txBody>
                  <a:tcPr/>
                </a:tc>
                <a:extLst>
                  <a:ext uri="{0D108BD9-81ED-4DB2-BD59-A6C34878D82A}">
                    <a16:rowId xmlns:a16="http://schemas.microsoft.com/office/drawing/2014/main" val="2742879120"/>
                  </a:ext>
                </a:extLst>
              </a:tr>
            </a:tbl>
          </a:graphicData>
        </a:graphic>
      </p:graphicFrame>
      <p:sp>
        <p:nvSpPr>
          <p:cNvPr id="4" name="Footer Placeholder 3">
            <a:extLst>
              <a:ext uri="{FF2B5EF4-FFF2-40B4-BE49-F238E27FC236}">
                <a16:creationId xmlns:a16="http://schemas.microsoft.com/office/drawing/2014/main" id="{808FCC4F-9191-6120-7DD2-F43E0BD45659}"/>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F6AFDD6B-C509-FC34-F609-BD0866047E9C}"/>
              </a:ext>
            </a:extLst>
          </p:cNvPr>
          <p:cNvSpPr>
            <a:spLocks noGrp="1"/>
          </p:cNvSpPr>
          <p:nvPr>
            <p:ph type="sldNum" sz="quarter" idx="12"/>
          </p:nvPr>
        </p:nvSpPr>
        <p:spPr/>
        <p:txBody>
          <a:bodyPr/>
          <a:lstStyle/>
          <a:p>
            <a:fld id="{A65A5C87-DF58-40C8-B092-1DE63DB4547E}" type="slidenum">
              <a:rPr lang="en-US" smtClean="0"/>
              <a:t>25</a:t>
            </a:fld>
            <a:endParaRPr lang="en-US" dirty="0"/>
          </a:p>
        </p:txBody>
      </p:sp>
      <p:sp>
        <p:nvSpPr>
          <p:cNvPr id="8" name="TextBox 7">
            <a:extLst>
              <a:ext uri="{FF2B5EF4-FFF2-40B4-BE49-F238E27FC236}">
                <a16:creationId xmlns:a16="http://schemas.microsoft.com/office/drawing/2014/main" id="{76990401-3244-05A7-2A6D-6FE7C9DD088B}"/>
              </a:ext>
            </a:extLst>
          </p:cNvPr>
          <p:cNvSpPr txBox="1"/>
          <p:nvPr/>
        </p:nvSpPr>
        <p:spPr>
          <a:xfrm>
            <a:off x="630176" y="4925987"/>
            <a:ext cx="6272656" cy="1077218"/>
          </a:xfrm>
          <a:prstGeom prst="rect">
            <a:avLst/>
          </a:prstGeom>
          <a:noFill/>
        </p:spPr>
        <p:txBody>
          <a:bodyPr wrap="square" rtlCol="0">
            <a:spAutoFit/>
          </a:bodyPr>
          <a:lstStyle/>
          <a:p>
            <a:r>
              <a:rPr lang="en-US" sz="1600" dirty="0"/>
              <a:t>This table shows the average correlation coefficient between each of the true and estimated latent signals obtained from 100 realizations of the test data. The standard deviation is shown in brackets</a:t>
            </a:r>
          </a:p>
        </p:txBody>
      </p:sp>
      <p:pic>
        <p:nvPicPr>
          <p:cNvPr id="9" name="Picture 8">
            <a:extLst>
              <a:ext uri="{FF2B5EF4-FFF2-40B4-BE49-F238E27FC236}">
                <a16:creationId xmlns:a16="http://schemas.microsoft.com/office/drawing/2014/main" id="{D71A00D5-526B-FD18-2A1C-633EB0AE345A}"/>
              </a:ext>
            </a:extLst>
          </p:cNvPr>
          <p:cNvPicPr>
            <a:picLocks noChangeAspect="1"/>
          </p:cNvPicPr>
          <p:nvPr/>
        </p:nvPicPr>
        <p:blipFill>
          <a:blip r:embed="rId2"/>
          <a:stretch>
            <a:fillRect/>
          </a:stretch>
        </p:blipFill>
        <p:spPr>
          <a:xfrm>
            <a:off x="6901357" y="2081361"/>
            <a:ext cx="4986232" cy="3948828"/>
          </a:xfrm>
          <a:prstGeom prst="rect">
            <a:avLst/>
          </a:prstGeom>
        </p:spPr>
      </p:pic>
      <p:sp>
        <p:nvSpPr>
          <p:cNvPr id="7" name="TextBox 6">
            <a:extLst>
              <a:ext uri="{FF2B5EF4-FFF2-40B4-BE49-F238E27FC236}">
                <a16:creationId xmlns:a16="http://schemas.microsoft.com/office/drawing/2014/main" id="{8460E0B9-45F0-A96A-5C06-043E83F0AF6D}"/>
              </a:ext>
            </a:extLst>
          </p:cNvPr>
          <p:cNvSpPr txBox="1"/>
          <p:nvPr/>
        </p:nvSpPr>
        <p:spPr>
          <a:xfrm>
            <a:off x="7623166" y="6039381"/>
            <a:ext cx="4986232" cy="307777"/>
          </a:xfrm>
          <a:prstGeom prst="rect">
            <a:avLst/>
          </a:prstGeom>
          <a:noFill/>
        </p:spPr>
        <p:txBody>
          <a:bodyPr wrap="square" rtlCol="0">
            <a:spAutoFit/>
          </a:bodyPr>
          <a:lstStyle/>
          <a:p>
            <a:r>
              <a:rPr lang="en-US" sz="1400" dirty="0"/>
              <a:t>Fig: Comparing SFA and probabilistic GSFA</a:t>
            </a:r>
          </a:p>
        </p:txBody>
      </p:sp>
    </p:spTree>
    <p:extLst>
      <p:ext uri="{BB962C8B-B14F-4D97-AF65-F5344CB8AC3E}">
        <p14:creationId xmlns:p14="http://schemas.microsoft.com/office/powerpoint/2010/main" val="353138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39A2-FC22-84D1-476E-BE4B8D75B69F}"/>
              </a:ext>
            </a:extLst>
          </p:cNvPr>
          <p:cNvSpPr>
            <a:spLocks noGrp="1"/>
          </p:cNvSpPr>
          <p:nvPr>
            <p:ph type="title"/>
          </p:nvPr>
        </p:nvSpPr>
        <p:spPr/>
        <p:txBody>
          <a:bodyPr>
            <a:normAutofit fontScale="90000"/>
          </a:bodyPr>
          <a:lstStyle/>
          <a:p>
            <a:r>
              <a:rPr lang="en-US" sz="4000" dirty="0"/>
              <a:t>German Traffic Sign Recognition Benchmark (GTSRB)</a:t>
            </a:r>
            <a:endParaRPr lang="en-US" dirty="0"/>
          </a:p>
        </p:txBody>
      </p:sp>
      <p:sp>
        <p:nvSpPr>
          <p:cNvPr id="3" name="Content Placeholder 2">
            <a:extLst>
              <a:ext uri="{FF2B5EF4-FFF2-40B4-BE49-F238E27FC236}">
                <a16:creationId xmlns:a16="http://schemas.microsoft.com/office/drawing/2014/main" id="{BC0EA1D3-B70F-F59F-D906-C0DC1C41C19B}"/>
              </a:ext>
            </a:extLst>
          </p:cNvPr>
          <p:cNvSpPr>
            <a:spLocks noGrp="1"/>
          </p:cNvSpPr>
          <p:nvPr>
            <p:ph idx="1"/>
          </p:nvPr>
        </p:nvSpPr>
        <p:spPr>
          <a:xfrm>
            <a:off x="525262" y="2223412"/>
            <a:ext cx="11141475" cy="4085948"/>
          </a:xfrm>
        </p:spPr>
        <p:txBody>
          <a:bodyPr>
            <a:normAutofit fontScale="77500" lnSpcReduction="20000"/>
          </a:bodyPr>
          <a:lstStyle/>
          <a:p>
            <a:r>
              <a:rPr lang="en-US" dirty="0"/>
              <a:t>GTSRB – 43 different traffic signs under uncontrolled conditions</a:t>
            </a:r>
          </a:p>
          <a:p>
            <a:r>
              <a:rPr lang="en-US" dirty="0"/>
              <a:t>Variations in lighting, sign size, distance etc.</a:t>
            </a:r>
          </a:p>
          <a:p>
            <a:r>
              <a:rPr lang="en-US" dirty="0"/>
              <a:t>Training images – 39,209</a:t>
            </a:r>
          </a:p>
          <a:p>
            <a:r>
              <a:rPr lang="en-US" dirty="0"/>
              <a:t>Testing images – 12,630</a:t>
            </a:r>
          </a:p>
          <a:p>
            <a:pPr marL="0" indent="0">
              <a:buNone/>
            </a:pPr>
            <a:endParaRPr lang="en-US" dirty="0"/>
          </a:p>
          <a:p>
            <a:pPr marL="0" indent="0" algn="ctr">
              <a:buNone/>
            </a:pPr>
            <a:r>
              <a:rPr lang="en-US" b="1" dirty="0"/>
              <a:t>Task: Compare standard SFA with GSFA and probabilistic GSFA on the GTSRB</a:t>
            </a:r>
          </a:p>
          <a:p>
            <a:pPr marL="0" indent="0" algn="ctr">
              <a:buNone/>
            </a:pPr>
            <a:endParaRPr lang="en-US" b="1" dirty="0"/>
          </a:p>
          <a:p>
            <a:pPr marL="0" indent="0">
              <a:buNone/>
            </a:pPr>
            <a:r>
              <a:rPr lang="en-US" dirty="0"/>
              <a:t>To ensure fair comparison - all the stages of the pipeline, except feature extraction, are kept the same</a:t>
            </a:r>
          </a:p>
        </p:txBody>
      </p:sp>
      <p:sp>
        <p:nvSpPr>
          <p:cNvPr id="4" name="Footer Placeholder 3">
            <a:extLst>
              <a:ext uri="{FF2B5EF4-FFF2-40B4-BE49-F238E27FC236}">
                <a16:creationId xmlns:a16="http://schemas.microsoft.com/office/drawing/2014/main" id="{81C6D00C-F891-49C9-05BE-33D999A3930F}"/>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FAC2513F-A2F5-7186-1D61-2112B1F954D1}"/>
              </a:ext>
            </a:extLst>
          </p:cNvPr>
          <p:cNvSpPr>
            <a:spLocks noGrp="1"/>
          </p:cNvSpPr>
          <p:nvPr>
            <p:ph type="sldNum" sz="quarter" idx="12"/>
          </p:nvPr>
        </p:nvSpPr>
        <p:spPr/>
        <p:txBody>
          <a:bodyPr/>
          <a:lstStyle/>
          <a:p>
            <a:fld id="{A65A5C87-DF58-40C8-B092-1DE63DB4547E}" type="slidenum">
              <a:rPr lang="en-US" smtClean="0"/>
              <a:t>26</a:t>
            </a:fld>
            <a:endParaRPr lang="en-US" dirty="0"/>
          </a:p>
        </p:txBody>
      </p:sp>
    </p:spTree>
    <p:extLst>
      <p:ext uri="{BB962C8B-B14F-4D97-AF65-F5344CB8AC3E}">
        <p14:creationId xmlns:p14="http://schemas.microsoft.com/office/powerpoint/2010/main" val="358124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C731-0726-4B32-E208-DFFE5627F0A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FE49E2-C1FB-8181-F43A-010EECBDD906}"/>
              </a:ext>
            </a:extLst>
          </p:cNvPr>
          <p:cNvSpPr>
            <a:spLocks noGrp="1"/>
          </p:cNvSpPr>
          <p:nvPr>
            <p:ph idx="1"/>
          </p:nvPr>
        </p:nvSpPr>
        <p:spPr>
          <a:xfrm>
            <a:off x="559293" y="2077375"/>
            <a:ext cx="11159231" cy="4094825"/>
          </a:xfrm>
        </p:spPr>
        <p:txBody>
          <a:bodyPr>
            <a:normAutofit fontScale="85000" lnSpcReduction="20000"/>
          </a:bodyPr>
          <a:lstStyle/>
          <a:p>
            <a:r>
              <a:rPr lang="en-US" dirty="0"/>
              <a:t>Preprocessing – resizing, HOG, PCA, sorting</a:t>
            </a:r>
          </a:p>
          <a:p>
            <a:r>
              <a:rPr lang="en-US" dirty="0"/>
              <a:t>Feature extraction method 1: SFA</a:t>
            </a:r>
          </a:p>
          <a:p>
            <a:r>
              <a:rPr lang="en-US" dirty="0"/>
              <a:t>Feature extraction method 2: GSFA</a:t>
            </a:r>
          </a:p>
          <a:p>
            <a:r>
              <a:rPr lang="en-US" dirty="0"/>
              <a:t>Feature extraction method 3: Probabilistic GSFA</a:t>
            </a:r>
          </a:p>
          <a:p>
            <a:r>
              <a:rPr lang="en-US" dirty="0"/>
              <a:t>Classification head - Gaussian Naive Bayes (GNB)</a:t>
            </a:r>
          </a:p>
          <a:p>
            <a:r>
              <a:rPr lang="en-US" dirty="0"/>
              <a:t>Imbalanced dataset – Accuracy and weighted F1 metrics</a:t>
            </a:r>
          </a:p>
          <a:p>
            <a:pPr marL="0" indent="0">
              <a:buNone/>
            </a:pPr>
            <a:endParaRPr lang="en-US" dirty="0"/>
          </a:p>
          <a:p>
            <a:pPr marL="0" indent="0">
              <a:buNone/>
            </a:pPr>
            <a:r>
              <a:rPr lang="en-US" b="1" dirty="0"/>
              <a:t>Note:</a:t>
            </a:r>
            <a:r>
              <a:rPr lang="en-US" dirty="0"/>
              <a:t> The accuracy of the pipeline can be improved further by choosing a better classifier. For more details, refer Appendix</a:t>
            </a:r>
          </a:p>
        </p:txBody>
      </p:sp>
      <p:sp>
        <p:nvSpPr>
          <p:cNvPr id="4" name="Footer Placeholder 3">
            <a:extLst>
              <a:ext uri="{FF2B5EF4-FFF2-40B4-BE49-F238E27FC236}">
                <a16:creationId xmlns:a16="http://schemas.microsoft.com/office/drawing/2014/main" id="{E46ACA8A-37C5-DF11-425D-CEE2C800641B}"/>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75DBB07-85B6-C42F-1BFA-D32303979390}"/>
              </a:ext>
            </a:extLst>
          </p:cNvPr>
          <p:cNvSpPr>
            <a:spLocks noGrp="1"/>
          </p:cNvSpPr>
          <p:nvPr>
            <p:ph type="sldNum" sz="quarter" idx="12"/>
          </p:nvPr>
        </p:nvSpPr>
        <p:spPr/>
        <p:txBody>
          <a:bodyPr/>
          <a:lstStyle/>
          <a:p>
            <a:fld id="{A65A5C87-DF58-40C8-B092-1DE63DB4547E}" type="slidenum">
              <a:rPr lang="en-US" smtClean="0"/>
              <a:t>27</a:t>
            </a:fld>
            <a:endParaRPr lang="en-US" dirty="0"/>
          </a:p>
        </p:txBody>
      </p:sp>
    </p:spTree>
    <p:extLst>
      <p:ext uri="{BB962C8B-B14F-4D97-AF65-F5344CB8AC3E}">
        <p14:creationId xmlns:p14="http://schemas.microsoft.com/office/powerpoint/2010/main" val="123821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661FC0-C4F2-11BA-8A6F-29337BD46BCF}"/>
              </a:ext>
            </a:extLst>
          </p:cNvPr>
          <p:cNvSpPr>
            <a:spLocks noGrp="1"/>
          </p:cNvSpPr>
          <p:nvPr>
            <p:ph type="ftr" sz="quarter" idx="11"/>
          </p:nvPr>
        </p:nvSpPr>
        <p:spPr/>
        <p:txBody>
          <a:bodyPr/>
          <a:lstStyle/>
          <a:p>
            <a:r>
              <a:rPr lang="en-US"/>
              <a:t>Vishal Rishi MK, IDDD DS</a:t>
            </a:r>
            <a:endParaRPr lang="en-US" dirty="0"/>
          </a:p>
        </p:txBody>
      </p:sp>
      <p:sp>
        <p:nvSpPr>
          <p:cNvPr id="3" name="Slide Number Placeholder 2">
            <a:extLst>
              <a:ext uri="{FF2B5EF4-FFF2-40B4-BE49-F238E27FC236}">
                <a16:creationId xmlns:a16="http://schemas.microsoft.com/office/drawing/2014/main" id="{12A00248-CD51-E761-7290-A8A7A10030B8}"/>
              </a:ext>
            </a:extLst>
          </p:cNvPr>
          <p:cNvSpPr>
            <a:spLocks noGrp="1"/>
          </p:cNvSpPr>
          <p:nvPr>
            <p:ph type="sldNum" sz="quarter" idx="12"/>
          </p:nvPr>
        </p:nvSpPr>
        <p:spPr/>
        <p:txBody>
          <a:bodyPr/>
          <a:lstStyle/>
          <a:p>
            <a:fld id="{A65A5C87-DF58-40C8-B092-1DE63DB4547E}" type="slidenum">
              <a:rPr lang="en-US" smtClean="0"/>
              <a:t>28</a:t>
            </a:fld>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461A5FA2-6FEA-FD0A-CBB9-00EE55DD293F}"/>
                  </a:ext>
                </a:extLst>
              </p:cNvPr>
              <p:cNvGraphicFramePr>
                <a:graphicFrameLocks noGrp="1"/>
              </p:cNvGraphicFramePr>
              <p:nvPr>
                <p:extLst>
                  <p:ext uri="{D42A27DB-BD31-4B8C-83A1-F6EECF244321}">
                    <p14:modId xmlns:p14="http://schemas.microsoft.com/office/powerpoint/2010/main" val="208644056"/>
                  </p:ext>
                </p:extLst>
              </p:nvPr>
            </p:nvGraphicFramePr>
            <p:xfrm>
              <a:off x="1146697" y="184055"/>
              <a:ext cx="9898605" cy="6492239"/>
            </p:xfrm>
            <a:graphic>
              <a:graphicData uri="http://schemas.openxmlformats.org/drawingml/2006/table">
                <a:tbl>
                  <a:tblPr firstRow="1" bandRow="1">
                    <a:tableStyleId>{5C22544A-7EE6-4342-B048-85BDC9FD1C3A}</a:tableStyleId>
                  </a:tblPr>
                  <a:tblGrid>
                    <a:gridCol w="1099845">
                      <a:extLst>
                        <a:ext uri="{9D8B030D-6E8A-4147-A177-3AD203B41FA5}">
                          <a16:colId xmlns:a16="http://schemas.microsoft.com/office/drawing/2014/main" val="3632620341"/>
                        </a:ext>
                      </a:extLst>
                    </a:gridCol>
                    <a:gridCol w="1099845">
                      <a:extLst>
                        <a:ext uri="{9D8B030D-6E8A-4147-A177-3AD203B41FA5}">
                          <a16:colId xmlns:a16="http://schemas.microsoft.com/office/drawing/2014/main" val="313167647"/>
                        </a:ext>
                      </a:extLst>
                    </a:gridCol>
                    <a:gridCol w="1099845">
                      <a:extLst>
                        <a:ext uri="{9D8B030D-6E8A-4147-A177-3AD203B41FA5}">
                          <a16:colId xmlns:a16="http://schemas.microsoft.com/office/drawing/2014/main" val="3839730552"/>
                        </a:ext>
                      </a:extLst>
                    </a:gridCol>
                    <a:gridCol w="1099845">
                      <a:extLst>
                        <a:ext uri="{9D8B030D-6E8A-4147-A177-3AD203B41FA5}">
                          <a16:colId xmlns:a16="http://schemas.microsoft.com/office/drawing/2014/main" val="937215627"/>
                        </a:ext>
                      </a:extLst>
                    </a:gridCol>
                    <a:gridCol w="1099845">
                      <a:extLst>
                        <a:ext uri="{9D8B030D-6E8A-4147-A177-3AD203B41FA5}">
                          <a16:colId xmlns:a16="http://schemas.microsoft.com/office/drawing/2014/main" val="3315371904"/>
                        </a:ext>
                      </a:extLst>
                    </a:gridCol>
                    <a:gridCol w="1099845">
                      <a:extLst>
                        <a:ext uri="{9D8B030D-6E8A-4147-A177-3AD203B41FA5}">
                          <a16:colId xmlns:a16="http://schemas.microsoft.com/office/drawing/2014/main" val="157449285"/>
                        </a:ext>
                      </a:extLst>
                    </a:gridCol>
                    <a:gridCol w="1099845">
                      <a:extLst>
                        <a:ext uri="{9D8B030D-6E8A-4147-A177-3AD203B41FA5}">
                          <a16:colId xmlns:a16="http://schemas.microsoft.com/office/drawing/2014/main" val="3251719468"/>
                        </a:ext>
                      </a:extLst>
                    </a:gridCol>
                    <a:gridCol w="1099845">
                      <a:extLst>
                        <a:ext uri="{9D8B030D-6E8A-4147-A177-3AD203B41FA5}">
                          <a16:colId xmlns:a16="http://schemas.microsoft.com/office/drawing/2014/main" val="1567728577"/>
                        </a:ext>
                      </a:extLst>
                    </a:gridCol>
                    <a:gridCol w="1099845">
                      <a:extLst>
                        <a:ext uri="{9D8B030D-6E8A-4147-A177-3AD203B41FA5}">
                          <a16:colId xmlns:a16="http://schemas.microsoft.com/office/drawing/2014/main" val="2241566057"/>
                        </a:ext>
                      </a:extLst>
                    </a:gridCol>
                  </a:tblGrid>
                  <a:tr h="424856">
                    <a:tc gridSpan="9">
                      <a:txBody>
                        <a:bodyPr/>
                        <a:lstStyle/>
                        <a:p>
                          <a:pPr algn="ctr"/>
                          <a:r>
                            <a:rPr lang="en-US" dirty="0"/>
                            <a:t>Probabilistic 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19112754"/>
                      </a:ext>
                    </a:extLst>
                  </a:tr>
                  <a:tr h="498422">
                    <a:tc>
                      <a:txBody>
                        <a:bodyPr/>
                        <a:lstStyle/>
                        <a:p>
                          <a:pPr algn="ct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ea typeface="Cambria Math" panose="02040503050406030204" pitchFamily="18" charset="0"/>
                                      </a:rPr>
                                    </m:ctrlPr>
                                  </m:sSubPr>
                                  <m:e>
                                    <m:r>
                                      <m:rPr>
                                        <m:sty m:val="p"/>
                                      </m:rPr>
                                      <a:rPr lang="el-GR" sz="1100" i="1" smtClean="0">
                                        <a:latin typeface="Cambria Math" panose="02040503050406030204" pitchFamily="18" charset="0"/>
                                        <a:ea typeface="Cambria Math" panose="02040503050406030204" pitchFamily="18" charset="0"/>
                                      </a:rPr>
                                      <m:t>Λ</m:t>
                                    </m:r>
                                  </m:e>
                                  <m:sub>
                                    <m:r>
                                      <a:rPr lang="en-US" sz="1100" b="0" i="1" smtClean="0">
                                        <a:latin typeface="Cambria Math" panose="02040503050406030204" pitchFamily="18" charset="0"/>
                                        <a:ea typeface="Cambria Math" panose="02040503050406030204" pitchFamily="18" charset="0"/>
                                      </a:rPr>
                                      <m:t>𝑗</m:t>
                                    </m:r>
                                  </m:sub>
                                </m:sSub>
                                <m:d>
                                  <m:dPr>
                                    <m:ctrlPr>
                                      <a:rPr lang="en-US" sz="1100" b="0" i="1" smtClean="0">
                                        <a:latin typeface="Cambria Math" panose="02040503050406030204" pitchFamily="18" charset="0"/>
                                        <a:ea typeface="Cambria Math" panose="02040503050406030204" pitchFamily="18" charset="0"/>
                                      </a:rPr>
                                    </m:ctrlPr>
                                  </m:dPr>
                                  <m:e>
                                    <m:sSup>
                                      <m:sSupPr>
                                        <m:ctrlPr>
                                          <a:rPr lang="en-US" sz="1100" b="0" i="1" smtClean="0">
                                            <a:latin typeface="Cambria Math" panose="02040503050406030204" pitchFamily="18" charset="0"/>
                                            <a:ea typeface="Cambria Math" panose="02040503050406030204" pitchFamily="18" charset="0"/>
                                          </a:rPr>
                                        </m:ctrlPr>
                                      </m:sSupPr>
                                      <m:e>
                                        <m:r>
                                          <a:rPr lang="en-US" sz="1100" b="0" i="1" smtClean="0">
                                            <a:latin typeface="Cambria Math" panose="02040503050406030204" pitchFamily="18" charset="0"/>
                                            <a:ea typeface="Cambria Math" panose="02040503050406030204" pitchFamily="18" charset="0"/>
                                          </a:rPr>
                                          <m:t>𝑞</m:t>
                                        </m:r>
                                      </m:e>
                                      <m:sup>
                                        <m:r>
                                          <a:rPr lang="en-US" sz="1100" b="0" i="1" smtClean="0">
                                            <a:latin typeface="Cambria Math" panose="02040503050406030204" pitchFamily="18" charset="0"/>
                                            <a:ea typeface="Cambria Math" panose="02040503050406030204" pitchFamily="18" charset="0"/>
                                          </a:rPr>
                                          <m:t>−1</m:t>
                                        </m:r>
                                      </m:sup>
                                    </m:sSup>
                                  </m:e>
                                </m:d>
                              </m:oMath>
                            </m:oMathPara>
                          </a14:m>
                          <a:endParaRPr lang="en-US" sz="1100" dirty="0"/>
                        </a:p>
                      </a:txBody>
                      <a:tcPr/>
                    </a:tc>
                    <a:tc gridSpan="2">
                      <a:txBody>
                        <a:bodyPr/>
                        <a:lstStyle/>
                        <a:p>
                          <a:pPr algn="ctr"/>
                          <a:r>
                            <a:rPr lang="en-US" sz="1100" b="1" dirty="0"/>
                            <a:t>Linear (P = M)</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400)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2-layer (P = 800)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2-layer (P = 1200)</a:t>
                          </a:r>
                        </a:p>
                      </a:txBody>
                      <a:tcPr/>
                    </a:tc>
                    <a:tc hMerge="1">
                      <a:txBody>
                        <a:bodyPr/>
                        <a:lstStyle/>
                        <a:p>
                          <a:endParaRPr lang="en-US" dirty="0"/>
                        </a:p>
                      </a:txBody>
                      <a:tcPr/>
                    </a:tc>
                    <a:extLst>
                      <a:ext uri="{0D108BD9-81ED-4DB2-BD59-A6C34878D82A}">
                        <a16:rowId xmlns:a16="http://schemas.microsoft.com/office/drawing/2014/main" val="542427099"/>
                      </a:ext>
                    </a:extLst>
                  </a:tr>
                  <a:tr h="424856">
                    <a:tc>
                      <a:txBody>
                        <a:bodyPr/>
                        <a:lstStyle/>
                        <a:p>
                          <a:pPr algn="ctr"/>
                          <a:endParaRPr lang="en-US" sz="1100" dirty="0"/>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extLst>
                      <a:ext uri="{0D108BD9-81ED-4DB2-BD59-A6C34878D82A}">
                        <a16:rowId xmlns:a16="http://schemas.microsoft.com/office/drawing/2014/main" val="3080178304"/>
                      </a:ext>
                    </a:extLst>
                  </a:tr>
                  <a:tr h="424856">
                    <a:tc>
                      <a:txBody>
                        <a:bodyPr/>
                        <a:lstStyle/>
                        <a:p>
                          <a:pPr algn="ct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𝑏</m:t>
                                    </m:r>
                                  </m:e>
                                  <m:sub>
                                    <m:r>
                                      <a:rPr lang="en-US" sz="1100" b="0" i="1" smtClean="0">
                                        <a:latin typeface="Cambria Math" panose="02040503050406030204" pitchFamily="18" charset="0"/>
                                      </a:rPr>
                                      <m:t>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−2</m:t>
                                    </m:r>
                                  </m:sup>
                                </m:sSup>
                              </m:oMath>
                            </m:oMathPara>
                          </a14:m>
                          <a:endParaRPr lang="en-US" sz="1100" dirty="0"/>
                        </a:p>
                      </a:txBody>
                      <a:tcPr/>
                    </a:tc>
                    <a:tc>
                      <a:txBody>
                        <a:bodyPr/>
                        <a:lstStyle/>
                        <a:p>
                          <a:pPr algn="ctr"/>
                          <a:r>
                            <a:rPr lang="en-US" sz="1100" dirty="0"/>
                            <a:t>80.06</a:t>
                          </a:r>
                        </a:p>
                      </a:txBody>
                      <a:tcPr/>
                    </a:tc>
                    <a:tc>
                      <a:txBody>
                        <a:bodyPr/>
                        <a:lstStyle/>
                        <a:p>
                          <a:pPr algn="ctr"/>
                          <a:r>
                            <a:rPr lang="en-US" sz="1100" dirty="0"/>
                            <a:t>80.21</a:t>
                          </a:r>
                        </a:p>
                      </a:txBody>
                      <a:tcPr/>
                    </a:tc>
                    <a:tc>
                      <a:txBody>
                        <a:bodyPr/>
                        <a:lstStyle/>
                        <a:p>
                          <a:pPr algn="ctr"/>
                          <a:r>
                            <a:rPr lang="en-US" sz="1100" dirty="0"/>
                            <a:t> 80.94</a:t>
                          </a:r>
                        </a:p>
                      </a:txBody>
                      <a:tcPr/>
                    </a:tc>
                    <a:tc>
                      <a:txBody>
                        <a:bodyPr/>
                        <a:lstStyle/>
                        <a:p>
                          <a:pPr algn="ctr"/>
                          <a:r>
                            <a:rPr lang="en-US" sz="1100" dirty="0"/>
                            <a:t> 81.17</a:t>
                          </a:r>
                        </a:p>
                      </a:txBody>
                      <a:tcPr/>
                    </a:tc>
                    <a:tc>
                      <a:txBody>
                        <a:bodyPr/>
                        <a:lstStyle/>
                        <a:p>
                          <a:pPr algn="ctr"/>
                          <a:r>
                            <a:rPr lang="en-US" sz="1100" dirty="0"/>
                            <a:t> 82.69</a:t>
                          </a:r>
                        </a:p>
                      </a:txBody>
                      <a:tcPr/>
                    </a:tc>
                    <a:tc>
                      <a:txBody>
                        <a:bodyPr/>
                        <a:lstStyle/>
                        <a:p>
                          <a:pPr algn="ctr"/>
                          <a:r>
                            <a:rPr lang="en-US" sz="1100" dirty="0"/>
                            <a:t> 82.91</a:t>
                          </a:r>
                        </a:p>
                      </a:txBody>
                      <a:tcPr/>
                    </a:tc>
                    <a:tc>
                      <a:txBody>
                        <a:bodyPr/>
                        <a:lstStyle/>
                        <a:p>
                          <a:pPr algn="ctr"/>
                          <a:r>
                            <a:rPr lang="en-US" sz="1100" dirty="0"/>
                            <a:t> 82.55</a:t>
                          </a:r>
                        </a:p>
                      </a:txBody>
                      <a:tcPr/>
                    </a:tc>
                    <a:tc>
                      <a:txBody>
                        <a:bodyPr/>
                        <a:lstStyle/>
                        <a:p>
                          <a:pPr algn="ctr"/>
                          <a:r>
                            <a:rPr lang="en-US" sz="1100" dirty="0"/>
                            <a:t> 82.82</a:t>
                          </a:r>
                        </a:p>
                      </a:txBody>
                      <a:tcPr/>
                    </a:tc>
                    <a:extLst>
                      <a:ext uri="{0D108BD9-81ED-4DB2-BD59-A6C34878D82A}">
                        <a16:rowId xmlns:a16="http://schemas.microsoft.com/office/drawing/2014/main" val="378449943"/>
                      </a:ext>
                    </a:extLst>
                  </a:tr>
                  <a:tr h="424856">
                    <a:tc>
                      <a:txBody>
                        <a:bodyPr/>
                        <a:lstStyle/>
                        <a:p>
                          <a:pPr algn="ctr"/>
                          <a14:m>
                            <m:oMathPara xmlns:m="http://schemas.openxmlformats.org/officeDocument/2006/math">
                              <m:oMathParaPr>
                                <m:jc m:val="centerGroup"/>
                              </m:oMathParaPr>
                              <m:oMath xmlns:m="http://schemas.openxmlformats.org/officeDocument/2006/math">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79</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𝑏</m:t>
                                        </m:r>
                                      </m:e>
                                      <m:sub>
                                        <m:r>
                                          <a:rPr lang="en-US" sz="1100" b="0" i="1" smtClean="0">
                                            <a:latin typeface="Cambria Math" panose="02040503050406030204" pitchFamily="18" charset="0"/>
                                          </a:rPr>
                                          <m:t>𝑖𝑗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a:txBody>
                        <a:bodyPr/>
                        <a:lstStyle/>
                        <a:p>
                          <a:pPr algn="ctr"/>
                          <a:r>
                            <a:rPr lang="en-US" sz="1100" dirty="0"/>
                            <a:t>79.40</a:t>
                          </a:r>
                        </a:p>
                      </a:txBody>
                      <a:tcPr/>
                    </a:tc>
                    <a:tc>
                      <a:txBody>
                        <a:bodyPr/>
                        <a:lstStyle/>
                        <a:p>
                          <a:pPr algn="ctr"/>
                          <a:r>
                            <a:rPr lang="en-US" sz="1100" dirty="0"/>
                            <a:t> 79.54</a:t>
                          </a:r>
                        </a:p>
                      </a:txBody>
                      <a:tcPr/>
                    </a:tc>
                    <a:tc>
                      <a:txBody>
                        <a:bodyPr/>
                        <a:lstStyle/>
                        <a:p>
                          <a:pPr algn="ctr"/>
                          <a:r>
                            <a:rPr lang="en-US" sz="1100" dirty="0"/>
                            <a:t> 80.14</a:t>
                          </a:r>
                        </a:p>
                      </a:txBody>
                      <a:tcPr/>
                    </a:tc>
                    <a:tc>
                      <a:txBody>
                        <a:bodyPr/>
                        <a:lstStyle/>
                        <a:p>
                          <a:pPr algn="ctr"/>
                          <a:r>
                            <a:rPr lang="en-US" sz="1100" dirty="0"/>
                            <a:t> 80.30</a:t>
                          </a:r>
                        </a:p>
                      </a:txBody>
                      <a:tcPr/>
                    </a:tc>
                    <a:tc>
                      <a:txBody>
                        <a:bodyPr/>
                        <a:lstStyle/>
                        <a:p>
                          <a:pPr algn="ctr"/>
                          <a:r>
                            <a:rPr lang="en-US" sz="1100" dirty="0"/>
                            <a:t> 82.79</a:t>
                          </a:r>
                        </a:p>
                      </a:txBody>
                      <a:tcPr/>
                    </a:tc>
                    <a:tc>
                      <a:txBody>
                        <a:bodyPr/>
                        <a:lstStyle/>
                        <a:p>
                          <a:pPr algn="ctr"/>
                          <a:r>
                            <a:rPr lang="en-US" sz="1100" dirty="0"/>
                            <a:t> 83.01</a:t>
                          </a:r>
                        </a:p>
                      </a:txBody>
                      <a:tcPr/>
                    </a:tc>
                    <a:tc>
                      <a:txBody>
                        <a:bodyPr/>
                        <a:lstStyle/>
                        <a:p>
                          <a:pPr algn="ctr"/>
                          <a:r>
                            <a:rPr lang="en-US" sz="1100" dirty="0"/>
                            <a:t> 82.86</a:t>
                          </a:r>
                        </a:p>
                      </a:txBody>
                      <a:tcPr/>
                    </a:tc>
                    <a:tc>
                      <a:txBody>
                        <a:bodyPr/>
                        <a:lstStyle/>
                        <a:p>
                          <a:pPr algn="ctr"/>
                          <a:r>
                            <a:rPr lang="en-US" sz="1100" dirty="0"/>
                            <a:t> 83.12</a:t>
                          </a:r>
                        </a:p>
                      </a:txBody>
                      <a:tcPr/>
                    </a:tc>
                    <a:extLst>
                      <a:ext uri="{0D108BD9-81ED-4DB2-BD59-A6C34878D82A}">
                        <a16:rowId xmlns:a16="http://schemas.microsoft.com/office/drawing/2014/main" val="2629320159"/>
                      </a:ext>
                    </a:extLst>
                  </a:tr>
                  <a:tr h="424856">
                    <a:tc>
                      <a:txBody>
                        <a:bodyPr/>
                        <a:lstStyle/>
                        <a:p>
                          <a:pPr algn="ct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𝑏</m:t>
                                        </m:r>
                                      </m:e>
                                      <m:sub>
                                        <m:r>
                                          <a:rPr lang="en-US" sz="1100" b="0" i="1" smtClean="0">
                                            <a:latin typeface="Cambria Math" panose="02040503050406030204" pitchFamily="18" charset="0"/>
                                          </a:rPr>
                                          <m:t>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num>
                                  <m:den>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r>
                                      <a:rPr lang="en-US" sz="1100" b="0" i="1" smtClean="0">
                                        <a:latin typeface="Cambria Math" panose="02040503050406030204" pitchFamily="18" charset="0"/>
                                      </a:rPr>
                                      <m:t>)</m:t>
                                    </m:r>
                                  </m:den>
                                </m:f>
                              </m:oMath>
                            </m:oMathPara>
                          </a14:m>
                          <a:endParaRPr lang="en-US" sz="1100" b="0" i="1" dirty="0">
                            <a:latin typeface="Cambria Math" panose="02040503050406030204" pitchFamily="18" charset="0"/>
                          </a:endParaRPr>
                        </a:p>
                      </a:txBody>
                      <a:tcPr/>
                    </a:tc>
                    <a:tc>
                      <a:txBody>
                        <a:bodyPr/>
                        <a:lstStyle/>
                        <a:p>
                          <a:pPr algn="ctr"/>
                          <a:r>
                            <a:rPr lang="en-US" sz="1100" dirty="0"/>
                            <a:t>79.78</a:t>
                          </a:r>
                        </a:p>
                      </a:txBody>
                      <a:tcPr/>
                    </a:tc>
                    <a:tc>
                      <a:txBody>
                        <a:bodyPr/>
                        <a:lstStyle/>
                        <a:p>
                          <a:pPr algn="ctr"/>
                          <a:r>
                            <a:rPr lang="en-US" sz="1100" dirty="0"/>
                            <a:t> 79.92</a:t>
                          </a:r>
                        </a:p>
                      </a:txBody>
                      <a:tcPr/>
                    </a:tc>
                    <a:tc>
                      <a:txBody>
                        <a:bodyPr/>
                        <a:lstStyle/>
                        <a:p>
                          <a:pPr algn="ctr"/>
                          <a:r>
                            <a:rPr lang="en-US" sz="1100" dirty="0"/>
                            <a:t> 80.77</a:t>
                          </a:r>
                        </a:p>
                      </a:txBody>
                      <a:tcPr/>
                    </a:tc>
                    <a:tc>
                      <a:txBody>
                        <a:bodyPr/>
                        <a:lstStyle/>
                        <a:p>
                          <a:pPr algn="ctr"/>
                          <a:r>
                            <a:rPr lang="en-US" sz="1100" dirty="0"/>
                            <a:t> 80.96</a:t>
                          </a:r>
                        </a:p>
                      </a:txBody>
                      <a:tcPr/>
                    </a:tc>
                    <a:tc>
                      <a:txBody>
                        <a:bodyPr/>
                        <a:lstStyle/>
                        <a:p>
                          <a:pPr algn="ctr"/>
                          <a:r>
                            <a:rPr lang="en-US" sz="1100" dirty="0"/>
                            <a:t> 82.59</a:t>
                          </a:r>
                        </a:p>
                      </a:txBody>
                      <a:tcPr/>
                    </a:tc>
                    <a:tc>
                      <a:txBody>
                        <a:bodyPr/>
                        <a:lstStyle/>
                        <a:p>
                          <a:pPr algn="ctr"/>
                          <a:r>
                            <a:rPr lang="en-US" sz="1100" dirty="0"/>
                            <a:t> 82.79</a:t>
                          </a:r>
                        </a:p>
                      </a:txBody>
                      <a:tcPr/>
                    </a:tc>
                    <a:tc>
                      <a:txBody>
                        <a:bodyPr/>
                        <a:lstStyle/>
                        <a:p>
                          <a:pPr algn="ctr"/>
                          <a:r>
                            <a:rPr lang="en-US" sz="1100" b="1" dirty="0">
                              <a:solidFill>
                                <a:schemeClr val="bg1"/>
                              </a:solidFill>
                            </a:rPr>
                            <a:t> 83.16</a:t>
                          </a:r>
                        </a:p>
                      </a:txBody>
                      <a:tcPr>
                        <a:solidFill>
                          <a:srgbClr val="00B050"/>
                        </a:solidFill>
                      </a:tcPr>
                    </a:tc>
                    <a:tc>
                      <a:txBody>
                        <a:bodyPr/>
                        <a:lstStyle/>
                        <a:p>
                          <a:pPr algn="ctr"/>
                          <a:r>
                            <a:rPr lang="en-US" sz="1100" b="1" dirty="0">
                              <a:solidFill>
                                <a:schemeClr val="bg1"/>
                              </a:solidFill>
                            </a:rPr>
                            <a:t> 83.32</a:t>
                          </a:r>
                        </a:p>
                      </a:txBody>
                      <a:tcPr>
                        <a:solidFill>
                          <a:srgbClr val="00B050"/>
                        </a:solidFill>
                      </a:tcPr>
                    </a:tc>
                    <a:extLst>
                      <a:ext uri="{0D108BD9-81ED-4DB2-BD59-A6C34878D82A}">
                        <a16:rowId xmlns:a16="http://schemas.microsoft.com/office/drawing/2014/main" val="1752314602"/>
                      </a:ext>
                    </a:extLst>
                  </a:tr>
                  <a:tr h="424856">
                    <a:tc gridSpan="9">
                      <a:txBody>
                        <a:bodyPr/>
                        <a:lstStyle/>
                        <a:p>
                          <a:pPr algn="ctr"/>
                          <a:r>
                            <a:rPr lang="en-US" b="1" dirty="0">
                              <a:solidFill>
                                <a:schemeClr val="bg1"/>
                              </a:solidFill>
                            </a:rPr>
                            <a:t>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623640937"/>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𝐺</m:t>
                                </m:r>
                                <m:d>
                                  <m:dPr>
                                    <m:ctrlPr>
                                      <a:rPr lang="en-US" sz="1100" b="0" i="1" smtClean="0">
                                        <a:latin typeface="Cambria Math" panose="02040503050406030204" pitchFamily="18" charset="0"/>
                                      </a:rPr>
                                    </m:ctrlPr>
                                  </m:dPr>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e>
                                </m:d>
                              </m:oMath>
                            </m:oMathPara>
                          </a14:m>
                          <a:endParaRPr lang="en-US" sz="1100" dirty="0"/>
                        </a:p>
                      </a:txBody>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0052919"/>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r>
                                  <a:rPr lang="en-US" sz="1100" b="0" i="1" smtClean="0">
                                    <a:latin typeface="Cambria Math" panose="02040503050406030204" pitchFamily="18" charset="0"/>
                                  </a:rPr>
                                  <m:t>+</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−2</m:t>
                                    </m:r>
                                  </m:sup>
                                </m:sSup>
                              </m:oMath>
                            </m:oMathPara>
                          </a14:m>
                          <a:endParaRPr lang="en-US" sz="1100" dirty="0"/>
                        </a:p>
                      </a:txBody>
                      <a:tcPr/>
                    </a:tc>
                    <a:tc gridSpan="4">
                      <a:txBody>
                        <a:bodyPr/>
                        <a:lstStyle/>
                        <a:p>
                          <a:pPr algn="ctr"/>
                          <a:r>
                            <a:rPr lang="en-US" sz="1100" dirty="0"/>
                            <a:t>83.53</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84.04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117137"/>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79</m:t>
                                    </m:r>
                                  </m:sup>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gridSpan="4">
                      <a:txBody>
                        <a:bodyPr/>
                        <a:lstStyle/>
                        <a:p>
                          <a:pPr algn="ctr"/>
                          <a:r>
                            <a:rPr lang="en-US" sz="1100" b="1" dirty="0">
                              <a:solidFill>
                                <a:schemeClr val="bg1"/>
                              </a:solidFill>
                            </a:rPr>
                            <a:t>85.79</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b="1" dirty="0">
                              <a:solidFill>
                                <a:schemeClr val="bg1"/>
                              </a:solidFill>
                            </a:rPr>
                            <a:t>86.34</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6898744"/>
                      </a:ext>
                    </a:extLst>
                  </a:tr>
                  <a:tr h="424856">
                    <a:tc>
                      <a:txBody>
                        <a:bodyPr/>
                        <a:lstStyle/>
                        <a:p>
                          <a:pPr algn="ctr"/>
                          <a14:m>
                            <m:oMathPara xmlns:m="http://schemas.openxmlformats.org/officeDocument/2006/math">
                              <m:oMathParaPr>
                                <m:jc m:val="centerGroup"/>
                              </m:oMathParaPr>
                              <m:oMath xmlns:m="http://schemas.openxmlformats.org/officeDocument/2006/math">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5</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𝑐</m:t>
                                        </m:r>
                                      </m:e>
                                      <m:sub>
                                        <m:r>
                                          <a:rPr lang="en-US" sz="1100" b="0" i="1" smtClean="0">
                                            <a:latin typeface="Cambria Math" panose="02040503050406030204" pitchFamily="18" charset="0"/>
                                          </a:rPr>
                                          <m:t>𝑖</m:t>
                                        </m:r>
                                      </m:sub>
                                    </m:s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𝑖</m:t>
                                        </m:r>
                                      </m:sub>
                                    </m:sSub>
                                    <m:d>
                                      <m:dPr>
                                        <m:ctrlPr>
                                          <a:rPr lang="en-US" sz="1100" b="0" i="1" smtClean="0">
                                            <a:latin typeface="Cambria Math" panose="02040503050406030204" pitchFamily="18" charset="0"/>
                                          </a:rPr>
                                        </m:ctrlPr>
                                      </m:dPr>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e>
                                    </m:d>
                                  </m:e>
                                </m:nary>
                              </m:oMath>
                            </m:oMathPara>
                          </a14:m>
                          <a:endParaRPr lang="en-US" sz="1100" dirty="0"/>
                        </a:p>
                      </a:txBody>
                      <a:tcPr/>
                    </a:tc>
                    <a:tc gridSpan="4">
                      <a:txBody>
                        <a:bodyPr/>
                        <a:lstStyle/>
                        <a:p>
                          <a:pPr algn="ctr"/>
                          <a:r>
                            <a:rPr lang="en-US" sz="1100" dirty="0"/>
                            <a:t>85.10</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85.61</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4522090"/>
                      </a:ext>
                    </a:extLst>
                  </a:tr>
                  <a:tr h="424856">
                    <a:tc gridSpan="9">
                      <a:txBody>
                        <a:bodyPr/>
                        <a:lstStyle/>
                        <a:p>
                          <a:pPr algn="ctr"/>
                          <a:r>
                            <a:rPr lang="en-US" sz="1800" b="1" dirty="0">
                              <a:solidFill>
                                <a:schemeClr val="bg1"/>
                              </a:solidFill>
                            </a:rPr>
                            <a:t>SFA</a:t>
                          </a:r>
                        </a:p>
                      </a:txBody>
                      <a:tcPr>
                        <a:solidFill>
                          <a:schemeClr val="accent1"/>
                        </a:solidFill>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1859702"/>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𝐺</m:t>
                                </m:r>
                                <m:d>
                                  <m:dPr>
                                    <m:ctrlPr>
                                      <a:rPr lang="en-US" sz="1100" b="0" i="1" smtClean="0">
                                        <a:latin typeface="Cambria Math" panose="02040503050406030204" pitchFamily="18" charset="0"/>
                                      </a:rPr>
                                    </m:ctrlPr>
                                  </m:dPr>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e>
                                </m:d>
                              </m:oMath>
                            </m:oMathPara>
                          </a14:m>
                          <a:endParaRPr lang="en-US" sz="1100" dirty="0"/>
                        </a:p>
                      </a:txBody>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01950747"/>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oMath>
                            </m:oMathPara>
                          </a14:m>
                          <a:endParaRPr lang="en-US" sz="1100" dirty="0"/>
                        </a:p>
                      </a:txBody>
                      <a:tcPr/>
                    </a:tc>
                    <a:tc gridSpan="4">
                      <a:txBody>
                        <a:bodyPr/>
                        <a:lstStyle/>
                        <a:p>
                          <a:pPr algn="ctr"/>
                          <a:r>
                            <a:rPr lang="en-US" sz="1100" dirty="0"/>
                            <a:t>83.57</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83.96</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68114"/>
                      </a:ext>
                    </a:extLst>
                  </a:tr>
                </a:tbl>
              </a:graphicData>
            </a:graphic>
          </p:graphicFrame>
        </mc:Choice>
        <mc:Fallback xmlns="">
          <p:graphicFrame>
            <p:nvGraphicFramePr>
              <p:cNvPr id="4" name="Table 4">
                <a:extLst>
                  <a:ext uri="{FF2B5EF4-FFF2-40B4-BE49-F238E27FC236}">
                    <a16:creationId xmlns:a16="http://schemas.microsoft.com/office/drawing/2014/main" id="{461A5FA2-6FEA-FD0A-CBB9-00EE55DD293F}"/>
                  </a:ext>
                </a:extLst>
              </p:cNvPr>
              <p:cNvGraphicFramePr>
                <a:graphicFrameLocks noGrp="1"/>
              </p:cNvGraphicFramePr>
              <p:nvPr>
                <p:extLst>
                  <p:ext uri="{D42A27DB-BD31-4B8C-83A1-F6EECF244321}">
                    <p14:modId xmlns:p14="http://schemas.microsoft.com/office/powerpoint/2010/main" val="208644056"/>
                  </p:ext>
                </p:extLst>
              </p:nvPr>
            </p:nvGraphicFramePr>
            <p:xfrm>
              <a:off x="1146697" y="184055"/>
              <a:ext cx="9898605" cy="6492239"/>
            </p:xfrm>
            <a:graphic>
              <a:graphicData uri="http://schemas.openxmlformats.org/drawingml/2006/table">
                <a:tbl>
                  <a:tblPr firstRow="1" bandRow="1">
                    <a:tableStyleId>{5C22544A-7EE6-4342-B048-85BDC9FD1C3A}</a:tableStyleId>
                  </a:tblPr>
                  <a:tblGrid>
                    <a:gridCol w="1099845">
                      <a:extLst>
                        <a:ext uri="{9D8B030D-6E8A-4147-A177-3AD203B41FA5}">
                          <a16:colId xmlns:a16="http://schemas.microsoft.com/office/drawing/2014/main" val="3632620341"/>
                        </a:ext>
                      </a:extLst>
                    </a:gridCol>
                    <a:gridCol w="1099845">
                      <a:extLst>
                        <a:ext uri="{9D8B030D-6E8A-4147-A177-3AD203B41FA5}">
                          <a16:colId xmlns:a16="http://schemas.microsoft.com/office/drawing/2014/main" val="313167647"/>
                        </a:ext>
                      </a:extLst>
                    </a:gridCol>
                    <a:gridCol w="1099845">
                      <a:extLst>
                        <a:ext uri="{9D8B030D-6E8A-4147-A177-3AD203B41FA5}">
                          <a16:colId xmlns:a16="http://schemas.microsoft.com/office/drawing/2014/main" val="3839730552"/>
                        </a:ext>
                      </a:extLst>
                    </a:gridCol>
                    <a:gridCol w="1099845">
                      <a:extLst>
                        <a:ext uri="{9D8B030D-6E8A-4147-A177-3AD203B41FA5}">
                          <a16:colId xmlns:a16="http://schemas.microsoft.com/office/drawing/2014/main" val="937215627"/>
                        </a:ext>
                      </a:extLst>
                    </a:gridCol>
                    <a:gridCol w="1099845">
                      <a:extLst>
                        <a:ext uri="{9D8B030D-6E8A-4147-A177-3AD203B41FA5}">
                          <a16:colId xmlns:a16="http://schemas.microsoft.com/office/drawing/2014/main" val="3315371904"/>
                        </a:ext>
                      </a:extLst>
                    </a:gridCol>
                    <a:gridCol w="1099845">
                      <a:extLst>
                        <a:ext uri="{9D8B030D-6E8A-4147-A177-3AD203B41FA5}">
                          <a16:colId xmlns:a16="http://schemas.microsoft.com/office/drawing/2014/main" val="157449285"/>
                        </a:ext>
                      </a:extLst>
                    </a:gridCol>
                    <a:gridCol w="1099845">
                      <a:extLst>
                        <a:ext uri="{9D8B030D-6E8A-4147-A177-3AD203B41FA5}">
                          <a16:colId xmlns:a16="http://schemas.microsoft.com/office/drawing/2014/main" val="3251719468"/>
                        </a:ext>
                      </a:extLst>
                    </a:gridCol>
                    <a:gridCol w="1099845">
                      <a:extLst>
                        <a:ext uri="{9D8B030D-6E8A-4147-A177-3AD203B41FA5}">
                          <a16:colId xmlns:a16="http://schemas.microsoft.com/office/drawing/2014/main" val="1567728577"/>
                        </a:ext>
                      </a:extLst>
                    </a:gridCol>
                    <a:gridCol w="1099845">
                      <a:extLst>
                        <a:ext uri="{9D8B030D-6E8A-4147-A177-3AD203B41FA5}">
                          <a16:colId xmlns:a16="http://schemas.microsoft.com/office/drawing/2014/main" val="2241566057"/>
                        </a:ext>
                      </a:extLst>
                    </a:gridCol>
                  </a:tblGrid>
                  <a:tr h="424856">
                    <a:tc gridSpan="9">
                      <a:txBody>
                        <a:bodyPr/>
                        <a:lstStyle/>
                        <a:p>
                          <a:pPr algn="ctr"/>
                          <a:r>
                            <a:rPr lang="en-US" dirty="0"/>
                            <a:t>Probabilistic 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19112754"/>
                      </a:ext>
                    </a:extLst>
                  </a:tr>
                  <a:tr h="498422">
                    <a:tc>
                      <a:txBody>
                        <a:bodyPr/>
                        <a:lstStyle/>
                        <a:p>
                          <a:endParaRPr lang="en-US"/>
                        </a:p>
                      </a:txBody>
                      <a:tcPr>
                        <a:blipFill>
                          <a:blip r:embed="rId2"/>
                          <a:stretch>
                            <a:fillRect l="-556" t="-90244" r="-805000" b="-1117073"/>
                          </a:stretch>
                        </a:blipFill>
                      </a:tcPr>
                    </a:tc>
                    <a:tc gridSpan="2">
                      <a:txBody>
                        <a:bodyPr/>
                        <a:lstStyle/>
                        <a:p>
                          <a:pPr algn="ctr"/>
                          <a:r>
                            <a:rPr lang="en-US" sz="1100" b="1" dirty="0"/>
                            <a:t>Linear (P = M)</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400)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2-layer (P = 800)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2-layer (P = 1200)</a:t>
                          </a:r>
                        </a:p>
                      </a:txBody>
                      <a:tcPr/>
                    </a:tc>
                    <a:tc hMerge="1">
                      <a:txBody>
                        <a:bodyPr/>
                        <a:lstStyle/>
                        <a:p>
                          <a:endParaRPr lang="en-US" dirty="0"/>
                        </a:p>
                      </a:txBody>
                      <a:tcPr/>
                    </a:tc>
                    <a:extLst>
                      <a:ext uri="{0D108BD9-81ED-4DB2-BD59-A6C34878D82A}">
                        <a16:rowId xmlns:a16="http://schemas.microsoft.com/office/drawing/2014/main" val="542427099"/>
                      </a:ext>
                    </a:extLst>
                  </a:tr>
                  <a:tr h="424856">
                    <a:tc>
                      <a:txBody>
                        <a:bodyPr/>
                        <a:lstStyle/>
                        <a:p>
                          <a:pPr algn="ctr"/>
                          <a:endParaRPr lang="en-US" sz="1100" dirty="0"/>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extLst>
                      <a:ext uri="{0D108BD9-81ED-4DB2-BD59-A6C34878D82A}">
                        <a16:rowId xmlns:a16="http://schemas.microsoft.com/office/drawing/2014/main" val="3080178304"/>
                      </a:ext>
                    </a:extLst>
                  </a:tr>
                  <a:tr h="424856">
                    <a:tc>
                      <a:txBody>
                        <a:bodyPr/>
                        <a:lstStyle/>
                        <a:p>
                          <a:endParaRPr lang="en-US"/>
                        </a:p>
                      </a:txBody>
                      <a:tcPr>
                        <a:blipFill>
                          <a:blip r:embed="rId2"/>
                          <a:stretch>
                            <a:fillRect l="-556" t="-321429" r="-805000" b="-1110000"/>
                          </a:stretch>
                        </a:blipFill>
                      </a:tcPr>
                    </a:tc>
                    <a:tc>
                      <a:txBody>
                        <a:bodyPr/>
                        <a:lstStyle/>
                        <a:p>
                          <a:pPr algn="ctr"/>
                          <a:r>
                            <a:rPr lang="en-US" sz="1100" dirty="0"/>
                            <a:t>80.06</a:t>
                          </a:r>
                        </a:p>
                      </a:txBody>
                      <a:tcPr/>
                    </a:tc>
                    <a:tc>
                      <a:txBody>
                        <a:bodyPr/>
                        <a:lstStyle/>
                        <a:p>
                          <a:pPr algn="ctr"/>
                          <a:r>
                            <a:rPr lang="en-US" sz="1100" dirty="0"/>
                            <a:t>80.21</a:t>
                          </a:r>
                        </a:p>
                      </a:txBody>
                      <a:tcPr/>
                    </a:tc>
                    <a:tc>
                      <a:txBody>
                        <a:bodyPr/>
                        <a:lstStyle/>
                        <a:p>
                          <a:pPr algn="ctr"/>
                          <a:r>
                            <a:rPr lang="en-US" sz="1100" dirty="0"/>
                            <a:t> 80.94</a:t>
                          </a:r>
                        </a:p>
                      </a:txBody>
                      <a:tcPr/>
                    </a:tc>
                    <a:tc>
                      <a:txBody>
                        <a:bodyPr/>
                        <a:lstStyle/>
                        <a:p>
                          <a:pPr algn="ctr"/>
                          <a:r>
                            <a:rPr lang="en-US" sz="1100" dirty="0"/>
                            <a:t> 81.17</a:t>
                          </a:r>
                        </a:p>
                      </a:txBody>
                      <a:tcPr/>
                    </a:tc>
                    <a:tc>
                      <a:txBody>
                        <a:bodyPr/>
                        <a:lstStyle/>
                        <a:p>
                          <a:pPr algn="ctr"/>
                          <a:r>
                            <a:rPr lang="en-US" sz="1100" dirty="0"/>
                            <a:t> 82.69</a:t>
                          </a:r>
                        </a:p>
                      </a:txBody>
                      <a:tcPr/>
                    </a:tc>
                    <a:tc>
                      <a:txBody>
                        <a:bodyPr/>
                        <a:lstStyle/>
                        <a:p>
                          <a:pPr algn="ctr"/>
                          <a:r>
                            <a:rPr lang="en-US" sz="1100" dirty="0"/>
                            <a:t> 82.91</a:t>
                          </a:r>
                        </a:p>
                      </a:txBody>
                      <a:tcPr/>
                    </a:tc>
                    <a:tc>
                      <a:txBody>
                        <a:bodyPr/>
                        <a:lstStyle/>
                        <a:p>
                          <a:pPr algn="ctr"/>
                          <a:r>
                            <a:rPr lang="en-US" sz="1100" dirty="0"/>
                            <a:t> 82.55</a:t>
                          </a:r>
                        </a:p>
                      </a:txBody>
                      <a:tcPr/>
                    </a:tc>
                    <a:tc>
                      <a:txBody>
                        <a:bodyPr/>
                        <a:lstStyle/>
                        <a:p>
                          <a:pPr algn="ctr"/>
                          <a:r>
                            <a:rPr lang="en-US" sz="1100" dirty="0"/>
                            <a:t> 82.82</a:t>
                          </a:r>
                        </a:p>
                      </a:txBody>
                      <a:tcPr/>
                    </a:tc>
                    <a:extLst>
                      <a:ext uri="{0D108BD9-81ED-4DB2-BD59-A6C34878D82A}">
                        <a16:rowId xmlns:a16="http://schemas.microsoft.com/office/drawing/2014/main" val="378449943"/>
                      </a:ext>
                    </a:extLst>
                  </a:tr>
                  <a:tr h="562737">
                    <a:tc>
                      <a:txBody>
                        <a:bodyPr/>
                        <a:lstStyle/>
                        <a:p>
                          <a:endParaRPr lang="en-US"/>
                        </a:p>
                      </a:txBody>
                      <a:tcPr>
                        <a:blipFill>
                          <a:blip r:embed="rId2"/>
                          <a:stretch>
                            <a:fillRect l="-556" t="-317204" r="-805000" b="-735484"/>
                          </a:stretch>
                        </a:blipFill>
                      </a:tcPr>
                    </a:tc>
                    <a:tc>
                      <a:txBody>
                        <a:bodyPr/>
                        <a:lstStyle/>
                        <a:p>
                          <a:pPr algn="ctr"/>
                          <a:r>
                            <a:rPr lang="en-US" sz="1100" dirty="0"/>
                            <a:t>79.40</a:t>
                          </a:r>
                        </a:p>
                      </a:txBody>
                      <a:tcPr/>
                    </a:tc>
                    <a:tc>
                      <a:txBody>
                        <a:bodyPr/>
                        <a:lstStyle/>
                        <a:p>
                          <a:pPr algn="ctr"/>
                          <a:r>
                            <a:rPr lang="en-US" sz="1100" dirty="0"/>
                            <a:t> 79.54</a:t>
                          </a:r>
                        </a:p>
                      </a:txBody>
                      <a:tcPr/>
                    </a:tc>
                    <a:tc>
                      <a:txBody>
                        <a:bodyPr/>
                        <a:lstStyle/>
                        <a:p>
                          <a:pPr algn="ctr"/>
                          <a:r>
                            <a:rPr lang="en-US" sz="1100" dirty="0"/>
                            <a:t> 80.14</a:t>
                          </a:r>
                        </a:p>
                      </a:txBody>
                      <a:tcPr/>
                    </a:tc>
                    <a:tc>
                      <a:txBody>
                        <a:bodyPr/>
                        <a:lstStyle/>
                        <a:p>
                          <a:pPr algn="ctr"/>
                          <a:r>
                            <a:rPr lang="en-US" sz="1100" dirty="0"/>
                            <a:t> 80.30</a:t>
                          </a:r>
                        </a:p>
                      </a:txBody>
                      <a:tcPr/>
                    </a:tc>
                    <a:tc>
                      <a:txBody>
                        <a:bodyPr/>
                        <a:lstStyle/>
                        <a:p>
                          <a:pPr algn="ctr"/>
                          <a:r>
                            <a:rPr lang="en-US" sz="1100" dirty="0"/>
                            <a:t> 82.79</a:t>
                          </a:r>
                        </a:p>
                      </a:txBody>
                      <a:tcPr/>
                    </a:tc>
                    <a:tc>
                      <a:txBody>
                        <a:bodyPr/>
                        <a:lstStyle/>
                        <a:p>
                          <a:pPr algn="ctr"/>
                          <a:r>
                            <a:rPr lang="en-US" sz="1100" dirty="0"/>
                            <a:t> 83.01</a:t>
                          </a:r>
                        </a:p>
                      </a:txBody>
                      <a:tcPr/>
                    </a:tc>
                    <a:tc>
                      <a:txBody>
                        <a:bodyPr/>
                        <a:lstStyle/>
                        <a:p>
                          <a:pPr algn="ctr"/>
                          <a:r>
                            <a:rPr lang="en-US" sz="1100" dirty="0"/>
                            <a:t> 82.86</a:t>
                          </a:r>
                        </a:p>
                      </a:txBody>
                      <a:tcPr/>
                    </a:tc>
                    <a:tc>
                      <a:txBody>
                        <a:bodyPr/>
                        <a:lstStyle/>
                        <a:p>
                          <a:pPr algn="ctr"/>
                          <a:r>
                            <a:rPr lang="en-US" sz="1100" dirty="0"/>
                            <a:t> 83.12</a:t>
                          </a:r>
                        </a:p>
                      </a:txBody>
                      <a:tcPr/>
                    </a:tc>
                    <a:extLst>
                      <a:ext uri="{0D108BD9-81ED-4DB2-BD59-A6C34878D82A}">
                        <a16:rowId xmlns:a16="http://schemas.microsoft.com/office/drawing/2014/main" val="2629320159"/>
                      </a:ext>
                    </a:extLst>
                  </a:tr>
                  <a:tr h="479552">
                    <a:tc>
                      <a:txBody>
                        <a:bodyPr/>
                        <a:lstStyle/>
                        <a:p>
                          <a:endParaRPr lang="en-US"/>
                        </a:p>
                      </a:txBody>
                      <a:tcPr>
                        <a:blipFill>
                          <a:blip r:embed="rId2"/>
                          <a:stretch>
                            <a:fillRect l="-556" t="-497436" r="-805000" b="-776923"/>
                          </a:stretch>
                        </a:blipFill>
                      </a:tcPr>
                    </a:tc>
                    <a:tc>
                      <a:txBody>
                        <a:bodyPr/>
                        <a:lstStyle/>
                        <a:p>
                          <a:pPr algn="ctr"/>
                          <a:r>
                            <a:rPr lang="en-US" sz="1100" dirty="0"/>
                            <a:t>79.78</a:t>
                          </a:r>
                        </a:p>
                      </a:txBody>
                      <a:tcPr/>
                    </a:tc>
                    <a:tc>
                      <a:txBody>
                        <a:bodyPr/>
                        <a:lstStyle/>
                        <a:p>
                          <a:pPr algn="ctr"/>
                          <a:r>
                            <a:rPr lang="en-US" sz="1100" dirty="0"/>
                            <a:t> 79.92</a:t>
                          </a:r>
                        </a:p>
                      </a:txBody>
                      <a:tcPr/>
                    </a:tc>
                    <a:tc>
                      <a:txBody>
                        <a:bodyPr/>
                        <a:lstStyle/>
                        <a:p>
                          <a:pPr algn="ctr"/>
                          <a:r>
                            <a:rPr lang="en-US" sz="1100" dirty="0"/>
                            <a:t> 80.77</a:t>
                          </a:r>
                        </a:p>
                      </a:txBody>
                      <a:tcPr/>
                    </a:tc>
                    <a:tc>
                      <a:txBody>
                        <a:bodyPr/>
                        <a:lstStyle/>
                        <a:p>
                          <a:pPr algn="ctr"/>
                          <a:r>
                            <a:rPr lang="en-US" sz="1100" dirty="0"/>
                            <a:t> 80.96</a:t>
                          </a:r>
                        </a:p>
                      </a:txBody>
                      <a:tcPr/>
                    </a:tc>
                    <a:tc>
                      <a:txBody>
                        <a:bodyPr/>
                        <a:lstStyle/>
                        <a:p>
                          <a:pPr algn="ctr"/>
                          <a:r>
                            <a:rPr lang="en-US" sz="1100" dirty="0"/>
                            <a:t> 82.59</a:t>
                          </a:r>
                        </a:p>
                      </a:txBody>
                      <a:tcPr/>
                    </a:tc>
                    <a:tc>
                      <a:txBody>
                        <a:bodyPr/>
                        <a:lstStyle/>
                        <a:p>
                          <a:pPr algn="ctr"/>
                          <a:r>
                            <a:rPr lang="en-US" sz="1100" dirty="0"/>
                            <a:t> 82.79</a:t>
                          </a:r>
                        </a:p>
                      </a:txBody>
                      <a:tcPr/>
                    </a:tc>
                    <a:tc>
                      <a:txBody>
                        <a:bodyPr/>
                        <a:lstStyle/>
                        <a:p>
                          <a:pPr algn="ctr"/>
                          <a:r>
                            <a:rPr lang="en-US" sz="1100" b="1" dirty="0">
                              <a:solidFill>
                                <a:schemeClr val="bg1"/>
                              </a:solidFill>
                            </a:rPr>
                            <a:t> 83.16</a:t>
                          </a:r>
                        </a:p>
                      </a:txBody>
                      <a:tcPr>
                        <a:solidFill>
                          <a:srgbClr val="00B050"/>
                        </a:solidFill>
                      </a:tcPr>
                    </a:tc>
                    <a:tc>
                      <a:txBody>
                        <a:bodyPr/>
                        <a:lstStyle/>
                        <a:p>
                          <a:pPr algn="ctr"/>
                          <a:r>
                            <a:rPr lang="en-US" sz="1100" b="1" dirty="0">
                              <a:solidFill>
                                <a:schemeClr val="bg1"/>
                              </a:solidFill>
                            </a:rPr>
                            <a:t> 83.32</a:t>
                          </a:r>
                        </a:p>
                      </a:txBody>
                      <a:tcPr>
                        <a:solidFill>
                          <a:srgbClr val="00B050"/>
                        </a:solidFill>
                      </a:tcPr>
                    </a:tc>
                    <a:extLst>
                      <a:ext uri="{0D108BD9-81ED-4DB2-BD59-A6C34878D82A}">
                        <a16:rowId xmlns:a16="http://schemas.microsoft.com/office/drawing/2014/main" val="1752314602"/>
                      </a:ext>
                    </a:extLst>
                  </a:tr>
                  <a:tr h="424856">
                    <a:tc gridSpan="9">
                      <a:txBody>
                        <a:bodyPr/>
                        <a:lstStyle/>
                        <a:p>
                          <a:pPr algn="ctr"/>
                          <a:r>
                            <a:rPr lang="en-US" b="1" dirty="0">
                              <a:solidFill>
                                <a:schemeClr val="bg1"/>
                              </a:solidFill>
                            </a:rPr>
                            <a:t>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623640937"/>
                      </a:ext>
                    </a:extLst>
                  </a:tr>
                  <a:tr h="424856">
                    <a:tc>
                      <a:txBody>
                        <a:bodyPr/>
                        <a:lstStyle/>
                        <a:p>
                          <a:endParaRPr lang="en-US"/>
                        </a:p>
                      </a:txBody>
                      <a:tcPr>
                        <a:blipFill>
                          <a:blip r:embed="rId2"/>
                          <a:stretch>
                            <a:fillRect l="-556" t="-765714" r="-805000" b="-665714"/>
                          </a:stretch>
                        </a:blipFill>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0052919"/>
                      </a:ext>
                    </a:extLst>
                  </a:tr>
                  <a:tr h="424856">
                    <a:tc>
                      <a:txBody>
                        <a:bodyPr/>
                        <a:lstStyle/>
                        <a:p>
                          <a:endParaRPr lang="en-US"/>
                        </a:p>
                      </a:txBody>
                      <a:tcPr>
                        <a:blipFill>
                          <a:blip r:embed="rId2"/>
                          <a:stretch>
                            <a:fillRect l="-556" t="-865714" r="-805000" b="-565714"/>
                          </a:stretch>
                        </a:blipFill>
                      </a:tcPr>
                    </a:tc>
                    <a:tc gridSpan="4">
                      <a:txBody>
                        <a:bodyPr/>
                        <a:lstStyle/>
                        <a:p>
                          <a:pPr algn="ctr"/>
                          <a:r>
                            <a:rPr lang="en-US" sz="1100" dirty="0"/>
                            <a:t>83.53</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84.04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117137"/>
                      </a:ext>
                    </a:extLst>
                  </a:tr>
                  <a:tr h="562737">
                    <a:tc>
                      <a:txBody>
                        <a:bodyPr/>
                        <a:lstStyle/>
                        <a:p>
                          <a:endParaRPr lang="en-US"/>
                        </a:p>
                      </a:txBody>
                      <a:tcPr>
                        <a:blipFill>
                          <a:blip r:embed="rId2"/>
                          <a:stretch>
                            <a:fillRect l="-556" t="-734783" r="-805000" b="-330435"/>
                          </a:stretch>
                        </a:blipFill>
                      </a:tcPr>
                    </a:tc>
                    <a:tc gridSpan="4">
                      <a:txBody>
                        <a:bodyPr/>
                        <a:lstStyle/>
                        <a:p>
                          <a:pPr algn="ctr"/>
                          <a:r>
                            <a:rPr lang="en-US" sz="1100" b="1" dirty="0">
                              <a:solidFill>
                                <a:schemeClr val="bg1"/>
                              </a:solidFill>
                            </a:rPr>
                            <a:t>85.79</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b="1" dirty="0">
                              <a:solidFill>
                                <a:schemeClr val="bg1"/>
                              </a:solidFill>
                            </a:rPr>
                            <a:t>86.34</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6898744"/>
                      </a:ext>
                    </a:extLst>
                  </a:tr>
                  <a:tr h="565087">
                    <a:tc>
                      <a:txBody>
                        <a:bodyPr/>
                        <a:lstStyle/>
                        <a:p>
                          <a:endParaRPr lang="en-US"/>
                        </a:p>
                      </a:txBody>
                      <a:tcPr>
                        <a:blipFill>
                          <a:blip r:embed="rId2"/>
                          <a:stretch>
                            <a:fillRect l="-556" t="-825806" r="-805000" b="-226882"/>
                          </a:stretch>
                        </a:blipFill>
                      </a:tcPr>
                    </a:tc>
                    <a:tc gridSpan="4">
                      <a:txBody>
                        <a:bodyPr/>
                        <a:lstStyle/>
                        <a:p>
                          <a:pPr algn="ctr"/>
                          <a:r>
                            <a:rPr lang="en-US" sz="1100" dirty="0"/>
                            <a:t>85.10</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85.61</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4522090"/>
                      </a:ext>
                    </a:extLst>
                  </a:tr>
                  <a:tr h="424856">
                    <a:tc gridSpan="9">
                      <a:txBody>
                        <a:bodyPr/>
                        <a:lstStyle/>
                        <a:p>
                          <a:pPr algn="ctr"/>
                          <a:r>
                            <a:rPr lang="en-US" sz="1800" b="1" dirty="0">
                              <a:solidFill>
                                <a:schemeClr val="bg1"/>
                              </a:solidFill>
                            </a:rPr>
                            <a:t>SFA</a:t>
                          </a:r>
                        </a:p>
                      </a:txBody>
                      <a:tcPr>
                        <a:solidFill>
                          <a:schemeClr val="accent1"/>
                        </a:solidFill>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1859702"/>
                      </a:ext>
                    </a:extLst>
                  </a:tr>
                  <a:tr h="424856">
                    <a:tc>
                      <a:txBody>
                        <a:bodyPr/>
                        <a:lstStyle/>
                        <a:p>
                          <a:endParaRPr lang="en-US"/>
                        </a:p>
                      </a:txBody>
                      <a:tcPr>
                        <a:blipFill>
                          <a:blip r:embed="rId2"/>
                          <a:stretch>
                            <a:fillRect l="-556" t="-1328571" r="-805000" b="-102857"/>
                          </a:stretch>
                        </a:blipFill>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01950747"/>
                      </a:ext>
                    </a:extLst>
                  </a:tr>
                  <a:tr h="424856">
                    <a:tc>
                      <a:txBody>
                        <a:bodyPr/>
                        <a:lstStyle/>
                        <a:p>
                          <a:endParaRPr lang="en-US"/>
                        </a:p>
                      </a:txBody>
                      <a:tcPr>
                        <a:blipFill>
                          <a:blip r:embed="rId2"/>
                          <a:stretch>
                            <a:fillRect l="-556" t="-1428571" r="-805000" b="-2857"/>
                          </a:stretch>
                        </a:blipFill>
                      </a:tcPr>
                    </a:tc>
                    <a:tc gridSpan="4">
                      <a:txBody>
                        <a:bodyPr/>
                        <a:lstStyle/>
                        <a:p>
                          <a:pPr algn="ctr"/>
                          <a:r>
                            <a:rPr lang="en-US" sz="1100" dirty="0"/>
                            <a:t>83.57</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83.96</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68114"/>
                      </a:ext>
                    </a:extLst>
                  </a:tr>
                </a:tbl>
              </a:graphicData>
            </a:graphic>
          </p:graphicFrame>
        </mc:Fallback>
      </mc:AlternateContent>
    </p:spTree>
    <p:extLst>
      <p:ext uri="{BB962C8B-B14F-4D97-AF65-F5344CB8AC3E}">
        <p14:creationId xmlns:p14="http://schemas.microsoft.com/office/powerpoint/2010/main" val="180335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F8BF-690C-C1CA-D355-A4CAC1EDC4B0}"/>
              </a:ext>
            </a:extLst>
          </p:cNvPr>
          <p:cNvSpPr>
            <a:spLocks noGrp="1"/>
          </p:cNvSpPr>
          <p:nvPr>
            <p:ph type="title"/>
          </p:nvPr>
        </p:nvSpPr>
        <p:spPr/>
        <p:txBody>
          <a:bodyPr>
            <a:normAutofit fontScale="90000"/>
          </a:bodyPr>
          <a:lstStyle/>
          <a:p>
            <a:r>
              <a:rPr lang="en-US" dirty="0"/>
              <a:t>Fault Classification in the Tennessee Eastman Process </a:t>
            </a:r>
          </a:p>
        </p:txBody>
      </p:sp>
      <p:sp>
        <p:nvSpPr>
          <p:cNvPr id="3" name="Content Placeholder 2">
            <a:extLst>
              <a:ext uri="{FF2B5EF4-FFF2-40B4-BE49-F238E27FC236}">
                <a16:creationId xmlns:a16="http://schemas.microsoft.com/office/drawing/2014/main" id="{0C6B0C6C-0292-F55D-3BA2-9EA5C10B5AE1}"/>
              </a:ext>
            </a:extLst>
          </p:cNvPr>
          <p:cNvSpPr>
            <a:spLocks noGrp="1"/>
          </p:cNvSpPr>
          <p:nvPr>
            <p:ph idx="1"/>
          </p:nvPr>
        </p:nvSpPr>
        <p:spPr>
          <a:xfrm>
            <a:off x="577049" y="2086252"/>
            <a:ext cx="11150353" cy="4085948"/>
          </a:xfrm>
        </p:spPr>
        <p:txBody>
          <a:bodyPr>
            <a:noAutofit/>
          </a:bodyPr>
          <a:lstStyle/>
          <a:p>
            <a:r>
              <a:rPr lang="en-US" sz="1800" dirty="0"/>
              <a:t>41 measured variables and 11 manipulated variables </a:t>
            </a:r>
          </a:p>
          <a:p>
            <a:r>
              <a:rPr lang="en-US" sz="1800" dirty="0"/>
              <a:t>21 different faults are simulated</a:t>
            </a:r>
          </a:p>
          <a:p>
            <a:r>
              <a:rPr lang="en-US" sz="1800" dirty="0"/>
              <a:t>Training dataset - 480 samples for each fault</a:t>
            </a:r>
          </a:p>
          <a:p>
            <a:r>
              <a:rPr lang="en-US" sz="1800" dirty="0"/>
              <a:t>Testing dataset - 800 samples for each fault</a:t>
            </a:r>
          </a:p>
          <a:p>
            <a:r>
              <a:rPr lang="en-US" sz="1800" dirty="0"/>
              <a:t>We exclude faults 3, 9, and 15 as in Huang et al. (2020)</a:t>
            </a:r>
          </a:p>
          <a:p>
            <a:endParaRPr lang="en-US" sz="1800" dirty="0"/>
          </a:p>
          <a:p>
            <a:pPr marL="0" indent="0" algn="ctr">
              <a:buNone/>
            </a:pPr>
            <a:r>
              <a:rPr lang="en-US" sz="1800" b="1" dirty="0"/>
              <a:t>Task: Compare standard SFA with GSFA and probabilistic GSFA on the TE process</a:t>
            </a:r>
          </a:p>
          <a:p>
            <a:pPr marL="0" indent="0" algn="ctr">
              <a:buNone/>
            </a:pPr>
            <a:endParaRPr lang="en-US" sz="1800" b="1" dirty="0"/>
          </a:p>
          <a:p>
            <a:pPr marL="0" indent="0">
              <a:buNone/>
            </a:pPr>
            <a:r>
              <a:rPr lang="en-US" sz="1800" dirty="0"/>
              <a:t>To ensure fair comparison - all the stages of the pipeline, except feature extraction, are kept the same</a:t>
            </a:r>
          </a:p>
        </p:txBody>
      </p:sp>
      <p:sp>
        <p:nvSpPr>
          <p:cNvPr id="4" name="Footer Placeholder 3">
            <a:extLst>
              <a:ext uri="{FF2B5EF4-FFF2-40B4-BE49-F238E27FC236}">
                <a16:creationId xmlns:a16="http://schemas.microsoft.com/office/drawing/2014/main" id="{C1A8BC87-62C8-67B0-ABD2-DEF78D964EC6}"/>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66184968-8708-228A-6F56-4A251DB7FD2B}"/>
              </a:ext>
            </a:extLst>
          </p:cNvPr>
          <p:cNvSpPr>
            <a:spLocks noGrp="1"/>
          </p:cNvSpPr>
          <p:nvPr>
            <p:ph type="sldNum" sz="quarter" idx="12"/>
          </p:nvPr>
        </p:nvSpPr>
        <p:spPr/>
        <p:txBody>
          <a:bodyPr/>
          <a:lstStyle/>
          <a:p>
            <a:fld id="{A65A5C87-DF58-40C8-B092-1DE63DB4547E}" type="slidenum">
              <a:rPr lang="en-US" smtClean="0"/>
              <a:t>29</a:t>
            </a:fld>
            <a:endParaRPr lang="en-US" dirty="0"/>
          </a:p>
        </p:txBody>
      </p:sp>
    </p:spTree>
    <p:extLst>
      <p:ext uri="{BB962C8B-B14F-4D97-AF65-F5344CB8AC3E}">
        <p14:creationId xmlns:p14="http://schemas.microsoft.com/office/powerpoint/2010/main" val="159612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5D8A-A19C-9BB7-CC5C-6BE6B8047BEE}"/>
              </a:ext>
            </a:extLst>
          </p:cNvPr>
          <p:cNvSpPr>
            <a:spLocks noGrp="1"/>
          </p:cNvSpPr>
          <p:nvPr>
            <p:ph type="title"/>
          </p:nvPr>
        </p:nvSpPr>
        <p:spPr/>
        <p:txBody>
          <a:bodyPr/>
          <a:lstStyle/>
          <a:p>
            <a:r>
              <a:rPr lang="en-US" dirty="0"/>
              <a:t>Table of 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2F7955-E2EC-3533-5F54-E7D1F6085323}"/>
                  </a:ext>
                </a:extLst>
              </p:cNvPr>
              <p:cNvSpPr>
                <a:spLocks noGrp="1"/>
              </p:cNvSpPr>
              <p:nvPr>
                <p:ph idx="1"/>
              </p:nvPr>
            </p:nvSpPr>
            <p:spPr>
              <a:xfrm>
                <a:off x="568171" y="2157275"/>
                <a:ext cx="11159231" cy="4014926"/>
              </a:xfrm>
            </p:spPr>
            <p:txBody>
              <a:bodyPr>
                <a:normAutofit fontScale="77500" lnSpcReduction="20000"/>
              </a:bodyPr>
              <a:lstStyle/>
              <a:p>
                <a14:m>
                  <m:oMath xmlns:m="http://schemas.openxmlformats.org/officeDocument/2006/math">
                    <m:r>
                      <a:rPr lang="en-US" sz="2000" b="1" i="1" smtClean="0">
                        <a:latin typeface="Cambria Math" panose="02040503050406030204" pitchFamily="18" charset="0"/>
                        <a:ea typeface="Cambria Math" panose="02040503050406030204" pitchFamily="18" charset="0"/>
                      </a:rPr>
                      <m:t>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oMath>
                </a14:m>
                <a:r>
                  <a:rPr lang="en-US" sz="2000" b="0" i="1"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 </a:t>
                </a:r>
                <a:r>
                  <a:rPr lang="en-US" sz="2000" b="0" dirty="0">
                    <a:ea typeface="Cambria Math" panose="02040503050406030204" pitchFamily="18" charset="0"/>
                  </a:rPr>
                  <a:t>Multivariable observation vector at instant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oMath>
                </a14:m>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r>
                      <a:rPr lang="en-US" sz="2000" b="1" i="1" smtClean="0">
                        <a:latin typeface="Cambria Math" panose="02040503050406030204" pitchFamily="18" charset="0"/>
                        <a:ea typeface="Cambria Math" panose="02040503050406030204" pitchFamily="18" charset="0"/>
                      </a:rPr>
                      <m:t>𝒙</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oMath>
                </a14:m>
                <a:r>
                  <a:rPr lang="en-US" sz="2000" b="0" i="1"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 </a:t>
                </a:r>
                <a:r>
                  <a:rPr lang="en-US" sz="2000" b="0" dirty="0">
                    <a:ea typeface="Cambria Math" panose="02040503050406030204" pitchFamily="18" charset="0"/>
                  </a:rPr>
                  <a:t>Multivariable </a:t>
                </a:r>
                <a:r>
                  <a:rPr lang="en-US" sz="2000" dirty="0">
                    <a:ea typeface="Cambria Math" panose="02040503050406030204" pitchFamily="18" charset="0"/>
                  </a:rPr>
                  <a:t>latent (or extracted)</a:t>
                </a:r>
                <a:r>
                  <a:rPr lang="en-US" sz="2000" b="0" dirty="0">
                    <a:ea typeface="Cambria Math" panose="02040503050406030204" pitchFamily="18" charset="0"/>
                  </a:rPr>
                  <a:t> vector at instant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oMath>
                </a14:m>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r>
                      <a:rPr lang="en-US" sz="2000" b="1" i="1" smtClean="0">
                        <a:latin typeface="Cambria Math" panose="02040503050406030204" pitchFamily="18" charset="0"/>
                        <a:ea typeface="Cambria Math" panose="02040503050406030204" pitchFamily="18" charset="0"/>
                      </a:rPr>
                      <m:t>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m:t>
                    </m:r>
                  </m:oMath>
                </a14:m>
                <a:r>
                  <a:rPr lang="en-US" sz="2000" b="0" i="1"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 </a:t>
                </a:r>
                <a:r>
                  <a:rPr lang="en-US" sz="2000" b="0" dirty="0">
                    <a:ea typeface="Cambria Math" panose="02040503050406030204" pitchFamily="18" charset="0"/>
                  </a:rPr>
                  <a:t>Multivariable </a:t>
                </a:r>
                <a:r>
                  <a:rPr lang="en-US" sz="2000" dirty="0">
                    <a:ea typeface="Cambria Math" panose="02040503050406030204" pitchFamily="18" charset="0"/>
                  </a:rPr>
                  <a:t>auxiliary</a:t>
                </a:r>
                <a:r>
                  <a:rPr lang="en-US" sz="2000" b="0" dirty="0">
                    <a:ea typeface="Cambria Math" panose="02040503050406030204" pitchFamily="18" charset="0"/>
                  </a:rPr>
                  <a:t> vector at instant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oMath>
                </a14:m>
                <a:endParaRPr lang="en-US" sz="2000" b="0"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ea typeface="Cambria Math" panose="02040503050406030204" pitchFamily="18" charset="0"/>
                          </a:rPr>
                          <m:t>𝑖𝑗</m:t>
                        </m:r>
                      </m:sub>
                    </m:sSub>
                  </m:oMath>
                </a14:m>
                <a:r>
                  <a:rPr lang="en-US" sz="2000" dirty="0"/>
                  <a:t> represents the Kronecker delta</a:t>
                </a:r>
              </a:p>
              <a:p>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 . </m:t>
                        </m:r>
                      </m:e>
                    </m:d>
                  </m:oMath>
                </a14:m>
                <a:r>
                  <a:rPr lang="en-US" sz="2000" dirty="0"/>
                  <a:t> represents L2 norm</a:t>
                </a:r>
              </a:p>
              <a:p>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−1</m:t>
                        </m:r>
                      </m:sup>
                    </m:sSup>
                  </m:oMath>
                </a14:m>
                <a:r>
                  <a:rPr lang="en-US" sz="2000" dirty="0"/>
                  <a:t> represents the backward difference operator</a:t>
                </a:r>
              </a:p>
              <a:p>
                <a14:m>
                  <m:oMath xmlns:m="http://schemas.openxmlformats.org/officeDocument/2006/math">
                    <m:r>
                      <a:rPr lang="en-US" sz="2000" b="0" i="1" smtClean="0">
                        <a:latin typeface="Cambria Math" panose="02040503050406030204" pitchFamily="18" charset="0"/>
                      </a:rPr>
                      <m:t>&lt;</m:t>
                    </m:r>
                    <m:r>
                      <a:rPr lang="en-US" sz="2000" b="0" i="1" smtClean="0">
                        <a:latin typeface="Cambria Math" panose="02040503050406030204" pitchFamily="18" charset="0"/>
                      </a:rPr>
                      <m:t>𝑥</m:t>
                    </m:r>
                    <m:r>
                      <a:rPr lang="en-US" sz="2000" b="0" i="1" smtClean="0">
                        <a:latin typeface="Cambria Math" panose="02040503050406030204" pitchFamily="18" charset="0"/>
                      </a:rPr>
                      <m:t>&gt;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𝑁</m:t>
                        </m:r>
                        <m:r>
                          <a:rPr lang="en-US" sz="2000" b="0" i="1" smtClean="0">
                            <a:latin typeface="Cambria Math" panose="02040503050406030204" pitchFamily="18" charset="0"/>
                          </a:rPr>
                          <m:t>−1</m:t>
                        </m:r>
                      </m:sup>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e>
                    </m:nary>
                  </m:oMath>
                </a14:m>
                <a:endParaRPr lang="en-US" sz="2000" dirty="0"/>
              </a:p>
              <a:p>
                <a14:m>
                  <m:oMath xmlns:m="http://schemas.openxmlformats.org/officeDocument/2006/math">
                    <m:r>
                      <a:rPr lang="en-US" sz="2000" b="0" i="1" smtClean="0">
                        <a:latin typeface="Cambria Math" panose="02040503050406030204" pitchFamily="18" charset="0"/>
                      </a:rPr>
                      <m:t>𝑅𝑀𝑆𝐸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 </m:t>
                    </m:r>
                    <m:rad>
                      <m:radPr>
                        <m:degHide m:val="on"/>
                        <m:ctrlPr>
                          <a:rPr lang="en-US" sz="2000" b="0" i="1" smtClean="0">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𝑁</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𝑘</m:t>
                                        </m:r>
                                      </m:e>
                                    </m:d>
                                  </m:e>
                                </m:d>
                              </m:e>
                              <m:sup>
                                <m:r>
                                  <a:rPr lang="en-US" sz="2000" i="1">
                                    <a:latin typeface="Cambria Math" panose="02040503050406030204" pitchFamily="18" charset="0"/>
                                  </a:rPr>
                                  <m:t>2</m:t>
                                </m:r>
                              </m:sup>
                            </m:sSup>
                          </m:e>
                        </m:nary>
                      </m:e>
                    </m:rad>
                  </m:oMath>
                </a14:m>
                <a:endParaRPr lang="en-US" sz="2000" dirty="0"/>
              </a:p>
              <a:p>
                <a14:m>
                  <m:oMath xmlns:m="http://schemas.openxmlformats.org/officeDocument/2006/math">
                    <m:sSup>
                      <m:sSupPr>
                        <m:ctrlPr>
                          <a:rPr lang="en-US" sz="2000" b="0" i="1" smtClean="0">
                            <a:latin typeface="Cambria Math" panose="02040503050406030204" pitchFamily="18" charset="0"/>
                          </a:rPr>
                        </m:ctrlPr>
                      </m:sSupPr>
                      <m:e>
                        <m:d>
                          <m:dPr>
                            <m:begChr m:val="|"/>
                            <m:endChr m:val="|"/>
                            <m:ctrlPr>
                              <a:rPr lang="en-US" sz="2000" i="1" smtClean="0">
                                <a:latin typeface="Cambria Math" panose="02040503050406030204" pitchFamily="18" charset="0"/>
                              </a:rPr>
                            </m:ctrlPr>
                          </m:dPr>
                          <m:e>
                            <m:r>
                              <a:rPr lang="en-US" sz="2000" b="1" i="1" smtClean="0">
                                <a:latin typeface="Cambria Math" panose="02040503050406030204" pitchFamily="18" charset="0"/>
                              </a:rPr>
                              <m:t>𝒙</m:t>
                            </m:r>
                          </m:e>
                        </m:d>
                      </m:e>
                      <m:sup>
                        <m:r>
                          <a:rPr lang="en-US" sz="2000" b="0" i="1" smtClean="0">
                            <a:latin typeface="Cambria Math" panose="02040503050406030204" pitchFamily="18" charset="0"/>
                          </a:rPr>
                          <m:t>𝑝</m:t>
                        </m:r>
                      </m:sup>
                    </m:sSup>
                  </m:oMath>
                </a14:m>
                <a:r>
                  <a:rPr lang="en-US" sz="2000" dirty="0"/>
                  <a:t> computes the absolute values of all elements of vector </a:t>
                </a:r>
                <a14:m>
                  <m:oMath xmlns:m="http://schemas.openxmlformats.org/officeDocument/2006/math">
                    <m:r>
                      <a:rPr lang="en-US" sz="2000" b="1" i="1" smtClean="0">
                        <a:latin typeface="Cambria Math" panose="02040503050406030204" pitchFamily="18" charset="0"/>
                      </a:rPr>
                      <m:t>𝒙</m:t>
                    </m:r>
                  </m:oMath>
                </a14:m>
                <a:r>
                  <a:rPr lang="en-US" sz="2000" b="1" dirty="0"/>
                  <a:t> </a:t>
                </a:r>
                <a:r>
                  <a:rPr lang="en-US" sz="2000" dirty="0"/>
                  <a:t>and raises it to the power</a:t>
                </a:r>
                <a:r>
                  <a:rPr lang="en-US" sz="2000" b="1" dirty="0"/>
                  <a:t> </a:t>
                </a:r>
                <a14:m>
                  <m:oMath xmlns:m="http://schemas.openxmlformats.org/officeDocument/2006/math">
                    <m:r>
                      <a:rPr lang="en-US" sz="2000" b="0" i="1" smtClean="0">
                        <a:latin typeface="Cambria Math" panose="02040503050406030204" pitchFamily="18" charset="0"/>
                      </a:rPr>
                      <m:t>𝑝</m:t>
                    </m:r>
                  </m:oMath>
                </a14:m>
                <a:endParaRPr lang="en-US" sz="2000" dirty="0"/>
              </a:p>
              <a:p>
                <a14:m>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𝑏</m:t>
                    </m:r>
                  </m:oMath>
                </a14:m>
                <a:r>
                  <a:rPr lang="en-US" sz="2000" dirty="0"/>
                  <a:t> : Reminder when </a:t>
                </a:r>
                <a14:m>
                  <m:oMath xmlns:m="http://schemas.openxmlformats.org/officeDocument/2006/math">
                    <m:r>
                      <a:rPr lang="en-US" sz="2000" i="1" dirty="0" smtClean="0">
                        <a:latin typeface="Cambria Math" panose="02040503050406030204" pitchFamily="18" charset="0"/>
                      </a:rPr>
                      <m:t>𝑎</m:t>
                    </m:r>
                  </m:oMath>
                </a14:m>
                <a:r>
                  <a:rPr lang="en-US" sz="2000" dirty="0"/>
                  <a:t> is divided by </a:t>
                </a:r>
                <a14:m>
                  <m:oMath xmlns:m="http://schemas.openxmlformats.org/officeDocument/2006/math">
                    <m:r>
                      <a:rPr lang="en-US" sz="2000" b="0" i="1" smtClean="0">
                        <a:latin typeface="Cambria Math" panose="02040503050406030204" pitchFamily="18" charset="0"/>
                      </a:rPr>
                      <m:t>𝑏</m:t>
                    </m:r>
                  </m:oMath>
                </a14:m>
                <a:endParaRPr lang="en-US" sz="2000" dirty="0"/>
              </a:p>
            </p:txBody>
          </p:sp>
        </mc:Choice>
        <mc:Fallback xmlns="">
          <p:sp>
            <p:nvSpPr>
              <p:cNvPr id="3" name="Content Placeholder 2">
                <a:extLst>
                  <a:ext uri="{FF2B5EF4-FFF2-40B4-BE49-F238E27FC236}">
                    <a16:creationId xmlns:a16="http://schemas.microsoft.com/office/drawing/2014/main" id="{972F7955-E2EC-3533-5F54-E7D1F6085323}"/>
                  </a:ext>
                </a:extLst>
              </p:cNvPr>
              <p:cNvSpPr>
                <a:spLocks noGrp="1" noRot="1" noChangeAspect="1" noMove="1" noResize="1" noEditPoints="1" noAdjustHandles="1" noChangeArrowheads="1" noChangeShapeType="1" noTextEdit="1"/>
              </p:cNvSpPr>
              <p:nvPr>
                <p:ph idx="1"/>
              </p:nvPr>
            </p:nvSpPr>
            <p:spPr>
              <a:xfrm>
                <a:off x="568171" y="2157275"/>
                <a:ext cx="11159231" cy="4014926"/>
              </a:xfrm>
              <a:blipFill>
                <a:blip r:embed="rId2"/>
                <a:stretch>
                  <a:fillRect l="-218" t="-121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F05A452-F115-E39C-E11C-41CE1241ED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2BE3BE0F-7E04-347E-6DD1-45278E9FB5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3974261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C731-0726-4B32-E208-DFFE5627F0A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3FE49E2-C1FB-8181-F43A-010EECBDD906}"/>
              </a:ext>
            </a:extLst>
          </p:cNvPr>
          <p:cNvSpPr>
            <a:spLocks noGrp="1"/>
          </p:cNvSpPr>
          <p:nvPr>
            <p:ph idx="1"/>
          </p:nvPr>
        </p:nvSpPr>
        <p:spPr>
          <a:xfrm>
            <a:off x="516384" y="2139519"/>
            <a:ext cx="11159231" cy="4094825"/>
          </a:xfrm>
        </p:spPr>
        <p:txBody>
          <a:bodyPr>
            <a:normAutofit fontScale="62500" lnSpcReduction="20000"/>
          </a:bodyPr>
          <a:lstStyle/>
          <a:p>
            <a:r>
              <a:rPr lang="en-US" dirty="0"/>
              <a:t>Preprocessing – standardization and sorting</a:t>
            </a:r>
          </a:p>
          <a:p>
            <a:r>
              <a:rPr lang="en-US" dirty="0"/>
              <a:t>Feature extraction method 1: SFA</a:t>
            </a:r>
          </a:p>
          <a:p>
            <a:r>
              <a:rPr lang="en-US" dirty="0"/>
              <a:t>Feature extraction method 2: GSFA</a:t>
            </a:r>
          </a:p>
          <a:p>
            <a:r>
              <a:rPr lang="en-US" dirty="0"/>
              <a:t>Feature extraction method 3: Probabilistic GSFA</a:t>
            </a:r>
          </a:p>
          <a:p>
            <a:r>
              <a:rPr lang="en-US" dirty="0"/>
              <a:t>Classification head – Support Vector Machine (one vs one classification)</a:t>
            </a:r>
          </a:p>
          <a:p>
            <a:r>
              <a:rPr lang="en-US" dirty="0"/>
              <a:t>Evaluation metrics – Accuracy and weighted F1 metrics</a:t>
            </a:r>
          </a:p>
          <a:p>
            <a:pPr marL="0" indent="0">
              <a:buNone/>
            </a:pPr>
            <a:endParaRPr lang="en-US" dirty="0"/>
          </a:p>
          <a:p>
            <a:pPr marL="0" indent="0">
              <a:buNone/>
            </a:pPr>
            <a:r>
              <a:rPr lang="en-US" b="1" dirty="0"/>
              <a:t>Note:</a:t>
            </a:r>
            <a:r>
              <a:rPr lang="en-US" dirty="0"/>
              <a:t> </a:t>
            </a:r>
          </a:p>
          <a:p>
            <a:r>
              <a:rPr lang="en-US" dirty="0"/>
              <a:t>The accuracy of the pipeline can be improved further by choosing a better classifier </a:t>
            </a:r>
          </a:p>
          <a:p>
            <a:r>
              <a:rPr lang="en-US" dirty="0"/>
              <a:t>We do not have sufficient details to compare our results with those presented in Huang et al. (2020). For more details, refer Appendix</a:t>
            </a:r>
          </a:p>
        </p:txBody>
      </p:sp>
      <p:sp>
        <p:nvSpPr>
          <p:cNvPr id="4" name="Footer Placeholder 3">
            <a:extLst>
              <a:ext uri="{FF2B5EF4-FFF2-40B4-BE49-F238E27FC236}">
                <a16:creationId xmlns:a16="http://schemas.microsoft.com/office/drawing/2014/main" id="{E46ACA8A-37C5-DF11-425D-CEE2C800641B}"/>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75DBB07-85B6-C42F-1BFA-D32303979390}"/>
              </a:ext>
            </a:extLst>
          </p:cNvPr>
          <p:cNvSpPr>
            <a:spLocks noGrp="1"/>
          </p:cNvSpPr>
          <p:nvPr>
            <p:ph type="sldNum" sz="quarter" idx="12"/>
          </p:nvPr>
        </p:nvSpPr>
        <p:spPr/>
        <p:txBody>
          <a:bodyPr/>
          <a:lstStyle/>
          <a:p>
            <a:fld id="{A65A5C87-DF58-40C8-B092-1DE63DB4547E}" type="slidenum">
              <a:rPr lang="en-US" smtClean="0"/>
              <a:t>30</a:t>
            </a:fld>
            <a:endParaRPr lang="en-US" dirty="0"/>
          </a:p>
        </p:txBody>
      </p:sp>
    </p:spTree>
    <p:extLst>
      <p:ext uri="{BB962C8B-B14F-4D97-AF65-F5344CB8AC3E}">
        <p14:creationId xmlns:p14="http://schemas.microsoft.com/office/powerpoint/2010/main" val="4106244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661FC0-C4F2-11BA-8A6F-29337BD46BCF}"/>
              </a:ext>
            </a:extLst>
          </p:cNvPr>
          <p:cNvSpPr>
            <a:spLocks noGrp="1"/>
          </p:cNvSpPr>
          <p:nvPr>
            <p:ph type="ftr" sz="quarter" idx="11"/>
          </p:nvPr>
        </p:nvSpPr>
        <p:spPr/>
        <p:txBody>
          <a:bodyPr/>
          <a:lstStyle/>
          <a:p>
            <a:r>
              <a:rPr lang="en-US"/>
              <a:t>Vishal Rishi MK, IDDD DS</a:t>
            </a:r>
            <a:endParaRPr lang="en-US" dirty="0"/>
          </a:p>
        </p:txBody>
      </p:sp>
      <p:sp>
        <p:nvSpPr>
          <p:cNvPr id="3" name="Slide Number Placeholder 2">
            <a:extLst>
              <a:ext uri="{FF2B5EF4-FFF2-40B4-BE49-F238E27FC236}">
                <a16:creationId xmlns:a16="http://schemas.microsoft.com/office/drawing/2014/main" id="{12A00248-CD51-E761-7290-A8A7A10030B8}"/>
              </a:ext>
            </a:extLst>
          </p:cNvPr>
          <p:cNvSpPr>
            <a:spLocks noGrp="1"/>
          </p:cNvSpPr>
          <p:nvPr>
            <p:ph type="sldNum" sz="quarter" idx="12"/>
          </p:nvPr>
        </p:nvSpPr>
        <p:spPr/>
        <p:txBody>
          <a:bodyPr/>
          <a:lstStyle/>
          <a:p>
            <a:fld id="{A65A5C87-DF58-40C8-B092-1DE63DB4547E}" type="slidenum">
              <a:rPr lang="en-US" smtClean="0"/>
              <a:t>31</a:t>
            </a:fld>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461A5FA2-6FEA-FD0A-CBB9-00EE55DD293F}"/>
                  </a:ext>
                </a:extLst>
              </p:cNvPr>
              <p:cNvGraphicFramePr>
                <a:graphicFrameLocks noGrp="1"/>
              </p:cNvGraphicFramePr>
              <p:nvPr>
                <p:extLst>
                  <p:ext uri="{D42A27DB-BD31-4B8C-83A1-F6EECF244321}">
                    <p14:modId xmlns:p14="http://schemas.microsoft.com/office/powerpoint/2010/main" val="2152396030"/>
                  </p:ext>
                </p:extLst>
              </p:nvPr>
            </p:nvGraphicFramePr>
            <p:xfrm>
              <a:off x="1146697" y="44999"/>
              <a:ext cx="9898605" cy="6768001"/>
            </p:xfrm>
            <a:graphic>
              <a:graphicData uri="http://schemas.openxmlformats.org/drawingml/2006/table">
                <a:tbl>
                  <a:tblPr firstRow="1" bandRow="1">
                    <a:tableStyleId>{5C22544A-7EE6-4342-B048-85BDC9FD1C3A}</a:tableStyleId>
                  </a:tblPr>
                  <a:tblGrid>
                    <a:gridCol w="1099845">
                      <a:extLst>
                        <a:ext uri="{9D8B030D-6E8A-4147-A177-3AD203B41FA5}">
                          <a16:colId xmlns:a16="http://schemas.microsoft.com/office/drawing/2014/main" val="3632620341"/>
                        </a:ext>
                      </a:extLst>
                    </a:gridCol>
                    <a:gridCol w="1099845">
                      <a:extLst>
                        <a:ext uri="{9D8B030D-6E8A-4147-A177-3AD203B41FA5}">
                          <a16:colId xmlns:a16="http://schemas.microsoft.com/office/drawing/2014/main" val="313167647"/>
                        </a:ext>
                      </a:extLst>
                    </a:gridCol>
                    <a:gridCol w="1099845">
                      <a:extLst>
                        <a:ext uri="{9D8B030D-6E8A-4147-A177-3AD203B41FA5}">
                          <a16:colId xmlns:a16="http://schemas.microsoft.com/office/drawing/2014/main" val="3839730552"/>
                        </a:ext>
                      </a:extLst>
                    </a:gridCol>
                    <a:gridCol w="1099845">
                      <a:extLst>
                        <a:ext uri="{9D8B030D-6E8A-4147-A177-3AD203B41FA5}">
                          <a16:colId xmlns:a16="http://schemas.microsoft.com/office/drawing/2014/main" val="937215627"/>
                        </a:ext>
                      </a:extLst>
                    </a:gridCol>
                    <a:gridCol w="1099845">
                      <a:extLst>
                        <a:ext uri="{9D8B030D-6E8A-4147-A177-3AD203B41FA5}">
                          <a16:colId xmlns:a16="http://schemas.microsoft.com/office/drawing/2014/main" val="3315371904"/>
                        </a:ext>
                      </a:extLst>
                    </a:gridCol>
                    <a:gridCol w="1099845">
                      <a:extLst>
                        <a:ext uri="{9D8B030D-6E8A-4147-A177-3AD203B41FA5}">
                          <a16:colId xmlns:a16="http://schemas.microsoft.com/office/drawing/2014/main" val="157449285"/>
                        </a:ext>
                      </a:extLst>
                    </a:gridCol>
                    <a:gridCol w="1099845">
                      <a:extLst>
                        <a:ext uri="{9D8B030D-6E8A-4147-A177-3AD203B41FA5}">
                          <a16:colId xmlns:a16="http://schemas.microsoft.com/office/drawing/2014/main" val="3251719468"/>
                        </a:ext>
                      </a:extLst>
                    </a:gridCol>
                    <a:gridCol w="1099845">
                      <a:extLst>
                        <a:ext uri="{9D8B030D-6E8A-4147-A177-3AD203B41FA5}">
                          <a16:colId xmlns:a16="http://schemas.microsoft.com/office/drawing/2014/main" val="1567728577"/>
                        </a:ext>
                      </a:extLst>
                    </a:gridCol>
                    <a:gridCol w="1099845">
                      <a:extLst>
                        <a:ext uri="{9D8B030D-6E8A-4147-A177-3AD203B41FA5}">
                          <a16:colId xmlns:a16="http://schemas.microsoft.com/office/drawing/2014/main" val="2241566057"/>
                        </a:ext>
                      </a:extLst>
                    </a:gridCol>
                  </a:tblGrid>
                  <a:tr h="424856">
                    <a:tc gridSpan="9">
                      <a:txBody>
                        <a:bodyPr/>
                        <a:lstStyle/>
                        <a:p>
                          <a:pPr algn="ctr"/>
                          <a:r>
                            <a:rPr lang="en-US" dirty="0"/>
                            <a:t>Probabilistic 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19112754"/>
                      </a:ext>
                    </a:extLst>
                  </a:tr>
                  <a:tr h="498422">
                    <a:tc>
                      <a:txBody>
                        <a:bodyPr/>
                        <a:lstStyle/>
                        <a:p>
                          <a:pPr algn="ct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ea typeface="Cambria Math" panose="02040503050406030204" pitchFamily="18" charset="0"/>
                                      </a:rPr>
                                    </m:ctrlPr>
                                  </m:sSubPr>
                                  <m:e>
                                    <m:r>
                                      <m:rPr>
                                        <m:sty m:val="p"/>
                                      </m:rPr>
                                      <a:rPr lang="el-GR" sz="1100" i="1" smtClean="0">
                                        <a:latin typeface="Cambria Math" panose="02040503050406030204" pitchFamily="18" charset="0"/>
                                        <a:ea typeface="Cambria Math" panose="02040503050406030204" pitchFamily="18" charset="0"/>
                                      </a:rPr>
                                      <m:t>Λ</m:t>
                                    </m:r>
                                  </m:e>
                                  <m:sub>
                                    <m:r>
                                      <a:rPr lang="en-US" sz="1100" b="0" i="1" smtClean="0">
                                        <a:latin typeface="Cambria Math" panose="02040503050406030204" pitchFamily="18" charset="0"/>
                                        <a:ea typeface="Cambria Math" panose="02040503050406030204" pitchFamily="18" charset="0"/>
                                      </a:rPr>
                                      <m:t>𝑗</m:t>
                                    </m:r>
                                  </m:sub>
                                </m:sSub>
                                <m:d>
                                  <m:dPr>
                                    <m:ctrlPr>
                                      <a:rPr lang="en-US" sz="1100" b="0" i="1" smtClean="0">
                                        <a:latin typeface="Cambria Math" panose="02040503050406030204" pitchFamily="18" charset="0"/>
                                        <a:ea typeface="Cambria Math" panose="02040503050406030204" pitchFamily="18" charset="0"/>
                                      </a:rPr>
                                    </m:ctrlPr>
                                  </m:dPr>
                                  <m:e>
                                    <m:sSup>
                                      <m:sSupPr>
                                        <m:ctrlPr>
                                          <a:rPr lang="en-US" sz="1100" b="0" i="1" smtClean="0">
                                            <a:latin typeface="Cambria Math" panose="02040503050406030204" pitchFamily="18" charset="0"/>
                                            <a:ea typeface="Cambria Math" panose="02040503050406030204" pitchFamily="18" charset="0"/>
                                          </a:rPr>
                                        </m:ctrlPr>
                                      </m:sSupPr>
                                      <m:e>
                                        <m:r>
                                          <a:rPr lang="en-US" sz="1100" b="0" i="1" smtClean="0">
                                            <a:latin typeface="Cambria Math" panose="02040503050406030204" pitchFamily="18" charset="0"/>
                                            <a:ea typeface="Cambria Math" panose="02040503050406030204" pitchFamily="18" charset="0"/>
                                          </a:rPr>
                                          <m:t>𝑞</m:t>
                                        </m:r>
                                      </m:e>
                                      <m:sup>
                                        <m:r>
                                          <a:rPr lang="en-US" sz="1100" b="0" i="1" smtClean="0">
                                            <a:latin typeface="Cambria Math" panose="02040503050406030204" pitchFamily="18" charset="0"/>
                                            <a:ea typeface="Cambria Math" panose="02040503050406030204" pitchFamily="18" charset="0"/>
                                          </a:rPr>
                                          <m:t>−1</m:t>
                                        </m:r>
                                      </m:sup>
                                    </m:sSup>
                                  </m:e>
                                </m:d>
                              </m:oMath>
                            </m:oMathPara>
                          </a14:m>
                          <a:endParaRPr lang="en-US" sz="1100" dirty="0"/>
                        </a:p>
                      </a:txBody>
                      <a:tcPr/>
                    </a:tc>
                    <a:tc gridSpan="2">
                      <a:txBody>
                        <a:bodyPr/>
                        <a:lstStyle/>
                        <a:p>
                          <a:pPr algn="ctr"/>
                          <a:r>
                            <a:rPr lang="en-US" sz="1100" b="1" dirty="0"/>
                            <a:t>Linear (P = M)</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100)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200)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300)</a:t>
                          </a:r>
                        </a:p>
                      </a:txBody>
                      <a:tcPr/>
                    </a:tc>
                    <a:tc hMerge="1">
                      <a:txBody>
                        <a:bodyPr/>
                        <a:lstStyle/>
                        <a:p>
                          <a:endParaRPr lang="en-US" dirty="0"/>
                        </a:p>
                      </a:txBody>
                      <a:tcPr/>
                    </a:tc>
                    <a:extLst>
                      <a:ext uri="{0D108BD9-81ED-4DB2-BD59-A6C34878D82A}">
                        <a16:rowId xmlns:a16="http://schemas.microsoft.com/office/drawing/2014/main" val="542427099"/>
                      </a:ext>
                    </a:extLst>
                  </a:tr>
                  <a:tr h="424856">
                    <a:tc>
                      <a:txBody>
                        <a:bodyPr/>
                        <a:lstStyle/>
                        <a:p>
                          <a:pPr algn="ctr"/>
                          <a:endParaRPr lang="en-US" sz="1100" dirty="0"/>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extLst>
                      <a:ext uri="{0D108BD9-81ED-4DB2-BD59-A6C34878D82A}">
                        <a16:rowId xmlns:a16="http://schemas.microsoft.com/office/drawing/2014/main" val="3080178304"/>
                      </a:ext>
                    </a:extLst>
                  </a:tr>
                  <a:tr h="424856">
                    <a:tc>
                      <a:txBody>
                        <a:bodyPr/>
                        <a:lstStyle/>
                        <a:p>
                          <a:pPr algn="ctr"/>
                          <a14:m>
                            <m:oMathPara xmlns:m="http://schemas.openxmlformats.org/officeDocument/2006/math">
                              <m:oMathParaPr>
                                <m:jc m:val="centerGroup"/>
                              </m:oMathParaPr>
                              <m:oMath xmlns:m="http://schemas.openxmlformats.org/officeDocument/2006/math">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50</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𝑏</m:t>
                                        </m:r>
                                      </m:e>
                                      <m:sub>
                                        <m:r>
                                          <a:rPr lang="en-US" sz="1100" b="0" i="1" smtClean="0">
                                            <a:latin typeface="Cambria Math" panose="02040503050406030204" pitchFamily="18" charset="0"/>
                                          </a:rPr>
                                          <m:t>𝑖𝑗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a:txBody>
                        <a:bodyPr/>
                        <a:lstStyle/>
                        <a:p>
                          <a:pPr algn="ctr"/>
                          <a:r>
                            <a:rPr lang="en-US" sz="1100" dirty="0"/>
                            <a:t>58.54</a:t>
                          </a:r>
                        </a:p>
                      </a:txBody>
                      <a:tcPr/>
                    </a:tc>
                    <a:tc>
                      <a:txBody>
                        <a:bodyPr/>
                        <a:lstStyle/>
                        <a:p>
                          <a:pPr algn="ctr"/>
                          <a:r>
                            <a:rPr lang="en-US" sz="1100" dirty="0"/>
                            <a:t>59.15</a:t>
                          </a:r>
                        </a:p>
                      </a:txBody>
                      <a:tcPr/>
                    </a:tc>
                    <a:tc>
                      <a:txBody>
                        <a:bodyPr/>
                        <a:lstStyle/>
                        <a:p>
                          <a:pPr algn="ctr"/>
                          <a:r>
                            <a:rPr lang="en-US" sz="1100" dirty="0"/>
                            <a:t>60.84</a:t>
                          </a:r>
                        </a:p>
                      </a:txBody>
                      <a:tcPr/>
                    </a:tc>
                    <a:tc>
                      <a:txBody>
                        <a:bodyPr/>
                        <a:lstStyle/>
                        <a:p>
                          <a:pPr algn="ctr"/>
                          <a:r>
                            <a:rPr lang="en-US" sz="1100" dirty="0"/>
                            <a:t>61.14</a:t>
                          </a:r>
                        </a:p>
                      </a:txBody>
                      <a:tcPr/>
                    </a:tc>
                    <a:tc>
                      <a:txBody>
                        <a:bodyPr/>
                        <a:lstStyle/>
                        <a:p>
                          <a:pPr algn="ctr"/>
                          <a:r>
                            <a:rPr lang="en-US" sz="1100" dirty="0"/>
                            <a:t>62.13</a:t>
                          </a:r>
                        </a:p>
                      </a:txBody>
                      <a:tcPr/>
                    </a:tc>
                    <a:tc>
                      <a:txBody>
                        <a:bodyPr/>
                        <a:lstStyle/>
                        <a:p>
                          <a:pPr algn="ctr"/>
                          <a:r>
                            <a:rPr lang="en-US" sz="1100" dirty="0"/>
                            <a:t>62.48</a:t>
                          </a:r>
                        </a:p>
                      </a:txBody>
                      <a:tcPr/>
                    </a:tc>
                    <a:tc>
                      <a:txBody>
                        <a:bodyPr/>
                        <a:lstStyle/>
                        <a:p>
                          <a:pPr algn="ctr"/>
                          <a:r>
                            <a:rPr lang="en-US" sz="1100" dirty="0"/>
                            <a:t>61.54</a:t>
                          </a:r>
                        </a:p>
                      </a:txBody>
                      <a:tcPr/>
                    </a:tc>
                    <a:tc>
                      <a:txBody>
                        <a:bodyPr/>
                        <a:lstStyle/>
                        <a:p>
                          <a:pPr algn="ctr"/>
                          <a:r>
                            <a:rPr lang="en-US" sz="1100" dirty="0"/>
                            <a:t>62.09</a:t>
                          </a:r>
                        </a:p>
                      </a:txBody>
                      <a:tcPr/>
                    </a:tc>
                    <a:extLst>
                      <a:ext uri="{0D108BD9-81ED-4DB2-BD59-A6C34878D82A}">
                        <a16:rowId xmlns:a16="http://schemas.microsoft.com/office/drawing/2014/main" val="378449943"/>
                      </a:ext>
                    </a:extLst>
                  </a:tr>
                  <a:tr h="424856">
                    <a:tc>
                      <a:txBody>
                        <a:bodyPr/>
                        <a:lstStyle/>
                        <a:p>
                          <a:pPr algn="ctr"/>
                          <a14:m>
                            <m:oMathPara xmlns:m="http://schemas.openxmlformats.org/officeDocument/2006/math">
                              <m:oMathParaPr>
                                <m:jc m:val="centerGroup"/>
                              </m:oMathParaPr>
                              <m:oMath xmlns:m="http://schemas.openxmlformats.org/officeDocument/2006/math">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100</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𝑏</m:t>
                                        </m:r>
                                      </m:e>
                                      <m:sub>
                                        <m:r>
                                          <a:rPr lang="en-US" sz="1100" b="0" i="1" smtClean="0">
                                            <a:latin typeface="Cambria Math" panose="02040503050406030204" pitchFamily="18" charset="0"/>
                                          </a:rPr>
                                          <m:t>𝑖𝑗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a:txBody>
                        <a:bodyPr/>
                        <a:lstStyle/>
                        <a:p>
                          <a:pPr algn="ctr"/>
                          <a:r>
                            <a:rPr lang="en-US" sz="1100" dirty="0"/>
                            <a:t>59.30</a:t>
                          </a:r>
                        </a:p>
                      </a:txBody>
                      <a:tcPr/>
                    </a:tc>
                    <a:tc>
                      <a:txBody>
                        <a:bodyPr/>
                        <a:lstStyle/>
                        <a:p>
                          <a:pPr algn="ctr"/>
                          <a:r>
                            <a:rPr lang="en-US" sz="1100" dirty="0"/>
                            <a:t>59.74</a:t>
                          </a:r>
                        </a:p>
                      </a:txBody>
                      <a:tcPr/>
                    </a:tc>
                    <a:tc>
                      <a:txBody>
                        <a:bodyPr/>
                        <a:lstStyle/>
                        <a:p>
                          <a:pPr algn="ctr"/>
                          <a:r>
                            <a:rPr lang="en-US" sz="1100" dirty="0"/>
                            <a:t>61.74</a:t>
                          </a:r>
                        </a:p>
                      </a:txBody>
                      <a:tcPr/>
                    </a:tc>
                    <a:tc>
                      <a:txBody>
                        <a:bodyPr/>
                        <a:lstStyle/>
                        <a:p>
                          <a:pPr algn="ctr"/>
                          <a:r>
                            <a:rPr lang="en-US" sz="1100" dirty="0"/>
                            <a:t>62.13</a:t>
                          </a:r>
                        </a:p>
                      </a:txBody>
                      <a:tcPr/>
                    </a:tc>
                    <a:tc>
                      <a:txBody>
                        <a:bodyPr/>
                        <a:lstStyle/>
                        <a:p>
                          <a:pPr algn="ctr"/>
                          <a:r>
                            <a:rPr lang="en-US" sz="1100" dirty="0"/>
                            <a:t>61.79</a:t>
                          </a:r>
                        </a:p>
                      </a:txBody>
                      <a:tcPr/>
                    </a:tc>
                    <a:tc>
                      <a:txBody>
                        <a:bodyPr/>
                        <a:lstStyle/>
                        <a:p>
                          <a:pPr algn="ctr"/>
                          <a:r>
                            <a:rPr lang="en-US" sz="1100" dirty="0"/>
                            <a:t>62.20</a:t>
                          </a:r>
                        </a:p>
                      </a:txBody>
                      <a:tcPr/>
                    </a:tc>
                    <a:tc>
                      <a:txBody>
                        <a:bodyPr/>
                        <a:lstStyle/>
                        <a:p>
                          <a:pPr algn="ctr"/>
                          <a:r>
                            <a:rPr lang="en-US" sz="1100" b="1" dirty="0">
                              <a:solidFill>
                                <a:schemeClr val="bg1"/>
                              </a:solidFill>
                            </a:rPr>
                            <a:t>62.31</a:t>
                          </a:r>
                        </a:p>
                      </a:txBody>
                      <a:tcPr>
                        <a:solidFill>
                          <a:srgbClr val="00B050"/>
                        </a:solidFill>
                      </a:tcPr>
                    </a:tc>
                    <a:tc>
                      <a:txBody>
                        <a:bodyPr/>
                        <a:lstStyle/>
                        <a:p>
                          <a:pPr algn="ctr"/>
                          <a:r>
                            <a:rPr lang="en-US" sz="1100" b="1" dirty="0">
                              <a:solidFill>
                                <a:schemeClr val="bg1"/>
                              </a:solidFill>
                            </a:rPr>
                            <a:t>62.77</a:t>
                          </a:r>
                        </a:p>
                      </a:txBody>
                      <a:tcPr>
                        <a:solidFill>
                          <a:srgbClr val="00B050"/>
                        </a:solidFill>
                      </a:tcPr>
                    </a:tc>
                    <a:extLst>
                      <a:ext uri="{0D108BD9-81ED-4DB2-BD59-A6C34878D82A}">
                        <a16:rowId xmlns:a16="http://schemas.microsoft.com/office/drawing/2014/main" val="2629320159"/>
                      </a:ext>
                    </a:extLst>
                  </a:tr>
                  <a:tr h="424856">
                    <a:tc>
                      <a:txBody>
                        <a:bodyPr/>
                        <a:lstStyle/>
                        <a:p>
                          <a:pPr algn="ctr"/>
                          <a14:m>
                            <m:oMathPara xmlns:m="http://schemas.openxmlformats.org/officeDocument/2006/math">
                              <m:oMathParaPr>
                                <m:jc m:val="centerGroup"/>
                              </m:oMathParaPr>
                              <m:oMath xmlns:m="http://schemas.openxmlformats.org/officeDocument/2006/math">
                                <m:f>
                                  <m:fPr>
                                    <m:ctrlPr>
                                      <a:rPr lang="en-US" sz="1100" b="0" i="1" smtClean="0">
                                        <a:latin typeface="Cambria Math" panose="02040503050406030204" pitchFamily="18" charset="0"/>
                                      </a:rPr>
                                    </m:ctrlPr>
                                  </m:fPr>
                                  <m:num>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𝑏</m:t>
                                        </m:r>
                                      </m:e>
                                      <m:sub>
                                        <m:r>
                                          <a:rPr lang="en-US" sz="1100" b="0" i="1" smtClean="0">
                                            <a:latin typeface="Cambria Math" panose="02040503050406030204" pitchFamily="18" charset="0"/>
                                          </a:rPr>
                                          <m:t>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num>
                                  <m:den>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𝑗</m:t>
                                        </m:r>
                                      </m:sub>
                                    </m:sSub>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r>
                                      <a:rPr lang="en-US" sz="1100" b="0" i="1" smtClean="0">
                                        <a:latin typeface="Cambria Math" panose="02040503050406030204" pitchFamily="18" charset="0"/>
                                      </a:rPr>
                                      <m:t>)</m:t>
                                    </m:r>
                                  </m:den>
                                </m:f>
                              </m:oMath>
                            </m:oMathPara>
                          </a14:m>
                          <a:endParaRPr lang="en-US" sz="1100" b="0" i="1" dirty="0">
                            <a:latin typeface="Cambria Math" panose="02040503050406030204" pitchFamily="18" charset="0"/>
                          </a:endParaRPr>
                        </a:p>
                      </a:txBody>
                      <a:tcPr/>
                    </a:tc>
                    <a:tc>
                      <a:txBody>
                        <a:bodyPr/>
                        <a:lstStyle/>
                        <a:p>
                          <a:pPr algn="ctr"/>
                          <a:r>
                            <a:rPr lang="en-US" sz="1100" dirty="0"/>
                            <a:t>59.72</a:t>
                          </a:r>
                        </a:p>
                      </a:txBody>
                      <a:tcPr/>
                    </a:tc>
                    <a:tc>
                      <a:txBody>
                        <a:bodyPr/>
                        <a:lstStyle/>
                        <a:p>
                          <a:pPr algn="ctr"/>
                          <a:r>
                            <a:rPr lang="en-US" sz="1100" dirty="0"/>
                            <a:t>59.83</a:t>
                          </a:r>
                        </a:p>
                      </a:txBody>
                      <a:tcPr/>
                    </a:tc>
                    <a:tc>
                      <a:txBody>
                        <a:bodyPr/>
                        <a:lstStyle/>
                        <a:p>
                          <a:pPr algn="ctr"/>
                          <a:r>
                            <a:rPr lang="en-US" sz="1100" dirty="0"/>
                            <a:t>61.16</a:t>
                          </a:r>
                        </a:p>
                      </a:txBody>
                      <a:tcPr/>
                    </a:tc>
                    <a:tc>
                      <a:txBody>
                        <a:bodyPr/>
                        <a:lstStyle/>
                        <a:p>
                          <a:pPr algn="ctr"/>
                          <a:r>
                            <a:rPr lang="en-US" sz="1100" dirty="0"/>
                            <a:t>61.69</a:t>
                          </a:r>
                        </a:p>
                      </a:txBody>
                      <a:tcPr/>
                    </a:tc>
                    <a:tc>
                      <a:txBody>
                        <a:bodyPr/>
                        <a:lstStyle/>
                        <a:p>
                          <a:pPr algn="ctr"/>
                          <a:r>
                            <a:rPr lang="en-US" sz="1100" dirty="0"/>
                            <a:t>62.02</a:t>
                          </a:r>
                        </a:p>
                      </a:txBody>
                      <a:tcPr/>
                    </a:tc>
                    <a:tc>
                      <a:txBody>
                        <a:bodyPr/>
                        <a:lstStyle/>
                        <a:p>
                          <a:pPr algn="ctr"/>
                          <a:r>
                            <a:rPr lang="en-US" sz="1100" dirty="0"/>
                            <a:t>62.39</a:t>
                          </a:r>
                        </a:p>
                      </a:txBody>
                      <a:tcPr/>
                    </a:tc>
                    <a:tc>
                      <a:txBody>
                        <a:bodyPr/>
                        <a:lstStyle/>
                        <a:p>
                          <a:pPr algn="ctr"/>
                          <a:r>
                            <a:rPr lang="en-US" sz="1100" dirty="0"/>
                            <a:t>61.49</a:t>
                          </a:r>
                          <a:endParaRPr lang="en-US" sz="1100" b="0" dirty="0">
                            <a:solidFill>
                              <a:schemeClr val="tx1"/>
                            </a:solidFill>
                          </a:endParaRPr>
                        </a:p>
                      </a:txBody>
                      <a:tcPr/>
                    </a:tc>
                    <a:tc>
                      <a:txBody>
                        <a:bodyPr/>
                        <a:lstStyle/>
                        <a:p>
                          <a:pPr algn="ctr"/>
                          <a:r>
                            <a:rPr lang="en-US" sz="1100" dirty="0"/>
                            <a:t>61.74</a:t>
                          </a:r>
                          <a:endParaRPr lang="en-US" sz="1100" b="0" dirty="0">
                            <a:solidFill>
                              <a:schemeClr val="tx1"/>
                            </a:solidFill>
                          </a:endParaRPr>
                        </a:p>
                      </a:txBody>
                      <a:tcPr/>
                    </a:tc>
                    <a:extLst>
                      <a:ext uri="{0D108BD9-81ED-4DB2-BD59-A6C34878D82A}">
                        <a16:rowId xmlns:a16="http://schemas.microsoft.com/office/drawing/2014/main" val="1165293556"/>
                      </a:ext>
                    </a:extLst>
                  </a:tr>
                  <a:tr h="424856">
                    <a:tc gridSpan="9">
                      <a:txBody>
                        <a:bodyPr/>
                        <a:lstStyle/>
                        <a:p>
                          <a:pPr algn="ctr"/>
                          <a:r>
                            <a:rPr lang="en-US" b="1" dirty="0">
                              <a:solidFill>
                                <a:schemeClr val="bg1"/>
                              </a:solidFill>
                            </a:rPr>
                            <a:t>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623640937"/>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𝐺</m:t>
                                </m:r>
                                <m:d>
                                  <m:dPr>
                                    <m:ctrlPr>
                                      <a:rPr lang="en-US" sz="1100" b="0" i="1" smtClean="0">
                                        <a:latin typeface="Cambria Math" panose="02040503050406030204" pitchFamily="18" charset="0"/>
                                      </a:rPr>
                                    </m:ctrlPr>
                                  </m:dPr>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e>
                                </m:d>
                              </m:oMath>
                            </m:oMathPara>
                          </a14:m>
                          <a:endParaRPr lang="en-US" sz="1100" dirty="0"/>
                        </a:p>
                      </a:txBody>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0052919"/>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99</m:t>
                                    </m:r>
                                  </m:sup>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gridSpan="4">
                      <a:txBody>
                        <a:bodyPr/>
                        <a:lstStyle/>
                        <a:p>
                          <a:pPr algn="ctr"/>
                          <a:r>
                            <a:rPr lang="en-US" sz="1100" b="1" dirty="0">
                              <a:solidFill>
                                <a:schemeClr val="bg1"/>
                              </a:solidFill>
                            </a:rPr>
                            <a:t>59.29</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b="1" dirty="0">
                              <a:solidFill>
                                <a:schemeClr val="bg1"/>
                              </a:solidFill>
                            </a:rPr>
                            <a:t>56.97</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117137"/>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199</m:t>
                                    </m:r>
                                  </m:sup>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gridSpan="4">
                      <a:txBody>
                        <a:bodyPr/>
                        <a:lstStyle/>
                        <a:p>
                          <a:pPr algn="ctr"/>
                          <a:r>
                            <a:rPr lang="en-US" sz="1100" dirty="0"/>
                            <a:t>58.34</a:t>
                          </a:r>
                          <a:endParaRPr lang="en-US" sz="1100" b="0" dirty="0">
                            <a:solidFill>
                              <a:schemeClr val="tx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56.38</a:t>
                          </a:r>
                          <a:endParaRPr lang="en-US" sz="1100" b="0" dirty="0">
                            <a:solidFill>
                              <a:schemeClr val="tx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49790910"/>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nary>
                                  <m:naryPr>
                                    <m:chr m:val="∑"/>
                                    <m:ctrlPr>
                                      <a:rPr lang="en-US" sz="1100" i="1" smtClean="0">
                                        <a:latin typeface="Cambria Math" panose="02040503050406030204" pitchFamily="18" charset="0"/>
                                      </a:rPr>
                                    </m:ctrlPr>
                                  </m:naryPr>
                                  <m:sub>
                                    <m:r>
                                      <m:rPr>
                                        <m:brk m:alnAt="23"/>
                                      </m:rPr>
                                      <a:rPr lang="en-US" sz="1100" b="0" i="1" smtClean="0">
                                        <a:latin typeface="Cambria Math" panose="02040503050406030204" pitchFamily="18" charset="0"/>
                                      </a:rPr>
                                      <m:t>𝑖</m:t>
                                    </m:r>
                                    <m:r>
                                      <a:rPr lang="en-US" sz="1100" b="0" i="1" smtClean="0">
                                        <a:latin typeface="Cambria Math" panose="02040503050406030204" pitchFamily="18" charset="0"/>
                                      </a:rPr>
                                      <m:t>=1</m:t>
                                    </m:r>
                                  </m:sub>
                                  <m:sup>
                                    <m:r>
                                      <a:rPr lang="en-US" sz="1100" b="0" i="1" smtClean="0">
                                        <a:latin typeface="Cambria Math" panose="02040503050406030204" pitchFamily="18" charset="0"/>
                                      </a:rPr>
                                      <m:t>299</m:t>
                                    </m:r>
                                  </m:sup>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m:t>
                                        </m:r>
                                        <m:r>
                                          <a:rPr lang="en-US" sz="1100" b="0" i="1" smtClean="0">
                                            <a:latin typeface="Cambria Math" panose="02040503050406030204" pitchFamily="18" charset="0"/>
                                          </a:rPr>
                                          <m:t>𝑖</m:t>
                                        </m:r>
                                      </m:sup>
                                    </m:sSup>
                                  </m:e>
                                </m:nary>
                              </m:oMath>
                            </m:oMathPara>
                          </a14:m>
                          <a:endParaRPr lang="en-US" sz="1100" dirty="0"/>
                        </a:p>
                      </a:txBody>
                      <a:tcPr/>
                    </a:tc>
                    <a:tc gridSpan="4">
                      <a:txBody>
                        <a:bodyPr/>
                        <a:lstStyle/>
                        <a:p>
                          <a:pPr algn="ctr"/>
                          <a:r>
                            <a:rPr lang="en-US" sz="1100" dirty="0"/>
                            <a:t>58.63</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56.51</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4522090"/>
                      </a:ext>
                    </a:extLst>
                  </a:tr>
                  <a:tr h="424856">
                    <a:tc gridSpan="9">
                      <a:txBody>
                        <a:bodyPr/>
                        <a:lstStyle/>
                        <a:p>
                          <a:pPr algn="ctr"/>
                          <a:r>
                            <a:rPr lang="en-US" sz="1800" b="1" dirty="0">
                              <a:solidFill>
                                <a:schemeClr val="bg1"/>
                              </a:solidFill>
                            </a:rPr>
                            <a:t>SFA</a:t>
                          </a:r>
                        </a:p>
                      </a:txBody>
                      <a:tcPr>
                        <a:solidFill>
                          <a:schemeClr val="accent1"/>
                        </a:solidFill>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1859702"/>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𝐺</m:t>
                                </m:r>
                                <m:d>
                                  <m:dPr>
                                    <m:ctrlPr>
                                      <a:rPr lang="en-US" sz="1100" b="0" i="1" smtClean="0">
                                        <a:latin typeface="Cambria Math" panose="02040503050406030204" pitchFamily="18" charset="0"/>
                                      </a:rPr>
                                    </m:ctrlPr>
                                  </m:dPr>
                                  <m:e>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e>
                                </m:d>
                              </m:oMath>
                            </m:oMathPara>
                          </a14:m>
                          <a:endParaRPr lang="en-US" sz="1100" dirty="0"/>
                        </a:p>
                      </a:txBody>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01950747"/>
                      </a:ext>
                    </a:extLst>
                  </a:tr>
                  <a:tr h="424856">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1−</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𝑞</m:t>
                                    </m:r>
                                  </m:e>
                                  <m:sup>
                                    <m:r>
                                      <a:rPr lang="en-US" sz="1100" b="0" i="1" smtClean="0">
                                        <a:latin typeface="Cambria Math" panose="02040503050406030204" pitchFamily="18" charset="0"/>
                                      </a:rPr>
                                      <m:t>−1</m:t>
                                    </m:r>
                                  </m:sup>
                                </m:sSup>
                              </m:oMath>
                            </m:oMathPara>
                          </a14:m>
                          <a:endParaRPr lang="en-US" sz="1100" dirty="0"/>
                        </a:p>
                      </a:txBody>
                      <a:tcPr/>
                    </a:tc>
                    <a:tc gridSpan="4">
                      <a:txBody>
                        <a:bodyPr/>
                        <a:lstStyle/>
                        <a:p>
                          <a:pPr algn="ctr"/>
                          <a:r>
                            <a:rPr lang="en-US" sz="1100" dirty="0"/>
                            <a:t>57.85</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56.36</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68114"/>
                      </a:ext>
                    </a:extLst>
                  </a:tr>
                </a:tbl>
              </a:graphicData>
            </a:graphic>
          </p:graphicFrame>
        </mc:Choice>
        <mc:Fallback xmlns="">
          <p:graphicFrame>
            <p:nvGraphicFramePr>
              <p:cNvPr id="4" name="Table 4">
                <a:extLst>
                  <a:ext uri="{FF2B5EF4-FFF2-40B4-BE49-F238E27FC236}">
                    <a16:creationId xmlns:a16="http://schemas.microsoft.com/office/drawing/2014/main" id="{461A5FA2-6FEA-FD0A-CBB9-00EE55DD293F}"/>
                  </a:ext>
                </a:extLst>
              </p:cNvPr>
              <p:cNvGraphicFramePr>
                <a:graphicFrameLocks noGrp="1"/>
              </p:cNvGraphicFramePr>
              <p:nvPr>
                <p:extLst>
                  <p:ext uri="{D42A27DB-BD31-4B8C-83A1-F6EECF244321}">
                    <p14:modId xmlns:p14="http://schemas.microsoft.com/office/powerpoint/2010/main" val="2152396030"/>
                  </p:ext>
                </p:extLst>
              </p:nvPr>
            </p:nvGraphicFramePr>
            <p:xfrm>
              <a:off x="1146697" y="44999"/>
              <a:ext cx="9898605" cy="6768001"/>
            </p:xfrm>
            <a:graphic>
              <a:graphicData uri="http://schemas.openxmlformats.org/drawingml/2006/table">
                <a:tbl>
                  <a:tblPr firstRow="1" bandRow="1">
                    <a:tableStyleId>{5C22544A-7EE6-4342-B048-85BDC9FD1C3A}</a:tableStyleId>
                  </a:tblPr>
                  <a:tblGrid>
                    <a:gridCol w="1099845">
                      <a:extLst>
                        <a:ext uri="{9D8B030D-6E8A-4147-A177-3AD203B41FA5}">
                          <a16:colId xmlns:a16="http://schemas.microsoft.com/office/drawing/2014/main" val="3632620341"/>
                        </a:ext>
                      </a:extLst>
                    </a:gridCol>
                    <a:gridCol w="1099845">
                      <a:extLst>
                        <a:ext uri="{9D8B030D-6E8A-4147-A177-3AD203B41FA5}">
                          <a16:colId xmlns:a16="http://schemas.microsoft.com/office/drawing/2014/main" val="313167647"/>
                        </a:ext>
                      </a:extLst>
                    </a:gridCol>
                    <a:gridCol w="1099845">
                      <a:extLst>
                        <a:ext uri="{9D8B030D-6E8A-4147-A177-3AD203B41FA5}">
                          <a16:colId xmlns:a16="http://schemas.microsoft.com/office/drawing/2014/main" val="3839730552"/>
                        </a:ext>
                      </a:extLst>
                    </a:gridCol>
                    <a:gridCol w="1099845">
                      <a:extLst>
                        <a:ext uri="{9D8B030D-6E8A-4147-A177-3AD203B41FA5}">
                          <a16:colId xmlns:a16="http://schemas.microsoft.com/office/drawing/2014/main" val="937215627"/>
                        </a:ext>
                      </a:extLst>
                    </a:gridCol>
                    <a:gridCol w="1099845">
                      <a:extLst>
                        <a:ext uri="{9D8B030D-6E8A-4147-A177-3AD203B41FA5}">
                          <a16:colId xmlns:a16="http://schemas.microsoft.com/office/drawing/2014/main" val="3315371904"/>
                        </a:ext>
                      </a:extLst>
                    </a:gridCol>
                    <a:gridCol w="1099845">
                      <a:extLst>
                        <a:ext uri="{9D8B030D-6E8A-4147-A177-3AD203B41FA5}">
                          <a16:colId xmlns:a16="http://schemas.microsoft.com/office/drawing/2014/main" val="157449285"/>
                        </a:ext>
                      </a:extLst>
                    </a:gridCol>
                    <a:gridCol w="1099845">
                      <a:extLst>
                        <a:ext uri="{9D8B030D-6E8A-4147-A177-3AD203B41FA5}">
                          <a16:colId xmlns:a16="http://schemas.microsoft.com/office/drawing/2014/main" val="3251719468"/>
                        </a:ext>
                      </a:extLst>
                    </a:gridCol>
                    <a:gridCol w="1099845">
                      <a:extLst>
                        <a:ext uri="{9D8B030D-6E8A-4147-A177-3AD203B41FA5}">
                          <a16:colId xmlns:a16="http://schemas.microsoft.com/office/drawing/2014/main" val="1567728577"/>
                        </a:ext>
                      </a:extLst>
                    </a:gridCol>
                    <a:gridCol w="1099845">
                      <a:extLst>
                        <a:ext uri="{9D8B030D-6E8A-4147-A177-3AD203B41FA5}">
                          <a16:colId xmlns:a16="http://schemas.microsoft.com/office/drawing/2014/main" val="2241566057"/>
                        </a:ext>
                      </a:extLst>
                    </a:gridCol>
                  </a:tblGrid>
                  <a:tr h="424856">
                    <a:tc gridSpan="9">
                      <a:txBody>
                        <a:bodyPr/>
                        <a:lstStyle/>
                        <a:p>
                          <a:pPr algn="ctr"/>
                          <a:r>
                            <a:rPr lang="en-US" dirty="0"/>
                            <a:t>Probabilistic 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19112754"/>
                      </a:ext>
                    </a:extLst>
                  </a:tr>
                  <a:tr h="498422">
                    <a:tc>
                      <a:txBody>
                        <a:bodyPr/>
                        <a:lstStyle/>
                        <a:p>
                          <a:endParaRPr lang="en-US"/>
                        </a:p>
                      </a:txBody>
                      <a:tcPr>
                        <a:blipFill>
                          <a:blip r:embed="rId2"/>
                          <a:stretch>
                            <a:fillRect l="-556" t="-90244" r="-805000" b="-1171951"/>
                          </a:stretch>
                        </a:blipFill>
                      </a:tcPr>
                    </a:tc>
                    <a:tc gridSpan="2">
                      <a:txBody>
                        <a:bodyPr/>
                        <a:lstStyle/>
                        <a:p>
                          <a:pPr algn="ctr"/>
                          <a:r>
                            <a:rPr lang="en-US" sz="1100" b="1" dirty="0"/>
                            <a:t>Linear (P = M)</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100)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200)</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t>Linear (P = 300)</a:t>
                          </a:r>
                        </a:p>
                      </a:txBody>
                      <a:tcPr/>
                    </a:tc>
                    <a:tc hMerge="1">
                      <a:txBody>
                        <a:bodyPr/>
                        <a:lstStyle/>
                        <a:p>
                          <a:endParaRPr lang="en-US" dirty="0"/>
                        </a:p>
                      </a:txBody>
                      <a:tcPr/>
                    </a:tc>
                    <a:extLst>
                      <a:ext uri="{0D108BD9-81ED-4DB2-BD59-A6C34878D82A}">
                        <a16:rowId xmlns:a16="http://schemas.microsoft.com/office/drawing/2014/main" val="542427099"/>
                      </a:ext>
                    </a:extLst>
                  </a:tr>
                  <a:tr h="424856">
                    <a:tc>
                      <a:txBody>
                        <a:bodyPr/>
                        <a:lstStyle/>
                        <a:p>
                          <a:pPr algn="ctr"/>
                          <a:endParaRPr lang="en-US" sz="1100" dirty="0"/>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tc>
                      <a:txBody>
                        <a:bodyPr/>
                        <a:lstStyle/>
                        <a:p>
                          <a:pPr algn="ctr"/>
                          <a:r>
                            <a:rPr lang="en-US" sz="1100" b="1" dirty="0"/>
                            <a:t>Acc</a:t>
                          </a:r>
                        </a:p>
                      </a:txBody>
                      <a:tcPr/>
                    </a:tc>
                    <a:tc>
                      <a:txBody>
                        <a:bodyPr/>
                        <a:lstStyle/>
                        <a:p>
                          <a:pPr algn="ctr"/>
                          <a:r>
                            <a:rPr lang="en-US" sz="1100" b="1" dirty="0"/>
                            <a:t>F1</a:t>
                          </a:r>
                        </a:p>
                      </a:txBody>
                      <a:tcPr/>
                    </a:tc>
                    <a:extLst>
                      <a:ext uri="{0D108BD9-81ED-4DB2-BD59-A6C34878D82A}">
                        <a16:rowId xmlns:a16="http://schemas.microsoft.com/office/drawing/2014/main" val="3080178304"/>
                      </a:ext>
                    </a:extLst>
                  </a:tr>
                  <a:tr h="565087">
                    <a:tc>
                      <a:txBody>
                        <a:bodyPr/>
                        <a:lstStyle/>
                        <a:p>
                          <a:endParaRPr lang="en-US"/>
                        </a:p>
                      </a:txBody>
                      <a:tcPr>
                        <a:blipFill>
                          <a:blip r:embed="rId2"/>
                          <a:stretch>
                            <a:fillRect l="-556" t="-241935" r="-805000" b="-859140"/>
                          </a:stretch>
                        </a:blipFill>
                      </a:tcPr>
                    </a:tc>
                    <a:tc>
                      <a:txBody>
                        <a:bodyPr/>
                        <a:lstStyle/>
                        <a:p>
                          <a:pPr algn="ctr"/>
                          <a:r>
                            <a:rPr lang="en-US" sz="1100" dirty="0"/>
                            <a:t>58.54</a:t>
                          </a:r>
                        </a:p>
                      </a:txBody>
                      <a:tcPr/>
                    </a:tc>
                    <a:tc>
                      <a:txBody>
                        <a:bodyPr/>
                        <a:lstStyle/>
                        <a:p>
                          <a:pPr algn="ctr"/>
                          <a:r>
                            <a:rPr lang="en-US" sz="1100" dirty="0"/>
                            <a:t>59.15</a:t>
                          </a:r>
                        </a:p>
                      </a:txBody>
                      <a:tcPr/>
                    </a:tc>
                    <a:tc>
                      <a:txBody>
                        <a:bodyPr/>
                        <a:lstStyle/>
                        <a:p>
                          <a:pPr algn="ctr"/>
                          <a:r>
                            <a:rPr lang="en-US" sz="1100" dirty="0"/>
                            <a:t>60.84</a:t>
                          </a:r>
                        </a:p>
                      </a:txBody>
                      <a:tcPr/>
                    </a:tc>
                    <a:tc>
                      <a:txBody>
                        <a:bodyPr/>
                        <a:lstStyle/>
                        <a:p>
                          <a:pPr algn="ctr"/>
                          <a:r>
                            <a:rPr lang="en-US" sz="1100" dirty="0"/>
                            <a:t>61.14</a:t>
                          </a:r>
                        </a:p>
                      </a:txBody>
                      <a:tcPr/>
                    </a:tc>
                    <a:tc>
                      <a:txBody>
                        <a:bodyPr/>
                        <a:lstStyle/>
                        <a:p>
                          <a:pPr algn="ctr"/>
                          <a:r>
                            <a:rPr lang="en-US" sz="1100" dirty="0"/>
                            <a:t>62.13</a:t>
                          </a:r>
                        </a:p>
                      </a:txBody>
                      <a:tcPr/>
                    </a:tc>
                    <a:tc>
                      <a:txBody>
                        <a:bodyPr/>
                        <a:lstStyle/>
                        <a:p>
                          <a:pPr algn="ctr"/>
                          <a:r>
                            <a:rPr lang="en-US" sz="1100" dirty="0"/>
                            <a:t>62.48</a:t>
                          </a:r>
                        </a:p>
                      </a:txBody>
                      <a:tcPr/>
                    </a:tc>
                    <a:tc>
                      <a:txBody>
                        <a:bodyPr/>
                        <a:lstStyle/>
                        <a:p>
                          <a:pPr algn="ctr"/>
                          <a:r>
                            <a:rPr lang="en-US" sz="1100" dirty="0"/>
                            <a:t>61.54</a:t>
                          </a:r>
                        </a:p>
                      </a:txBody>
                      <a:tcPr/>
                    </a:tc>
                    <a:tc>
                      <a:txBody>
                        <a:bodyPr/>
                        <a:lstStyle/>
                        <a:p>
                          <a:pPr algn="ctr"/>
                          <a:r>
                            <a:rPr lang="en-US" sz="1100" dirty="0"/>
                            <a:t>62.09</a:t>
                          </a:r>
                        </a:p>
                      </a:txBody>
                      <a:tcPr/>
                    </a:tc>
                    <a:extLst>
                      <a:ext uri="{0D108BD9-81ED-4DB2-BD59-A6C34878D82A}">
                        <a16:rowId xmlns:a16="http://schemas.microsoft.com/office/drawing/2014/main" val="378449943"/>
                      </a:ext>
                    </a:extLst>
                  </a:tr>
                  <a:tr h="562737">
                    <a:tc>
                      <a:txBody>
                        <a:bodyPr/>
                        <a:lstStyle/>
                        <a:p>
                          <a:endParaRPr lang="en-US"/>
                        </a:p>
                      </a:txBody>
                      <a:tcPr>
                        <a:blipFill>
                          <a:blip r:embed="rId2"/>
                          <a:stretch>
                            <a:fillRect l="-556" t="-345652" r="-805000" b="-768478"/>
                          </a:stretch>
                        </a:blipFill>
                      </a:tcPr>
                    </a:tc>
                    <a:tc>
                      <a:txBody>
                        <a:bodyPr/>
                        <a:lstStyle/>
                        <a:p>
                          <a:pPr algn="ctr"/>
                          <a:r>
                            <a:rPr lang="en-US" sz="1100" dirty="0"/>
                            <a:t>59.30</a:t>
                          </a:r>
                        </a:p>
                      </a:txBody>
                      <a:tcPr/>
                    </a:tc>
                    <a:tc>
                      <a:txBody>
                        <a:bodyPr/>
                        <a:lstStyle/>
                        <a:p>
                          <a:pPr algn="ctr"/>
                          <a:r>
                            <a:rPr lang="en-US" sz="1100" dirty="0"/>
                            <a:t>59.74</a:t>
                          </a:r>
                        </a:p>
                      </a:txBody>
                      <a:tcPr/>
                    </a:tc>
                    <a:tc>
                      <a:txBody>
                        <a:bodyPr/>
                        <a:lstStyle/>
                        <a:p>
                          <a:pPr algn="ctr"/>
                          <a:r>
                            <a:rPr lang="en-US" sz="1100" dirty="0"/>
                            <a:t>61.74</a:t>
                          </a:r>
                        </a:p>
                      </a:txBody>
                      <a:tcPr/>
                    </a:tc>
                    <a:tc>
                      <a:txBody>
                        <a:bodyPr/>
                        <a:lstStyle/>
                        <a:p>
                          <a:pPr algn="ctr"/>
                          <a:r>
                            <a:rPr lang="en-US" sz="1100" dirty="0"/>
                            <a:t>62.13</a:t>
                          </a:r>
                        </a:p>
                      </a:txBody>
                      <a:tcPr/>
                    </a:tc>
                    <a:tc>
                      <a:txBody>
                        <a:bodyPr/>
                        <a:lstStyle/>
                        <a:p>
                          <a:pPr algn="ctr"/>
                          <a:r>
                            <a:rPr lang="en-US" sz="1100" dirty="0"/>
                            <a:t>61.79</a:t>
                          </a:r>
                        </a:p>
                      </a:txBody>
                      <a:tcPr/>
                    </a:tc>
                    <a:tc>
                      <a:txBody>
                        <a:bodyPr/>
                        <a:lstStyle/>
                        <a:p>
                          <a:pPr algn="ctr"/>
                          <a:r>
                            <a:rPr lang="en-US" sz="1100" dirty="0"/>
                            <a:t>62.20</a:t>
                          </a:r>
                        </a:p>
                      </a:txBody>
                      <a:tcPr/>
                    </a:tc>
                    <a:tc>
                      <a:txBody>
                        <a:bodyPr/>
                        <a:lstStyle/>
                        <a:p>
                          <a:pPr algn="ctr"/>
                          <a:r>
                            <a:rPr lang="en-US" sz="1100" b="1" dirty="0">
                              <a:solidFill>
                                <a:schemeClr val="bg1"/>
                              </a:solidFill>
                            </a:rPr>
                            <a:t>62.31</a:t>
                          </a:r>
                        </a:p>
                      </a:txBody>
                      <a:tcPr>
                        <a:solidFill>
                          <a:srgbClr val="00B050"/>
                        </a:solidFill>
                      </a:tcPr>
                    </a:tc>
                    <a:tc>
                      <a:txBody>
                        <a:bodyPr/>
                        <a:lstStyle/>
                        <a:p>
                          <a:pPr algn="ctr"/>
                          <a:r>
                            <a:rPr lang="en-US" sz="1100" b="1" dirty="0">
                              <a:solidFill>
                                <a:schemeClr val="bg1"/>
                              </a:solidFill>
                            </a:rPr>
                            <a:t>62.77</a:t>
                          </a:r>
                        </a:p>
                      </a:txBody>
                      <a:tcPr>
                        <a:solidFill>
                          <a:srgbClr val="00B050"/>
                        </a:solidFill>
                      </a:tcPr>
                    </a:tc>
                    <a:extLst>
                      <a:ext uri="{0D108BD9-81ED-4DB2-BD59-A6C34878D82A}">
                        <a16:rowId xmlns:a16="http://schemas.microsoft.com/office/drawing/2014/main" val="2629320159"/>
                      </a:ext>
                    </a:extLst>
                  </a:tr>
                  <a:tr h="479552">
                    <a:tc>
                      <a:txBody>
                        <a:bodyPr/>
                        <a:lstStyle/>
                        <a:p>
                          <a:endParaRPr lang="en-US"/>
                        </a:p>
                      </a:txBody>
                      <a:tcPr>
                        <a:blipFill>
                          <a:blip r:embed="rId2"/>
                          <a:stretch>
                            <a:fillRect l="-556" t="-518987" r="-805000" b="-794937"/>
                          </a:stretch>
                        </a:blipFill>
                      </a:tcPr>
                    </a:tc>
                    <a:tc>
                      <a:txBody>
                        <a:bodyPr/>
                        <a:lstStyle/>
                        <a:p>
                          <a:pPr algn="ctr"/>
                          <a:r>
                            <a:rPr lang="en-US" sz="1100" dirty="0"/>
                            <a:t>59.72</a:t>
                          </a:r>
                        </a:p>
                      </a:txBody>
                      <a:tcPr/>
                    </a:tc>
                    <a:tc>
                      <a:txBody>
                        <a:bodyPr/>
                        <a:lstStyle/>
                        <a:p>
                          <a:pPr algn="ctr"/>
                          <a:r>
                            <a:rPr lang="en-US" sz="1100" dirty="0"/>
                            <a:t>59.83</a:t>
                          </a:r>
                        </a:p>
                      </a:txBody>
                      <a:tcPr/>
                    </a:tc>
                    <a:tc>
                      <a:txBody>
                        <a:bodyPr/>
                        <a:lstStyle/>
                        <a:p>
                          <a:pPr algn="ctr"/>
                          <a:r>
                            <a:rPr lang="en-US" sz="1100" dirty="0"/>
                            <a:t>61.16</a:t>
                          </a:r>
                        </a:p>
                      </a:txBody>
                      <a:tcPr/>
                    </a:tc>
                    <a:tc>
                      <a:txBody>
                        <a:bodyPr/>
                        <a:lstStyle/>
                        <a:p>
                          <a:pPr algn="ctr"/>
                          <a:r>
                            <a:rPr lang="en-US" sz="1100" dirty="0"/>
                            <a:t>61.69</a:t>
                          </a:r>
                        </a:p>
                      </a:txBody>
                      <a:tcPr/>
                    </a:tc>
                    <a:tc>
                      <a:txBody>
                        <a:bodyPr/>
                        <a:lstStyle/>
                        <a:p>
                          <a:pPr algn="ctr"/>
                          <a:r>
                            <a:rPr lang="en-US" sz="1100" dirty="0"/>
                            <a:t>62.02</a:t>
                          </a:r>
                        </a:p>
                      </a:txBody>
                      <a:tcPr/>
                    </a:tc>
                    <a:tc>
                      <a:txBody>
                        <a:bodyPr/>
                        <a:lstStyle/>
                        <a:p>
                          <a:pPr algn="ctr"/>
                          <a:r>
                            <a:rPr lang="en-US" sz="1100" dirty="0"/>
                            <a:t>62.39</a:t>
                          </a:r>
                        </a:p>
                      </a:txBody>
                      <a:tcPr/>
                    </a:tc>
                    <a:tc>
                      <a:txBody>
                        <a:bodyPr/>
                        <a:lstStyle/>
                        <a:p>
                          <a:pPr algn="ctr"/>
                          <a:r>
                            <a:rPr lang="en-US" sz="1100" dirty="0"/>
                            <a:t>61.49</a:t>
                          </a:r>
                          <a:endParaRPr lang="en-US" sz="1100" b="0" dirty="0">
                            <a:solidFill>
                              <a:schemeClr val="tx1"/>
                            </a:solidFill>
                          </a:endParaRPr>
                        </a:p>
                      </a:txBody>
                      <a:tcPr/>
                    </a:tc>
                    <a:tc>
                      <a:txBody>
                        <a:bodyPr/>
                        <a:lstStyle/>
                        <a:p>
                          <a:pPr algn="ctr"/>
                          <a:r>
                            <a:rPr lang="en-US" sz="1100" dirty="0"/>
                            <a:t>61.74</a:t>
                          </a:r>
                          <a:endParaRPr lang="en-US" sz="1100" b="0" dirty="0">
                            <a:solidFill>
                              <a:schemeClr val="tx1"/>
                            </a:solidFill>
                          </a:endParaRPr>
                        </a:p>
                      </a:txBody>
                      <a:tcPr/>
                    </a:tc>
                    <a:extLst>
                      <a:ext uri="{0D108BD9-81ED-4DB2-BD59-A6C34878D82A}">
                        <a16:rowId xmlns:a16="http://schemas.microsoft.com/office/drawing/2014/main" val="1165293556"/>
                      </a:ext>
                    </a:extLst>
                  </a:tr>
                  <a:tr h="424856">
                    <a:tc gridSpan="9">
                      <a:txBody>
                        <a:bodyPr/>
                        <a:lstStyle/>
                        <a:p>
                          <a:pPr algn="ctr"/>
                          <a:r>
                            <a:rPr lang="en-US" b="1" dirty="0">
                              <a:solidFill>
                                <a:schemeClr val="bg1"/>
                              </a:solidFill>
                            </a:rPr>
                            <a:t>GSFA</a:t>
                          </a:r>
                        </a:p>
                      </a:txBody>
                      <a:tcPr>
                        <a:solidFill>
                          <a:schemeClr val="accent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623640937"/>
                      </a:ext>
                    </a:extLst>
                  </a:tr>
                  <a:tr h="424856">
                    <a:tc>
                      <a:txBody>
                        <a:bodyPr/>
                        <a:lstStyle/>
                        <a:p>
                          <a:endParaRPr lang="en-US"/>
                        </a:p>
                      </a:txBody>
                      <a:tcPr>
                        <a:blipFill>
                          <a:blip r:embed="rId2"/>
                          <a:stretch>
                            <a:fillRect l="-556" t="-798571" r="-805000" b="-697143"/>
                          </a:stretch>
                        </a:blipFill>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10052919"/>
                      </a:ext>
                    </a:extLst>
                  </a:tr>
                  <a:tr h="562737">
                    <a:tc>
                      <a:txBody>
                        <a:bodyPr/>
                        <a:lstStyle/>
                        <a:p>
                          <a:endParaRPr lang="en-US"/>
                        </a:p>
                      </a:txBody>
                      <a:tcPr>
                        <a:blipFill>
                          <a:blip r:embed="rId2"/>
                          <a:stretch>
                            <a:fillRect l="-556" t="-683696" r="-805000" b="-430435"/>
                          </a:stretch>
                        </a:blipFill>
                      </a:tcPr>
                    </a:tc>
                    <a:tc gridSpan="4">
                      <a:txBody>
                        <a:bodyPr/>
                        <a:lstStyle/>
                        <a:p>
                          <a:pPr algn="ctr"/>
                          <a:r>
                            <a:rPr lang="en-US" sz="1100" b="1" dirty="0">
                              <a:solidFill>
                                <a:schemeClr val="bg1"/>
                              </a:solidFill>
                            </a:rPr>
                            <a:t>59.29</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b="1" dirty="0">
                              <a:solidFill>
                                <a:schemeClr val="bg1"/>
                              </a:solidFill>
                            </a:rPr>
                            <a:t>56.97</a:t>
                          </a:r>
                        </a:p>
                      </a:txBody>
                      <a:tcPr>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3117137"/>
                      </a:ext>
                    </a:extLst>
                  </a:tr>
                  <a:tr h="562737">
                    <a:tc>
                      <a:txBody>
                        <a:bodyPr/>
                        <a:lstStyle/>
                        <a:p>
                          <a:endParaRPr lang="en-US"/>
                        </a:p>
                      </a:txBody>
                      <a:tcPr>
                        <a:blipFill>
                          <a:blip r:embed="rId2"/>
                          <a:stretch>
                            <a:fillRect l="-556" t="-783696" r="-805000" b="-330435"/>
                          </a:stretch>
                        </a:blipFill>
                      </a:tcPr>
                    </a:tc>
                    <a:tc gridSpan="4">
                      <a:txBody>
                        <a:bodyPr/>
                        <a:lstStyle/>
                        <a:p>
                          <a:pPr algn="ctr"/>
                          <a:r>
                            <a:rPr lang="en-US" sz="1100" dirty="0"/>
                            <a:t>58.34</a:t>
                          </a:r>
                          <a:endParaRPr lang="en-US" sz="1100" b="0" dirty="0">
                            <a:solidFill>
                              <a:schemeClr val="tx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56.38</a:t>
                          </a:r>
                          <a:endParaRPr lang="en-US" sz="1100" b="0" dirty="0">
                            <a:solidFill>
                              <a:schemeClr val="tx1"/>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49790910"/>
                      </a:ext>
                    </a:extLst>
                  </a:tr>
                  <a:tr h="562737">
                    <a:tc>
                      <a:txBody>
                        <a:bodyPr/>
                        <a:lstStyle/>
                        <a:p>
                          <a:endParaRPr lang="en-US"/>
                        </a:p>
                      </a:txBody>
                      <a:tcPr>
                        <a:blipFill>
                          <a:blip r:embed="rId2"/>
                          <a:stretch>
                            <a:fillRect l="-556" t="-874194" r="-805000" b="-226882"/>
                          </a:stretch>
                        </a:blipFill>
                      </a:tcPr>
                    </a:tc>
                    <a:tc gridSpan="4">
                      <a:txBody>
                        <a:bodyPr/>
                        <a:lstStyle/>
                        <a:p>
                          <a:pPr algn="ctr"/>
                          <a:r>
                            <a:rPr lang="en-US" sz="1100" dirty="0"/>
                            <a:t>58.63</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56.51</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4522090"/>
                      </a:ext>
                    </a:extLst>
                  </a:tr>
                  <a:tr h="424856">
                    <a:tc gridSpan="9">
                      <a:txBody>
                        <a:bodyPr/>
                        <a:lstStyle/>
                        <a:p>
                          <a:pPr algn="ctr"/>
                          <a:r>
                            <a:rPr lang="en-US" sz="1800" b="1" dirty="0">
                              <a:solidFill>
                                <a:schemeClr val="bg1"/>
                              </a:solidFill>
                            </a:rPr>
                            <a:t>SFA</a:t>
                          </a:r>
                        </a:p>
                      </a:txBody>
                      <a:tcPr>
                        <a:solidFill>
                          <a:schemeClr val="accent1"/>
                        </a:solidFill>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100" dirty="0"/>
                        </a:p>
                      </a:txBody>
                      <a:tcP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1859702"/>
                      </a:ext>
                    </a:extLst>
                  </a:tr>
                  <a:tr h="424856">
                    <a:tc>
                      <a:txBody>
                        <a:bodyPr/>
                        <a:lstStyle/>
                        <a:p>
                          <a:endParaRPr lang="en-US"/>
                        </a:p>
                      </a:txBody>
                      <a:tcPr>
                        <a:blipFill>
                          <a:blip r:embed="rId2"/>
                          <a:stretch>
                            <a:fillRect l="-556" t="-1414493" r="-805000" b="-104348"/>
                          </a:stretch>
                        </a:blipFill>
                      </a:tcPr>
                    </a:tc>
                    <a:tc gridSpan="4">
                      <a:txBody>
                        <a:bodyPr/>
                        <a:lstStyle/>
                        <a:p>
                          <a:pPr algn="ctr"/>
                          <a:r>
                            <a:rPr lang="en-US" sz="1100" b="1" dirty="0"/>
                            <a:t>Acc</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100" b="1" dirty="0"/>
                            <a:t>F1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01950747"/>
                      </a:ext>
                    </a:extLst>
                  </a:tr>
                  <a:tr h="424856">
                    <a:tc>
                      <a:txBody>
                        <a:bodyPr/>
                        <a:lstStyle/>
                        <a:p>
                          <a:endParaRPr lang="en-US"/>
                        </a:p>
                      </a:txBody>
                      <a:tcPr>
                        <a:blipFill>
                          <a:blip r:embed="rId2"/>
                          <a:stretch>
                            <a:fillRect l="-556" t="-1492857" r="-805000" b="-2857"/>
                          </a:stretch>
                        </a:blipFill>
                      </a:tcPr>
                    </a:tc>
                    <a:tc gridSpan="4">
                      <a:txBody>
                        <a:bodyPr/>
                        <a:lstStyle/>
                        <a:p>
                          <a:pPr algn="ctr"/>
                          <a:r>
                            <a:rPr lang="en-US" sz="1100" dirty="0"/>
                            <a:t>57.85</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a:r>
                            <a:rPr lang="en-US" sz="1100" dirty="0"/>
                            <a:t>56.36</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58368114"/>
                      </a:ext>
                    </a:extLst>
                  </a:tr>
                </a:tbl>
              </a:graphicData>
            </a:graphic>
          </p:graphicFrame>
        </mc:Fallback>
      </mc:AlternateContent>
    </p:spTree>
    <p:extLst>
      <p:ext uri="{BB962C8B-B14F-4D97-AF65-F5344CB8AC3E}">
        <p14:creationId xmlns:p14="http://schemas.microsoft.com/office/powerpoint/2010/main" val="1456292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26ACFE-945E-34D2-2F8A-9BFC1B22F1E0}"/>
              </a:ext>
            </a:extLst>
          </p:cNvPr>
          <p:cNvSpPr>
            <a:spLocks noGrp="1"/>
          </p:cNvSpPr>
          <p:nvPr>
            <p:ph type="title"/>
          </p:nvPr>
        </p:nvSpPr>
        <p:spPr/>
        <p:txBody>
          <a:bodyPr/>
          <a:lstStyle/>
          <a:p>
            <a:r>
              <a:rPr lang="en-US" sz="4000" dirty="0"/>
              <a:t>Work Ahead</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0A85B819-731D-E99B-C047-281A48672435}"/>
                  </a:ext>
                </a:extLst>
              </p:cNvPr>
              <p:cNvSpPr>
                <a:spLocks noGrp="1"/>
              </p:cNvSpPr>
              <p:nvPr>
                <p:ph idx="1"/>
              </p:nvPr>
            </p:nvSpPr>
            <p:spPr>
              <a:xfrm>
                <a:off x="529701" y="2276678"/>
                <a:ext cx="11132598" cy="4032682"/>
              </a:xfrm>
            </p:spPr>
            <p:txBody>
              <a:bodyPr>
                <a:normAutofit/>
              </a:bodyPr>
              <a:lstStyle/>
              <a:p>
                <a:r>
                  <a:rPr lang="en-US" sz="2000" dirty="0"/>
                  <a:t>Probabilistic GSFA is suited for signals with temporal correlation – applications in </a:t>
                </a:r>
                <a:r>
                  <a:rPr lang="en-US" sz="2000" b="1" dirty="0"/>
                  <a:t>process control and monitoring, EEG analysis, blind source separation</a:t>
                </a:r>
                <a:r>
                  <a:rPr lang="en-US" sz="2000" dirty="0"/>
                  <a:t>, etc.</a:t>
                </a:r>
              </a:p>
              <a:p>
                <a:r>
                  <a:rPr lang="en-US" sz="2000" dirty="0"/>
                  <a:t>Numerical optimization for probabilistic GSFA - do not guarantee convergence, sensitive to initialization</a:t>
                </a:r>
              </a:p>
              <a:p>
                <a:r>
                  <a:rPr lang="en-US" sz="2000" dirty="0"/>
                  <a:t>Probabilistic GSFA closely resembles the Kalman filter and its variants – To study and compare both methods in several numerical simulations/applications</a:t>
                </a:r>
                <a:endParaRPr lang="en-US" sz="2000" b="1" dirty="0"/>
              </a:p>
              <a:p>
                <a:r>
                  <a:rPr lang="en-US" sz="2000" dirty="0"/>
                  <a:t>Bayesian optimization for tuning the filter parameters</a:t>
                </a:r>
              </a:p>
              <a:p>
                <a:r>
                  <a:rPr lang="en-US" sz="2000" dirty="0"/>
                  <a:t>Explore effective ways to parameterize filter matrix, </a:t>
                </a:r>
                <a14:m>
                  <m:oMath xmlns:m="http://schemas.openxmlformats.org/officeDocument/2006/math">
                    <m:r>
                      <a:rPr lang="en-US" sz="2000" b="1" i="1" smtClean="0">
                        <a:latin typeface="Cambria Math" panose="02040503050406030204" pitchFamily="18" charset="0"/>
                      </a:rPr>
                      <m:t>𝑮</m:t>
                    </m:r>
                  </m:oMath>
                </a14:m>
                <a:endParaRPr lang="en-US" sz="2000" b="1" dirty="0"/>
              </a:p>
              <a:p>
                <a:r>
                  <a:rPr lang="en-US" sz="2000" dirty="0"/>
                  <a:t>When number of hyperparameters becomes large – </a:t>
                </a:r>
                <a:r>
                  <a:rPr lang="en-US" sz="2000" b="1" dirty="0"/>
                  <a:t>Gradient based learning</a:t>
                </a:r>
              </a:p>
            </p:txBody>
          </p:sp>
        </mc:Choice>
        <mc:Fallback>
          <p:sp>
            <p:nvSpPr>
              <p:cNvPr id="8" name="Content Placeholder 7">
                <a:extLst>
                  <a:ext uri="{FF2B5EF4-FFF2-40B4-BE49-F238E27FC236}">
                    <a16:creationId xmlns:a16="http://schemas.microsoft.com/office/drawing/2014/main" id="{0A85B819-731D-E99B-C047-281A48672435}"/>
                  </a:ext>
                </a:extLst>
              </p:cNvPr>
              <p:cNvSpPr>
                <a:spLocks noGrp="1" noRot="1" noChangeAspect="1" noMove="1" noResize="1" noEditPoints="1" noAdjustHandles="1" noChangeArrowheads="1" noChangeShapeType="1" noTextEdit="1"/>
              </p:cNvSpPr>
              <p:nvPr>
                <p:ph idx="1"/>
              </p:nvPr>
            </p:nvSpPr>
            <p:spPr>
              <a:xfrm>
                <a:off x="529701" y="2276678"/>
                <a:ext cx="11132598" cy="4032682"/>
              </a:xfrm>
              <a:blipFill>
                <a:blip r:embed="rId2"/>
                <a:stretch>
                  <a:fillRect l="-493" t="-45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235AE5E-84E1-8C25-1AF1-AE72C0A41E2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DE315ED6-C846-A17C-AD7C-5D7307A144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50694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EED5-A977-0413-F81D-067DD8B8E4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DE67C35-A9F6-AC2F-9F1F-0EC530AFB989}"/>
              </a:ext>
            </a:extLst>
          </p:cNvPr>
          <p:cNvSpPr>
            <a:spLocks noGrp="1"/>
          </p:cNvSpPr>
          <p:nvPr>
            <p:ph idx="1"/>
          </p:nvPr>
        </p:nvSpPr>
        <p:spPr>
          <a:xfrm>
            <a:off x="603681" y="2104009"/>
            <a:ext cx="11105965" cy="4068192"/>
          </a:xfrm>
        </p:spPr>
        <p:txBody>
          <a:bodyPr>
            <a:noAutofit/>
          </a:bodyPr>
          <a:lstStyle/>
          <a:p>
            <a:pPr marL="514350" indent="-514350">
              <a:buFont typeface="+mj-lt"/>
              <a:buAutoNum type="arabicPeriod"/>
            </a:pPr>
            <a:r>
              <a:rPr lang="en-US" sz="1200" dirty="0"/>
              <a:t>L. </a:t>
            </a:r>
            <a:r>
              <a:rPr lang="en-US" sz="1200" dirty="0" err="1"/>
              <a:t>Wiskott</a:t>
            </a:r>
            <a:r>
              <a:rPr lang="en-US" sz="1200" dirty="0"/>
              <a:t> and T. J. </a:t>
            </a:r>
            <a:r>
              <a:rPr lang="en-US" sz="1200" dirty="0" err="1"/>
              <a:t>Sejnowski</a:t>
            </a:r>
            <a:r>
              <a:rPr lang="en-US" sz="1200" dirty="0"/>
              <a:t>, "Slow feature analysis: unsupervised learning of invariances," Neural </a:t>
            </a:r>
            <a:r>
              <a:rPr lang="en-US" sz="1200" dirty="0" err="1"/>
              <a:t>Comput</a:t>
            </a:r>
            <a:r>
              <a:rPr lang="en-US" sz="1200" dirty="0"/>
              <a:t>, vol. 14, pp. 715-770, April 2002. </a:t>
            </a:r>
          </a:p>
          <a:p>
            <a:pPr marL="514350" indent="-514350">
              <a:buFont typeface="+mj-lt"/>
              <a:buAutoNum type="arabicPeriod"/>
            </a:pPr>
            <a:r>
              <a:rPr lang="en-US" sz="1200" dirty="0"/>
              <a:t>A. N. Escalante B. and L. </a:t>
            </a:r>
            <a:r>
              <a:rPr lang="en-US" sz="1200" dirty="0" err="1"/>
              <a:t>Wiskott</a:t>
            </a:r>
            <a:r>
              <a:rPr lang="en-US" sz="1200" dirty="0"/>
              <a:t>, "Slow Feature Analysis: Perspectives for Technical Applications of a Versatile Learning Algorithm," KI - </a:t>
            </a:r>
            <a:r>
              <a:rPr lang="en-US" sz="1200" dirty="0" err="1"/>
              <a:t>Künstliche</a:t>
            </a:r>
            <a:r>
              <a:rPr lang="en-US" sz="1200" dirty="0"/>
              <a:t> </a:t>
            </a:r>
            <a:r>
              <a:rPr lang="en-US" sz="1200" dirty="0" err="1"/>
              <a:t>Intelligenz</a:t>
            </a:r>
            <a:r>
              <a:rPr lang="en-US" sz="1200" dirty="0"/>
              <a:t>, vol. 26, November 2012. </a:t>
            </a:r>
          </a:p>
          <a:p>
            <a:pPr marL="514350" indent="-514350">
              <a:buFont typeface="+mj-lt"/>
              <a:buAutoNum type="arabicPeriod"/>
            </a:pPr>
            <a:r>
              <a:rPr lang="en-US" sz="1200" dirty="0"/>
              <a:t>A. </a:t>
            </a:r>
            <a:r>
              <a:rPr lang="en-US" sz="1200" dirty="0" err="1"/>
              <a:t>Doumanoglou</a:t>
            </a:r>
            <a:r>
              <a:rPr lang="en-US" sz="1200" dirty="0"/>
              <a:t>, N. </a:t>
            </a:r>
            <a:r>
              <a:rPr lang="en-US" sz="1200" dirty="0" err="1"/>
              <a:t>Vretos</a:t>
            </a:r>
            <a:r>
              <a:rPr lang="en-US" sz="1200" dirty="0"/>
              <a:t> and P. </a:t>
            </a:r>
            <a:r>
              <a:rPr lang="en-US" sz="1200" dirty="0" err="1"/>
              <a:t>Daras</a:t>
            </a:r>
            <a:r>
              <a:rPr lang="en-US" sz="1200" dirty="0"/>
              <a:t>, "Frequency–based slow feature analysis," Neurocomputing, vol. 368, pp. 34-50, 2019. </a:t>
            </a:r>
          </a:p>
          <a:p>
            <a:pPr marL="514350" indent="-514350">
              <a:buFont typeface="+mj-lt"/>
              <a:buAutoNum type="arabicPeriod"/>
            </a:pPr>
            <a:r>
              <a:rPr lang="en-US" sz="1200" dirty="0"/>
              <a:t>R. Turner and M. </a:t>
            </a:r>
            <a:r>
              <a:rPr lang="en-US" sz="1200" dirty="0" err="1"/>
              <a:t>Sahani</a:t>
            </a:r>
            <a:r>
              <a:rPr lang="en-US" sz="1200" dirty="0"/>
              <a:t>, "A Maximum-Likelihood Interpretation for Slow Feature Analysis," Neural computation, vol. 19, pp. 1022-38, May 2007. </a:t>
            </a:r>
          </a:p>
          <a:p>
            <a:pPr marL="514350" indent="-514350">
              <a:buFont typeface="+mj-lt"/>
              <a:buAutoNum type="arabicPeriod"/>
            </a:pPr>
            <a:r>
              <a:rPr lang="en-US" sz="1200" dirty="0"/>
              <a:t>A. N. Escalante B. and L. </a:t>
            </a:r>
            <a:r>
              <a:rPr lang="en-US" sz="1200" dirty="0" err="1"/>
              <a:t>Wiskott</a:t>
            </a:r>
            <a:r>
              <a:rPr lang="en-US" sz="1200" dirty="0"/>
              <a:t>, "How to Solve Classification and Regression Problems on High-Dimensional Data with a Supervised Extension of Slow Feature 31 Analysis," Journal of Machine Learning Research, vol. 14, pp. 3686-3719, December 2013. </a:t>
            </a:r>
          </a:p>
          <a:p>
            <a:pPr marL="514350" indent="-514350">
              <a:buFont typeface="+mj-lt"/>
              <a:buAutoNum type="arabicPeriod"/>
            </a:pPr>
            <a:r>
              <a:rPr lang="en-US" sz="1200" dirty="0"/>
              <a:t>L. </a:t>
            </a:r>
            <a:r>
              <a:rPr lang="en-US" sz="1200" dirty="0" err="1"/>
              <a:t>Wiskott</a:t>
            </a:r>
            <a:r>
              <a:rPr lang="en-US" sz="1200" dirty="0"/>
              <a:t>, Estimating Driving Forces of Nonstationary Time Series with Slow Feature Analysis, </a:t>
            </a:r>
            <a:r>
              <a:rPr lang="en-US" sz="1200" dirty="0" err="1"/>
              <a:t>arXiv</a:t>
            </a:r>
            <a:r>
              <a:rPr lang="en-US" sz="1200" dirty="0"/>
              <a:t>, 2003. </a:t>
            </a:r>
          </a:p>
          <a:p>
            <a:pPr marL="514350" indent="-514350">
              <a:buFont typeface="+mj-lt"/>
              <a:buAutoNum type="arabicPeriod"/>
            </a:pPr>
            <a:r>
              <a:rPr lang="en-US" sz="1200" dirty="0"/>
              <a:t>C. Shang, B. Huang, F. Yang and D. Huang, "Slow feature analysis for monitoring and diagnosis of control performance," Journal of Process Control, vol. 39, pp. 21-34, 2016.</a:t>
            </a:r>
          </a:p>
          <a:p>
            <a:pPr marL="514350" indent="-514350">
              <a:buFont typeface="+mj-lt"/>
              <a:buAutoNum type="arabicPeriod"/>
            </a:pPr>
            <a:r>
              <a:rPr lang="en-US" sz="1200" dirty="0"/>
              <a:t>N. Van der Aa, H. G. </a:t>
            </a:r>
            <a:r>
              <a:rPr lang="en-US" sz="1200" dirty="0" err="1"/>
              <a:t>Morsche</a:t>
            </a:r>
            <a:r>
              <a:rPr lang="en-US" sz="1200" dirty="0"/>
              <a:t> and R. R. M. </a:t>
            </a:r>
            <a:r>
              <a:rPr lang="en-US" sz="1200" dirty="0" err="1"/>
              <a:t>Mattheij</a:t>
            </a:r>
            <a:r>
              <a:rPr lang="en-US" sz="1200" dirty="0"/>
              <a:t>, "Computation of eigenvalue and eigenvector derivatives for a general complex-valued eigensystem," ELA. The Electronic Journal of Linear Algebra [electronic only], vol. 16, September 2007. </a:t>
            </a:r>
          </a:p>
          <a:p>
            <a:pPr marL="514350" indent="-514350">
              <a:buFont typeface="+mj-lt"/>
              <a:buAutoNum type="arabicPeriod"/>
            </a:pPr>
            <a:r>
              <a:rPr lang="en-US" sz="1200" dirty="0"/>
              <a:t>Huang, J., X. Yang, Y. A. W. </a:t>
            </a:r>
            <a:r>
              <a:rPr lang="en-US" sz="1200" dirty="0" err="1"/>
              <a:t>Shardt</a:t>
            </a:r>
            <a:r>
              <a:rPr lang="en-US" sz="1200" dirty="0"/>
              <a:t>, and X. Yan (2020). Fault classification in dynamic processes using multiclass relevance vector machine and slow feature analysis. IEEE Access, 8, 9115–9123.</a:t>
            </a:r>
          </a:p>
        </p:txBody>
      </p:sp>
      <p:sp>
        <p:nvSpPr>
          <p:cNvPr id="4" name="Footer Placeholder 3">
            <a:extLst>
              <a:ext uri="{FF2B5EF4-FFF2-40B4-BE49-F238E27FC236}">
                <a16:creationId xmlns:a16="http://schemas.microsoft.com/office/drawing/2014/main" id="{C28CFBD3-0F76-173C-A2A3-104DDD9DA54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7CEF7908-5EA8-C5E4-FF89-259E455C9F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41600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3E7C-B797-EE3A-AE9D-E181A45960DC}"/>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DB46B6BB-EF65-F707-CD42-581384B966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177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24C451-4426-2740-09F4-083A38F8A6A5}"/>
              </a:ext>
            </a:extLst>
          </p:cNvPr>
          <p:cNvSpPr>
            <a:spLocks noGrp="1"/>
          </p:cNvSpPr>
          <p:nvPr>
            <p:ph type="title"/>
          </p:nvPr>
        </p:nvSpPr>
        <p:spPr/>
        <p:txBody>
          <a:bodyPr/>
          <a:lstStyle/>
          <a:p>
            <a:pPr algn="ctr"/>
            <a:r>
              <a:rPr lang="en-US" dirty="0"/>
              <a:t>Appendix</a:t>
            </a:r>
          </a:p>
        </p:txBody>
      </p:sp>
      <p:sp>
        <p:nvSpPr>
          <p:cNvPr id="7" name="Text Placeholder 6">
            <a:extLst>
              <a:ext uri="{FF2B5EF4-FFF2-40B4-BE49-F238E27FC236}">
                <a16:creationId xmlns:a16="http://schemas.microsoft.com/office/drawing/2014/main" id="{5978DA9A-2BA5-AD5E-8D3F-A01929D9FA3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EF90FF4-5B45-761D-3109-FE941FA06C39}"/>
              </a:ext>
            </a:extLst>
          </p:cNvPr>
          <p:cNvSpPr>
            <a:spLocks noGrp="1"/>
          </p:cNvSpPr>
          <p:nvPr>
            <p:ph type="ftr" sz="quarter" idx="4294967295"/>
          </p:nvPr>
        </p:nvSpPr>
        <p:spPr>
          <a:xfrm>
            <a:off x="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B291553A-A10D-3953-49B0-E57408444962}"/>
              </a:ext>
            </a:extLst>
          </p:cNvPr>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887892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72B8-C6A1-79EE-6FE0-F1E6F0543637}"/>
              </a:ext>
            </a:extLst>
          </p:cNvPr>
          <p:cNvSpPr>
            <a:spLocks noGrp="1"/>
          </p:cNvSpPr>
          <p:nvPr>
            <p:ph type="title"/>
          </p:nvPr>
        </p:nvSpPr>
        <p:spPr/>
        <p:txBody>
          <a:bodyPr/>
          <a:lstStyle/>
          <a:p>
            <a:r>
              <a:rPr lang="en-US" dirty="0"/>
              <a:t>Slowness Principle</a:t>
            </a:r>
          </a:p>
        </p:txBody>
      </p:sp>
      <p:sp>
        <p:nvSpPr>
          <p:cNvPr id="3" name="Content Placeholder 2">
            <a:extLst>
              <a:ext uri="{FF2B5EF4-FFF2-40B4-BE49-F238E27FC236}">
                <a16:creationId xmlns:a16="http://schemas.microsoft.com/office/drawing/2014/main" id="{980B0E25-22A6-D0E1-44B0-B7D95E10C32F}"/>
              </a:ext>
            </a:extLst>
          </p:cNvPr>
          <p:cNvSpPr>
            <a:spLocks noGrp="1"/>
          </p:cNvSpPr>
          <p:nvPr>
            <p:ph idx="1"/>
          </p:nvPr>
        </p:nvSpPr>
        <p:spPr>
          <a:xfrm>
            <a:off x="1115568" y="2964014"/>
            <a:ext cx="4114800" cy="3694176"/>
          </a:xfrm>
        </p:spPr>
        <p:txBody>
          <a:bodyPr>
            <a:normAutofit/>
          </a:bodyPr>
          <a:lstStyle/>
          <a:p>
            <a:pPr marL="0" indent="0">
              <a:buNone/>
            </a:pPr>
            <a:r>
              <a:rPr lang="en-US" sz="2000" dirty="0"/>
              <a:t>Figure illustrating the relation between slowly varying stimulus and quickly varying sensor activities. Three different objects, the letters S, F, and A, move straight through the visual field one by one. </a:t>
            </a:r>
          </a:p>
        </p:txBody>
      </p:sp>
      <p:sp>
        <p:nvSpPr>
          <p:cNvPr id="4" name="Footer Placeholder 3">
            <a:extLst>
              <a:ext uri="{FF2B5EF4-FFF2-40B4-BE49-F238E27FC236}">
                <a16:creationId xmlns:a16="http://schemas.microsoft.com/office/drawing/2014/main" id="{ED29381F-226A-F6D7-5473-D3711335D94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ECDD02D9-5C59-260F-A8DD-B0046F676F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pic>
        <p:nvPicPr>
          <p:cNvPr id="7" name="Picture 6">
            <a:extLst>
              <a:ext uri="{FF2B5EF4-FFF2-40B4-BE49-F238E27FC236}">
                <a16:creationId xmlns:a16="http://schemas.microsoft.com/office/drawing/2014/main" id="{397E7C66-7691-E816-9A5C-D58E72FF57A5}"/>
              </a:ext>
            </a:extLst>
          </p:cNvPr>
          <p:cNvPicPr>
            <a:picLocks noChangeAspect="1"/>
          </p:cNvPicPr>
          <p:nvPr/>
        </p:nvPicPr>
        <p:blipFill>
          <a:blip r:embed="rId2"/>
          <a:stretch>
            <a:fillRect/>
          </a:stretch>
        </p:blipFill>
        <p:spPr>
          <a:xfrm>
            <a:off x="6569476" y="2043108"/>
            <a:ext cx="4129096" cy="4375448"/>
          </a:xfrm>
          <a:prstGeom prst="rect">
            <a:avLst/>
          </a:prstGeom>
        </p:spPr>
      </p:pic>
    </p:spTree>
    <p:extLst>
      <p:ext uri="{BB962C8B-B14F-4D97-AF65-F5344CB8AC3E}">
        <p14:creationId xmlns:p14="http://schemas.microsoft.com/office/powerpoint/2010/main" val="3821220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7010D42-5560-2CF2-113B-1B24CF4117E9}"/>
                  </a:ext>
                </a:extLst>
              </p:cNvPr>
              <p:cNvSpPr>
                <a:spLocks noGrp="1"/>
              </p:cNvSpPr>
              <p:nvPr>
                <p:ph type="title"/>
              </p:nvPr>
            </p:nvSpPr>
            <p:spPr/>
            <p:txBody>
              <a:bodyPr/>
              <a:lstStyle/>
              <a:p>
                <a:r>
                  <a:rPr lang="en-US" sz="4000" dirty="0"/>
                  <a:t>Special Remarks </a:t>
                </a:r>
                <a:r>
                  <a:rPr lang="en-US" dirty="0"/>
                  <a:t>on t</a:t>
                </a:r>
                <a:r>
                  <a:rPr lang="en-US" sz="4000" dirty="0"/>
                  <a:t>he Filter, </a:t>
                </a:r>
                <a14:m>
                  <m:oMath xmlns:m="http://schemas.openxmlformats.org/officeDocument/2006/math">
                    <m:r>
                      <a:rPr lang="en-US" sz="4000" b="1" i="1" smtClean="0">
                        <a:latin typeface="Cambria Math" panose="02040503050406030204" pitchFamily="18" charset="0"/>
                      </a:rPr>
                      <m:t>𝑮</m:t>
                    </m:r>
                  </m:oMath>
                </a14:m>
                <a:endParaRPr lang="en-US" dirty="0"/>
              </a:p>
            </p:txBody>
          </p:sp>
        </mc:Choice>
        <mc:Fallback xmlns="">
          <p:sp>
            <p:nvSpPr>
              <p:cNvPr id="2" name="Title 1">
                <a:extLst>
                  <a:ext uri="{FF2B5EF4-FFF2-40B4-BE49-F238E27FC236}">
                    <a16:creationId xmlns:a16="http://schemas.microsoft.com/office/drawing/2014/main" id="{C7010D42-5560-2CF2-113B-1B24CF4117E9}"/>
                  </a:ext>
                </a:extLst>
              </p:cNvPr>
              <p:cNvSpPr>
                <a:spLocks noGrp="1" noRot="1" noChangeAspect="1" noMove="1" noResize="1" noEditPoints="1" noAdjustHandles="1" noChangeArrowheads="1" noChangeShapeType="1" noTextEdit="1"/>
              </p:cNvSpPr>
              <p:nvPr>
                <p:ph type="title"/>
              </p:nvPr>
            </p:nvSpPr>
            <p:spPr>
              <a:blipFill>
                <a:blip r:embed="rId2"/>
                <a:stretch>
                  <a:fillRect l="-2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9457F-5269-547E-6541-CA9D52B27CCF}"/>
                  </a:ext>
                </a:extLst>
              </p:cNvPr>
              <p:cNvSpPr>
                <a:spLocks noGrp="1"/>
              </p:cNvSpPr>
              <p:nvPr>
                <p:ph idx="1"/>
              </p:nvPr>
            </p:nvSpPr>
            <p:spPr>
              <a:xfrm>
                <a:off x="568171" y="2130641"/>
                <a:ext cx="11150353" cy="4041559"/>
              </a:xfrm>
            </p:spPr>
            <p:txBody>
              <a:bodyPr>
                <a:normAutofit lnSpcReduction="10000"/>
              </a:bodyPr>
              <a:lstStyle/>
              <a:p>
                <a:pPr marL="0" indent="0">
                  <a:buNone/>
                </a:pPr>
                <a:r>
                  <a:rPr lang="en-US" sz="2000" dirty="0"/>
                  <a:t>Mathematically, for </a:t>
                </a:r>
                <a14:m>
                  <m:oMath xmlns:m="http://schemas.openxmlformats.org/officeDocument/2006/math">
                    <m:r>
                      <a:rPr lang="en-US" sz="2000" b="1" i="1" smtClean="0">
                        <a:latin typeface="Cambria Math" panose="02040503050406030204" pitchFamily="18" charset="0"/>
                      </a:rPr>
                      <m:t>𝒙</m:t>
                    </m:r>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𝑥</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i="1">
                                <a:latin typeface="Cambria Math" panose="02040503050406030204" pitchFamily="18" charset="0"/>
                              </a:rPr>
                              <m:t>,  </m:t>
                            </m:r>
                            <m:r>
                              <a:rPr lang="en-US" sz="2000" b="0" i="1" smtClean="0">
                                <a:latin typeface="Cambria Math" panose="02040503050406030204" pitchFamily="18" charset="0"/>
                              </a:rPr>
                              <m:t>𝑥</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 …, </m:t>
                            </m:r>
                            <m:r>
                              <a:rPr lang="en-US" sz="2000" b="0" i="1" smtClean="0">
                                <a:latin typeface="Cambria Math" panose="02040503050406030204" pitchFamily="18" charset="0"/>
                              </a:rPr>
                              <m:t>𝑥</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𝑁</m:t>
                                </m:r>
                                <m:r>
                                  <a:rPr lang="en-US" sz="2000" b="0" i="1" smtClean="0">
                                    <a:latin typeface="Cambria Math" panose="02040503050406030204" pitchFamily="18" charset="0"/>
                                  </a:rPr>
                                  <m:t>−1</m:t>
                                </m:r>
                              </m:e>
                            </m:d>
                          </m:e>
                        </m:d>
                      </m:e>
                      <m:sup>
                        <m:r>
                          <a:rPr lang="en-US" sz="2000" i="1">
                            <a:latin typeface="Cambria Math" panose="02040503050406030204" pitchFamily="18" charset="0"/>
                          </a:rPr>
                          <m:t>𝑇</m:t>
                        </m:r>
                      </m:sup>
                    </m:sSup>
                  </m:oMath>
                </a14:m>
                <a:endParaRPr lang="en-US" sz="2000" dirty="0"/>
              </a:p>
              <a:p>
                <a:pPr marL="0" indent="0">
                  <a:buNone/>
                </a:pPr>
                <a:r>
                  <a:rPr lang="en-US" sz="2000" dirty="0"/>
                  <a:t>(</a:t>
                </a:r>
                <a14:m>
                  <m:oMath xmlns:m="http://schemas.openxmlformats.org/officeDocument/2006/math">
                    <m:r>
                      <a:rPr lang="en-US" sz="2000" b="1" i="1" smtClean="0">
                        <a:latin typeface="Cambria Math" panose="02040503050406030204" pitchFamily="18" charset="0"/>
                      </a:rPr>
                      <m:t>𝑮</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𝑘</m:t>
                        </m:r>
                      </m:sub>
                    </m:sSub>
                  </m:oMath>
                </a14:m>
                <a:r>
                  <a:rPr lang="en-US" sz="2000" dirty="0"/>
                  <a:t> refers to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𝑘</m:t>
                        </m:r>
                      </m:e>
                      <m:sup>
                        <m:r>
                          <a:rPr lang="en-US" sz="2000" b="0" i="1" smtClean="0">
                            <a:latin typeface="Cambria Math" panose="02040503050406030204" pitchFamily="18" charset="0"/>
                          </a:rPr>
                          <m:t>𝑡h</m:t>
                        </m:r>
                      </m:sup>
                    </m:sSup>
                  </m:oMath>
                </a14:m>
                <a:r>
                  <a:rPr lang="en-US" sz="2000" dirty="0"/>
                  <a:t> element of the vector </a:t>
                </a:r>
                <a14:m>
                  <m:oMath xmlns:m="http://schemas.openxmlformats.org/officeDocument/2006/math">
                    <m:r>
                      <a:rPr lang="en-US" sz="2000" b="1" i="1">
                        <a:latin typeface="Cambria Math" panose="02040503050406030204" pitchFamily="18" charset="0"/>
                      </a:rPr>
                      <m:t>𝑮</m:t>
                    </m:r>
                    <m:r>
                      <a:rPr lang="en-US" sz="2000" b="1" i="1" smtClean="0">
                        <a:latin typeface="Cambria Math" panose="02040503050406030204" pitchFamily="18" charset="0"/>
                      </a:rPr>
                      <m:t>𝒙</m:t>
                    </m:r>
                  </m:oMath>
                </a14:m>
                <a:r>
                  <a:rPr lang="en-US" sz="2000" dirty="0"/>
                  <a:t>)</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𝑮</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=0</m:t>
                          </m:r>
                        </m:sub>
                        <m:sup>
                          <m:r>
                            <a:rPr lang="en-US" sz="2000" b="0" i="1" smtClean="0">
                              <a:latin typeface="Cambria Math" panose="02040503050406030204" pitchFamily="18" charset="0"/>
                            </a:rPr>
                            <m:t>𝑁</m:t>
                          </m:r>
                          <m:r>
                            <a:rPr lang="en-US" sz="2000" b="0" i="1" smtClean="0">
                              <a:latin typeface="Cambria Math" panose="02040503050406030204" pitchFamily="18" charset="0"/>
                            </a:rPr>
                            <m:t>−1</m:t>
                          </m:r>
                        </m:sup>
                        <m:e>
                          <m:r>
                            <a:rPr lang="en-US" sz="2000" b="0" i="1" smtClean="0">
                              <a:latin typeface="Cambria Math" panose="02040503050406030204" pitchFamily="18" charset="0"/>
                            </a:rPr>
                            <m:t>𝑔</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e>
                          </m:d>
                          <m:r>
                            <a:rPr lang="en-US" sz="2000" b="0" i="1" smtClean="0">
                              <a:latin typeface="Cambria Math" panose="02040503050406030204" pitchFamily="18" charset="0"/>
                            </a:rPr>
                            <m:t>𝑥</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e>
                          </m:d>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𝑁</m:t>
                          </m:r>
                          <m:r>
                            <a:rPr lang="en-US" sz="2000" b="0" i="1" smtClean="0">
                              <a:latin typeface="Cambria Math" panose="02040503050406030204" pitchFamily="18" charset="0"/>
                            </a:rPr>
                            <m:t>]</m:t>
                          </m:r>
                        </m:e>
                      </m:nary>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𝑘</m:t>
                      </m:r>
                      <m:r>
                        <a:rPr lang="en-US" sz="2000" i="1">
                          <a:latin typeface="Cambria Math" panose="02040503050406030204" pitchFamily="18" charset="0"/>
                          <a:ea typeface="Cambria Math" panose="02040503050406030204" pitchFamily="18" charset="0"/>
                        </a:rPr>
                        <m:t>∈{0, 1, …, </m:t>
                      </m:r>
                      <m:r>
                        <a:rPr lang="en-US" sz="2000" i="1">
                          <a:latin typeface="Cambria Math" panose="02040503050406030204" pitchFamily="18" charset="0"/>
                          <a:ea typeface="Cambria Math" panose="02040503050406030204" pitchFamily="18" charset="0"/>
                        </a:rPr>
                        <m:t>𝑁</m:t>
                      </m:r>
                      <m:r>
                        <a:rPr lang="en-US" sz="2000" i="1">
                          <a:latin typeface="Cambria Math" panose="02040503050406030204" pitchFamily="18" charset="0"/>
                          <a:ea typeface="Cambria Math" panose="02040503050406030204" pitchFamily="18" charset="0"/>
                        </a:rPr>
                        <m:t>−1}</m:t>
                      </m:r>
                    </m:oMath>
                  </m:oMathPara>
                </a14:m>
                <a:endParaRPr lang="en-US" sz="2000" dirty="0"/>
              </a:p>
              <a:p>
                <a:pPr marL="0" indent="0">
                  <a:buNone/>
                </a:pPr>
                <a:endParaRPr lang="en-US" sz="2000" dirty="0"/>
              </a:p>
              <a:p>
                <a:pPr marL="0" indent="0">
                  <a:buNone/>
                </a:pPr>
                <a:endParaRPr lang="en-US" sz="2000" dirty="0"/>
              </a:p>
              <a:p>
                <a:pPr marL="0" indent="0" algn="ctr">
                  <a:buNone/>
                </a:pPr>
                <a:r>
                  <a:rPr lang="en-US" sz="2000" b="1" dirty="0"/>
                  <a:t>DFT of a circular convolution between two signals is given by the element-wise product of the DFT coefficients of the individual signals</a:t>
                </a:r>
              </a:p>
            </p:txBody>
          </p:sp>
        </mc:Choice>
        <mc:Fallback xmlns="">
          <p:sp>
            <p:nvSpPr>
              <p:cNvPr id="3" name="Content Placeholder 2">
                <a:extLst>
                  <a:ext uri="{FF2B5EF4-FFF2-40B4-BE49-F238E27FC236}">
                    <a16:creationId xmlns:a16="http://schemas.microsoft.com/office/drawing/2014/main" id="{27F9457F-5269-547E-6541-CA9D52B27CCF}"/>
                  </a:ext>
                </a:extLst>
              </p:cNvPr>
              <p:cNvSpPr>
                <a:spLocks noGrp="1" noRot="1" noChangeAspect="1" noMove="1" noResize="1" noEditPoints="1" noAdjustHandles="1" noChangeArrowheads="1" noChangeShapeType="1" noTextEdit="1"/>
              </p:cNvSpPr>
              <p:nvPr>
                <p:ph idx="1"/>
              </p:nvPr>
            </p:nvSpPr>
            <p:spPr>
              <a:xfrm>
                <a:off x="568171" y="2130641"/>
                <a:ext cx="11150353" cy="4041559"/>
              </a:xfrm>
              <a:blipFill>
                <a:blip r:embed="rId3"/>
                <a:stretch>
                  <a:fillRect l="-547" r="-1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B9ACD5C-1717-3446-4141-3430B0CB56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71FADC52-0F7E-6974-F0E4-E7A63D8C4B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6" name="TextBox 5">
            <a:extLst>
              <a:ext uri="{FF2B5EF4-FFF2-40B4-BE49-F238E27FC236}">
                <a16:creationId xmlns:a16="http://schemas.microsoft.com/office/drawing/2014/main" id="{1DC96283-366E-D030-F52E-0082E6F1335A}"/>
              </a:ext>
            </a:extLst>
          </p:cNvPr>
          <p:cNvSpPr txBox="1"/>
          <p:nvPr/>
        </p:nvSpPr>
        <p:spPr>
          <a:xfrm>
            <a:off x="3763392" y="4586425"/>
            <a:ext cx="2681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venir Next LT Pro"/>
                <a:ea typeface="+mn-ea"/>
                <a:cs typeface="+mn-cs"/>
              </a:rPr>
              <a:t>(circular convolution)</a:t>
            </a:r>
          </a:p>
        </p:txBody>
      </p:sp>
      <p:sp>
        <p:nvSpPr>
          <p:cNvPr id="7" name="TextBox 6">
            <a:extLst>
              <a:ext uri="{FF2B5EF4-FFF2-40B4-BE49-F238E27FC236}">
                <a16:creationId xmlns:a16="http://schemas.microsoft.com/office/drawing/2014/main" id="{94BCFF09-A3DA-D3AC-05CC-290B0C870530}"/>
              </a:ext>
            </a:extLst>
          </p:cNvPr>
          <p:cNvSpPr txBox="1"/>
          <p:nvPr/>
        </p:nvSpPr>
        <p:spPr>
          <a:xfrm>
            <a:off x="11055108" y="3782088"/>
            <a:ext cx="457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venir Next LT Pro"/>
                <a:ea typeface="+mn-ea"/>
                <a:cs typeface="+mn-cs"/>
              </a:rPr>
              <a:t>(9)</a:t>
            </a:r>
          </a:p>
        </p:txBody>
      </p:sp>
    </p:spTree>
    <p:extLst>
      <p:ext uri="{BB962C8B-B14F-4D97-AF65-F5344CB8AC3E}">
        <p14:creationId xmlns:p14="http://schemas.microsoft.com/office/powerpoint/2010/main" val="223128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7468585-80D1-EBA3-C356-F8E56AB1A1C8}"/>
                  </a:ext>
                </a:extLst>
              </p:cNvPr>
              <p:cNvSpPr>
                <a:spLocks noGrp="1"/>
              </p:cNvSpPr>
              <p:nvPr>
                <p:ph type="title"/>
              </p:nvPr>
            </p:nvSpPr>
            <p:spPr/>
            <p:txBody>
              <a:bodyPr/>
              <a:lstStyle/>
              <a:p>
                <a:r>
                  <a:rPr lang="en-US" dirty="0"/>
                  <a:t>Special Remarks on the Filter, </a:t>
                </a:r>
                <a14:m>
                  <m:oMath xmlns:m="http://schemas.openxmlformats.org/officeDocument/2006/math">
                    <m:r>
                      <a:rPr lang="en-US" b="1" i="1">
                        <a:latin typeface="Cambria Math" panose="02040503050406030204" pitchFamily="18" charset="0"/>
                      </a:rPr>
                      <m:t>𝑮</m:t>
                    </m:r>
                  </m:oMath>
                </a14:m>
                <a:endParaRPr lang="en-US" dirty="0"/>
              </a:p>
            </p:txBody>
          </p:sp>
        </mc:Choice>
        <mc:Fallback xmlns="">
          <p:sp>
            <p:nvSpPr>
              <p:cNvPr id="2" name="Title 1">
                <a:extLst>
                  <a:ext uri="{FF2B5EF4-FFF2-40B4-BE49-F238E27FC236}">
                    <a16:creationId xmlns:a16="http://schemas.microsoft.com/office/drawing/2014/main" id="{57468585-80D1-EBA3-C356-F8E56AB1A1C8}"/>
                  </a:ext>
                </a:extLst>
              </p:cNvPr>
              <p:cNvSpPr>
                <a:spLocks noGrp="1" noRot="1" noChangeAspect="1" noMove="1" noResize="1" noEditPoints="1" noAdjustHandles="1" noChangeArrowheads="1" noChangeShapeType="1" noTextEdit="1"/>
              </p:cNvSpPr>
              <p:nvPr>
                <p:ph type="title"/>
              </p:nvPr>
            </p:nvSpPr>
            <p:spPr>
              <a:blipFill>
                <a:blip r:embed="rId2"/>
                <a:stretch>
                  <a:fillRect l="-2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655B6-0014-13F5-5676-0C0338775869}"/>
                  </a:ext>
                </a:extLst>
              </p:cNvPr>
              <p:cNvSpPr>
                <a:spLocks noGrp="1"/>
              </p:cNvSpPr>
              <p:nvPr>
                <p:ph idx="1"/>
              </p:nvPr>
            </p:nvSpPr>
            <p:spPr>
              <a:xfrm>
                <a:off x="559293" y="2166151"/>
                <a:ext cx="11159231" cy="4006049"/>
              </a:xfrm>
            </p:spPr>
            <p:txBody>
              <a:bodyPr>
                <a:normAutofit fontScale="77500" lnSpcReduction="20000"/>
              </a:bodyPr>
              <a:lstStyle/>
              <a:p>
                <a:pPr marL="0" indent="0">
                  <a:buNone/>
                </a:pPr>
                <a:r>
                  <a:rPr lang="en-US" dirty="0"/>
                  <a:t>Using these properties, it can be shown using Parseval’s theorem that the objective function </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𝜓</m:t>
                        </m:r>
                      </m:e>
                      <m:sub>
                        <m:r>
                          <a:rPr lang="en-US" sz="2800" i="1">
                            <a:latin typeface="Cambria Math" panose="02040503050406030204" pitchFamily="18" charset="0"/>
                            <a:ea typeface="Cambria Math" panose="02040503050406030204" pitchFamily="18" charset="0"/>
                          </a:rPr>
                          <m:t>𝑗</m:t>
                        </m:r>
                      </m:sub>
                    </m:sSub>
                  </m:oMath>
                </a14:m>
                <a:r>
                  <a:rPr lang="en-US" sz="2800" dirty="0"/>
                  <a:t>, </a:t>
                </a:r>
              </a:p>
              <a:p>
                <a:pPr marL="0" indent="0">
                  <a:buNone/>
                </a:pPr>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𝜓</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𝑁</m:t>
                          </m:r>
                          <m:r>
                            <a:rPr lang="en-US" sz="2800" b="0" i="1" smtClean="0">
                              <a:latin typeface="Cambria Math" panose="02040503050406030204" pitchFamily="18" charset="0"/>
                              <a:ea typeface="Cambria Math" panose="02040503050406030204" pitchFamily="18" charset="0"/>
                            </a:rPr>
                            <m:t>−1</m:t>
                          </m:r>
                        </m:sup>
                        <m:e>
                          <m:sSup>
                            <m:sSupPr>
                              <m:ctrlPr>
                                <a:rPr lang="en-US" sz="2800" b="0" i="1" smtClean="0">
                                  <a:latin typeface="Cambria Math" panose="02040503050406030204" pitchFamily="18" charset="0"/>
                                  <a:ea typeface="Cambria Math" panose="02040503050406030204" pitchFamily="18" charset="0"/>
                                </a:rPr>
                              </m:ctrlPr>
                            </m:sSupPr>
                            <m:e>
                              <m:d>
                                <m:dPr>
                                  <m:begChr m:val="|"/>
                                  <m:endChr m:val="|"/>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𝐺</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𝑋</m:t>
                                      </m:r>
                                    </m:e>
                                    <m:sub>
                                      <m:r>
                                        <a:rPr lang="en-US" sz="2800" i="1">
                                          <a:latin typeface="Cambria Math" panose="02040503050406030204" pitchFamily="18" charset="0"/>
                                          <a:ea typeface="Cambria Math" panose="02040503050406030204" pitchFamily="18" charset="0"/>
                                        </a:rPr>
                                        <m:t>𝑗</m:t>
                                      </m:r>
                                    </m:sub>
                                  </m:sSub>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e>
                              </m:d>
                            </m:e>
                            <m:sup>
                              <m:r>
                                <a:rPr lang="en-US" sz="2800" b="0" i="1" smtClean="0">
                                  <a:latin typeface="Cambria Math" panose="02040503050406030204" pitchFamily="18" charset="0"/>
                                  <a:ea typeface="Cambria Math" panose="02040503050406030204" pitchFamily="18" charset="0"/>
                                </a:rPr>
                                <m:t>2</m:t>
                              </m:r>
                            </m:sup>
                          </m:sSup>
                        </m:e>
                      </m:nary>
                    </m:oMath>
                  </m:oMathPara>
                </a14:m>
                <a:endParaRPr lang="en-US" dirty="0"/>
              </a:p>
              <a:p>
                <a:pPr marL="0" indent="0">
                  <a:buNone/>
                </a:pPr>
                <a:endParaRPr lang="en-US" dirty="0"/>
              </a:p>
              <a:p>
                <a:pPr marL="0" indent="0">
                  <a:buNone/>
                </a:pPr>
                <a14:m>
                  <m:oMath xmlns:m="http://schemas.openxmlformats.org/officeDocument/2006/math">
                    <m:r>
                      <a:rPr lang="en-US" sz="2800" i="1" smtClean="0">
                        <a:latin typeface="Cambria Math" panose="02040503050406030204" pitchFamily="18" charset="0"/>
                        <a:ea typeface="Cambria Math" panose="02040503050406030204" pitchFamily="18" charset="0"/>
                      </a:rPr>
                      <m:t>𝐺</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𝑛</m:t>
                        </m:r>
                      </m:e>
                    </m:d>
                  </m:oMath>
                </a14:m>
                <a:r>
                  <a:rPr lang="en-US" sz="2800" dirty="0"/>
                  <a:t> </a:t>
                </a:r>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𝑗</m:t>
                        </m:r>
                      </m:sub>
                    </m:sSub>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 </m:t>
                    </m:r>
                  </m:oMath>
                </a14:m>
                <a:r>
                  <a:rPr lang="en-US" sz="2800" dirty="0"/>
                  <a:t>is the DFT of the impulse response </a:t>
                </a:r>
                <a14:m>
                  <m:oMath xmlns:m="http://schemas.openxmlformats.org/officeDocument/2006/math">
                    <m:r>
                      <a:rPr lang="en-US" sz="2800" i="1">
                        <a:latin typeface="Cambria Math" panose="02040503050406030204" pitchFamily="18" charset="0"/>
                      </a:rPr>
                      <m:t>𝑔</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oMath>
                </a14:m>
                <a:r>
                  <a:rPr lang="en-US" sz="2800" dirty="0"/>
                  <a:t> and the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𝑗</m:t>
                        </m:r>
                      </m:e>
                      <m:sup>
                        <m:r>
                          <a:rPr lang="en-US" sz="2800" b="0" i="1" smtClean="0">
                            <a:latin typeface="Cambria Math" panose="02040503050406030204" pitchFamily="18" charset="0"/>
                          </a:rPr>
                          <m:t>𝑡h</m:t>
                        </m:r>
                      </m:sup>
                    </m:sSup>
                  </m:oMath>
                </a14:m>
                <a:r>
                  <a:rPr lang="en-US" sz="2800" dirty="0"/>
                  <a:t> extracted feature, respectively</a:t>
                </a:r>
              </a:p>
              <a:p>
                <a:pPr marL="0" indent="0">
                  <a:buNone/>
                </a:pPr>
                <a:r>
                  <a:rPr lang="en-US" dirty="0"/>
                  <a:t>Thus, the filter </a:t>
                </a:r>
                <a14:m>
                  <m:oMath xmlns:m="http://schemas.openxmlformats.org/officeDocument/2006/math">
                    <m:r>
                      <a:rPr lang="en-US" b="1" i="1" smtClean="0">
                        <a:latin typeface="Cambria Math" panose="02040503050406030204" pitchFamily="18" charset="0"/>
                      </a:rPr>
                      <m:t>𝑮</m:t>
                    </m:r>
                  </m:oMath>
                </a14:m>
                <a:r>
                  <a:rPr lang="en-US" sz="2800" b="1" dirty="0"/>
                  <a:t> </a:t>
                </a:r>
                <a:r>
                  <a:rPr lang="en-US" sz="2800" dirty="0"/>
                  <a:t>shapes the power spectrum of the extracted features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AC655B6-0014-13F5-5676-0C0338775869}"/>
                  </a:ext>
                </a:extLst>
              </p:cNvPr>
              <p:cNvSpPr>
                <a:spLocks noGrp="1" noRot="1" noChangeAspect="1" noMove="1" noResize="1" noEditPoints="1" noAdjustHandles="1" noChangeArrowheads="1" noChangeShapeType="1" noTextEdit="1"/>
              </p:cNvSpPr>
              <p:nvPr>
                <p:ph idx="1"/>
              </p:nvPr>
            </p:nvSpPr>
            <p:spPr>
              <a:xfrm>
                <a:off x="559293" y="2166151"/>
                <a:ext cx="11159231" cy="4006049"/>
              </a:xfrm>
              <a:blipFill>
                <a:blip r:embed="rId3"/>
                <a:stretch>
                  <a:fillRect l="-710" t="-167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AC64C46-7DE5-B5F2-3F9E-68A5926660C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04242D4B-E5B4-B068-2C1D-484A5BE1BD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6" name="TextBox 5">
            <a:extLst>
              <a:ext uri="{FF2B5EF4-FFF2-40B4-BE49-F238E27FC236}">
                <a16:creationId xmlns:a16="http://schemas.microsoft.com/office/drawing/2014/main" id="{B8A29067-68D8-6C46-6C87-4BCA3AF72D3B}"/>
              </a:ext>
            </a:extLst>
          </p:cNvPr>
          <p:cNvSpPr txBox="1"/>
          <p:nvPr/>
        </p:nvSpPr>
        <p:spPr>
          <a:xfrm>
            <a:off x="11040878" y="3799843"/>
            <a:ext cx="5918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venir Next LT Pro"/>
                <a:ea typeface="+mn-ea"/>
                <a:cs typeface="+mn-cs"/>
              </a:rPr>
              <a:t>(10)</a:t>
            </a:r>
          </a:p>
        </p:txBody>
      </p:sp>
    </p:spTree>
    <p:extLst>
      <p:ext uri="{BB962C8B-B14F-4D97-AF65-F5344CB8AC3E}">
        <p14:creationId xmlns:p14="http://schemas.microsoft.com/office/powerpoint/2010/main" val="3523842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ECF0-CF17-0745-B1DA-4C9983C51F18}"/>
              </a:ext>
            </a:extLst>
          </p:cNvPr>
          <p:cNvSpPr>
            <a:spLocks noGrp="1"/>
          </p:cNvSpPr>
          <p:nvPr>
            <p:ph type="title"/>
          </p:nvPr>
        </p:nvSpPr>
        <p:spPr/>
        <p:txBody>
          <a:bodyPr/>
          <a:lstStyle/>
          <a:p>
            <a:r>
              <a:rPr lang="en-US" dirty="0"/>
              <a:t>State Estimation – DGP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1553A-54E3-F286-7BF8-7EC0FA00A475}"/>
                  </a:ext>
                </a:extLst>
              </p:cNvPr>
              <p:cNvSpPr>
                <a:spLocks noGrp="1"/>
              </p:cNvSpPr>
              <p:nvPr>
                <p:ph idx="1"/>
              </p:nvPr>
            </p:nvSpPr>
            <p:spPr>
              <a:xfrm>
                <a:off x="585926" y="2095131"/>
                <a:ext cx="11132598" cy="4077070"/>
              </a:xfrm>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.539</m:t>
                                </m:r>
                              </m:e>
                              <m:e>
                                <m:r>
                                  <a:rPr lang="en-US" b="0" i="1" smtClean="0">
                                    <a:latin typeface="Cambria Math" panose="02040503050406030204" pitchFamily="18" charset="0"/>
                                  </a:rPr>
                                  <m:t>−0.742</m:t>
                                </m:r>
                              </m:e>
                              <m:e>
                                <m:r>
                                  <a:rPr lang="en-US" b="0" i="1" smtClean="0">
                                    <a:latin typeface="Cambria Math" panose="02040503050406030204" pitchFamily="18" charset="0"/>
                                  </a:rPr>
                                  <m:t>0.783</m:t>
                                </m:r>
                              </m:e>
                            </m:mr>
                            <m:mr>
                              <m:e>
                                <m:r>
                                  <a:rPr lang="en-US" b="0" i="1" smtClean="0">
                                    <a:latin typeface="Cambria Math" panose="02040503050406030204" pitchFamily="18" charset="0"/>
                                  </a:rPr>
                                  <m:t>0.467</m:t>
                                </m:r>
                              </m:e>
                              <m:e>
                                <m:r>
                                  <a:rPr lang="en-US" b="0" i="1" smtClean="0">
                                    <a:latin typeface="Cambria Math" panose="02040503050406030204" pitchFamily="18" charset="0"/>
                                  </a:rPr>
                                  <m:t>−0.664</m:t>
                                </m:r>
                              </m:e>
                              <m:e>
                                <m:r>
                                  <a:rPr lang="en-US" b="0" i="1" smtClean="0">
                                    <a:latin typeface="Cambria Math" panose="02040503050406030204" pitchFamily="18" charset="0"/>
                                  </a:rPr>
                                  <m:t>−0.861</m:t>
                                </m:r>
                              </m:e>
                            </m:mr>
                            <m:mr>
                              <m:e>
                                <m:r>
                                  <a:rPr lang="en-US" b="0" i="1" smtClean="0">
                                    <a:latin typeface="Cambria Math" panose="02040503050406030204" pitchFamily="18" charset="0"/>
                                  </a:rPr>
                                  <m:t>0.786</m:t>
                                </m:r>
                              </m:e>
                              <m:e>
                                <m:r>
                                  <a:rPr lang="en-US" b="0" i="1" smtClean="0">
                                    <a:latin typeface="Cambria Math" panose="02040503050406030204" pitchFamily="18" charset="0"/>
                                  </a:rPr>
                                  <m:t>−0.894</m:t>
                                </m:r>
                              </m:e>
                              <m:e>
                                <m:r>
                                  <a:rPr lang="en-US" b="0" i="1" smtClean="0">
                                    <a:latin typeface="Cambria Math" panose="02040503050406030204" pitchFamily="18" charset="0"/>
                                  </a:rPr>
                                  <m:t>−0.428</m:t>
                                </m:r>
                              </m:e>
                            </m:mr>
                          </m:m>
                        </m:e>
                      </m:d>
                      <m:r>
                        <a:rPr lang="en-US" b="1" i="1" smtClean="0">
                          <a:latin typeface="Cambria Math" panose="02040503050406030204" pitchFamily="18" charset="0"/>
                        </a:rPr>
                        <m:t>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1−0.5</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num>
                        <m:den>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num>
                        <m:den>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6</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num>
                        <m:den>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m:oMathPara>
                </a14:m>
                <a:endParaRPr lang="en-US" dirty="0"/>
              </a:p>
              <a:p>
                <a:pPr marL="0" indent="0">
                  <a:buNone/>
                </a:pPr>
                <a:r>
                  <a:rPr lang="en-US" dirty="0"/>
                  <a:t>Here,</a:t>
                </a:r>
              </a:p>
              <a:p>
                <a14:m>
                  <m:oMath xmlns:m="http://schemas.openxmlformats.org/officeDocument/2006/math">
                    <m:r>
                      <a:rPr lang="en-US" b="1" i="1" smtClean="0">
                        <a:latin typeface="Cambria Math" panose="02040503050406030204" pitchFamily="18" charset="0"/>
                      </a:rPr>
                      <m:t>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𝐺𝑊𝑁</m:t>
                    </m:r>
                    <m:d>
                      <m:dPr>
                        <m:ctrlPr>
                          <a:rPr lang="en-US" b="0"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m:rPr>
                            <m:sty m:val="p"/>
                          </m:rPr>
                          <a:rPr lang="en-US" b="0" i="0" smtClean="0">
                            <a:latin typeface="Cambria Math" panose="02040503050406030204" pitchFamily="18" charset="0"/>
                          </a:rPr>
                          <m:t>diag</m:t>
                        </m:r>
                        <m:d>
                          <m:dPr>
                            <m:ctrlPr>
                              <a:rPr lang="en-US" b="0" i="1" smtClean="0">
                                <a:latin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0.6621, 0.9412, 0.7706</m:t>
                            </m:r>
                          </m:e>
                        </m:d>
                      </m:e>
                    </m:d>
                  </m:oMath>
                </a14:m>
                <a:endParaRPr lang="en-US" dirty="0"/>
              </a:p>
              <a:p>
                <a14:m>
                  <m:oMath xmlns:m="http://schemas.openxmlformats.org/officeDocument/2006/math">
                    <m:r>
                      <a:rPr lang="en-US" sz="2800" b="1" i="1" smtClean="0">
                        <a:latin typeface="Cambria Math" panose="02040503050406030204" pitchFamily="18" charset="0"/>
                        <a:ea typeface="Cambria Math" panose="02040503050406030204" pitchFamily="18" charset="0"/>
                      </a:rPr>
                      <m:t>𝜺</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𝐺𝑊𝑁</m:t>
                    </m:r>
                    <m:d>
                      <m:dPr>
                        <m:ctrlPr>
                          <a:rPr lang="en-US" sz="2800" b="0" i="1" smtClean="0">
                            <a:latin typeface="Cambria Math" panose="02040503050406030204" pitchFamily="18" charset="0"/>
                            <a:ea typeface="Cambria Math" panose="02040503050406030204" pitchFamily="18" charset="0"/>
                          </a:rPr>
                        </m:ctrlPr>
                      </m:dPr>
                      <m:e>
                        <m:r>
                          <a:rPr lang="en-US" sz="2800" b="1" i="1" smtClean="0">
                            <a:latin typeface="Cambria Math" panose="02040503050406030204" pitchFamily="18" charset="0"/>
                            <a:ea typeface="Cambria Math" panose="02040503050406030204" pitchFamily="18" charset="0"/>
                          </a:rPr>
                          <m:t>𝟎</m:t>
                        </m:r>
                        <m:r>
                          <a:rPr lang="en-US" sz="2800" b="0" i="1" smtClean="0">
                            <a:latin typeface="Cambria Math" panose="02040503050406030204" pitchFamily="18" charset="0"/>
                            <a:ea typeface="Cambria Math" panose="02040503050406030204" pitchFamily="18" charset="0"/>
                          </a:rPr>
                          <m:t>,0.2802</m:t>
                        </m:r>
                        <m:sSub>
                          <m:sSubPr>
                            <m:ctrlPr>
                              <a:rPr lang="en-US" sz="2800" b="0"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𝑰</m:t>
                            </m:r>
                          </m:e>
                          <m:sub>
                            <m:r>
                              <a:rPr lang="en-US" sz="2800" b="0" i="1" smtClean="0">
                                <a:latin typeface="Cambria Math" panose="02040503050406030204" pitchFamily="18" charset="0"/>
                                <a:ea typeface="Cambria Math" panose="02040503050406030204" pitchFamily="18" charset="0"/>
                              </a:rPr>
                              <m:t>3</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sub>
                        </m:sSub>
                        <m:r>
                          <a:rPr lang="en-US" sz="2800" b="0" i="1" smtClean="0">
                            <a:latin typeface="Cambria Math" panose="02040503050406030204" pitchFamily="18" charset="0"/>
                            <a:ea typeface="Cambria Math" panose="02040503050406030204" pitchFamily="18" charset="0"/>
                          </a:rPr>
                          <m:t> </m:t>
                        </m:r>
                      </m:e>
                    </m:d>
                  </m:oMath>
                </a14:m>
                <a:endParaRPr lang="en-US" dirty="0"/>
              </a:p>
            </p:txBody>
          </p:sp>
        </mc:Choice>
        <mc:Fallback xmlns="">
          <p:sp>
            <p:nvSpPr>
              <p:cNvPr id="3" name="Content Placeholder 2">
                <a:extLst>
                  <a:ext uri="{FF2B5EF4-FFF2-40B4-BE49-F238E27FC236}">
                    <a16:creationId xmlns:a16="http://schemas.microsoft.com/office/drawing/2014/main" id="{FDA1553A-54E3-F286-7BF8-7EC0FA00A475}"/>
                  </a:ext>
                </a:extLst>
              </p:cNvPr>
              <p:cNvSpPr>
                <a:spLocks noGrp="1" noRot="1" noChangeAspect="1" noMove="1" noResize="1" noEditPoints="1" noAdjustHandles="1" noChangeArrowheads="1" noChangeShapeType="1" noTextEdit="1"/>
              </p:cNvSpPr>
              <p:nvPr>
                <p:ph idx="1"/>
              </p:nvPr>
            </p:nvSpPr>
            <p:spPr>
              <a:xfrm>
                <a:off x="585926" y="2095131"/>
                <a:ext cx="11132598" cy="4077070"/>
              </a:xfrm>
              <a:blipFill>
                <a:blip r:embed="rId2"/>
                <a:stretch>
                  <a:fillRect l="-2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BB9B0CE-F656-9699-46F6-6B10975DD471}"/>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703BA34F-6E27-31C2-A571-86CC9051772A}"/>
              </a:ext>
            </a:extLst>
          </p:cNvPr>
          <p:cNvSpPr>
            <a:spLocks noGrp="1"/>
          </p:cNvSpPr>
          <p:nvPr>
            <p:ph type="sldNum" sz="quarter" idx="12"/>
          </p:nvPr>
        </p:nvSpPr>
        <p:spPr/>
        <p:txBody>
          <a:bodyPr/>
          <a:lstStyle/>
          <a:p>
            <a:fld id="{A65A5C87-DF58-40C8-B092-1DE63DB4547E}" type="slidenum">
              <a:rPr lang="en-US" smtClean="0"/>
              <a:t>39</a:t>
            </a:fld>
            <a:endParaRPr lang="en-US" dirty="0"/>
          </a:p>
        </p:txBody>
      </p:sp>
    </p:spTree>
    <p:extLst>
      <p:ext uri="{BB962C8B-B14F-4D97-AF65-F5344CB8AC3E}">
        <p14:creationId xmlns:p14="http://schemas.microsoft.com/office/powerpoint/2010/main" val="169118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9C9-090E-6C8D-41C3-9440509F2D9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DC3085-2DD7-B311-F08F-528056E48C9D}"/>
              </a:ext>
            </a:extLst>
          </p:cNvPr>
          <p:cNvSpPr>
            <a:spLocks noGrp="1"/>
          </p:cNvSpPr>
          <p:nvPr>
            <p:ph idx="1"/>
          </p:nvPr>
        </p:nvSpPr>
        <p:spPr>
          <a:xfrm>
            <a:off x="603682" y="2130641"/>
            <a:ext cx="11114842" cy="4041559"/>
          </a:xfrm>
        </p:spPr>
        <p:txBody>
          <a:bodyPr>
            <a:normAutofit/>
          </a:bodyPr>
          <a:lstStyle/>
          <a:p>
            <a:r>
              <a:rPr lang="en-US" sz="2000" dirty="0"/>
              <a:t>Slow Feature Analysis (SFA) was originally developed as an abstract model of unsupervised learning of invariances in the visual system of primates</a:t>
            </a:r>
          </a:p>
          <a:p>
            <a:r>
              <a:rPr lang="en-US" sz="2000" dirty="0"/>
              <a:t>SFA is based on the </a:t>
            </a:r>
            <a:r>
              <a:rPr lang="en-US" sz="2000" b="1" dirty="0"/>
              <a:t>“slowness principle” </a:t>
            </a:r>
            <a:r>
              <a:rPr lang="en-US" sz="2000" dirty="0"/>
              <a:t>which is stated below:</a:t>
            </a:r>
          </a:p>
          <a:p>
            <a:pPr marL="0" indent="0">
              <a:buNone/>
            </a:pPr>
            <a:endParaRPr lang="en-US" sz="2000" dirty="0"/>
          </a:p>
        </p:txBody>
      </p:sp>
      <p:sp>
        <p:nvSpPr>
          <p:cNvPr id="4" name="Footer Placeholder 3">
            <a:extLst>
              <a:ext uri="{FF2B5EF4-FFF2-40B4-BE49-F238E27FC236}">
                <a16:creationId xmlns:a16="http://schemas.microsoft.com/office/drawing/2014/main" id="{3043B69D-F641-8A9D-C9E8-AEAE6C80452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2288F14C-E127-FBBF-771F-0D3346C620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8" name="TextBox 7">
            <a:extLst>
              <a:ext uri="{FF2B5EF4-FFF2-40B4-BE49-F238E27FC236}">
                <a16:creationId xmlns:a16="http://schemas.microsoft.com/office/drawing/2014/main" id="{7DADCD20-5A0E-918F-DF55-5B79B74E5AB0}"/>
              </a:ext>
            </a:extLst>
          </p:cNvPr>
          <p:cNvSpPr txBox="1"/>
          <p:nvPr/>
        </p:nvSpPr>
        <p:spPr>
          <a:xfrm>
            <a:off x="603682" y="3781953"/>
            <a:ext cx="11114842" cy="1938992"/>
          </a:xfrm>
          <a:prstGeom prst="rect">
            <a:avLst/>
          </a:prstGeom>
          <a:solidFill>
            <a:srgbClr val="FFC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venir Next LT Pro"/>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venir Next LT Pro"/>
                <a:ea typeface="+mn-ea"/>
                <a:cs typeface="+mn-cs"/>
              </a:rPr>
              <a:t>Primary sensory signals, which in general code for local properties, vary quickly while the perceived environment changes slowly. If one succeeds in extracting slow features from the quickly varying sensory signal, one is likely to obtain an invariant representation of the environment </a:t>
            </a:r>
            <a:r>
              <a:rPr kumimoji="0" lang="en-US" sz="2000" i="0" u="none" strike="noStrike" kern="1200" cap="none" spc="0" normalizeH="0" baseline="0" noProof="0" dirty="0">
                <a:ln>
                  <a:noFill/>
                </a:ln>
                <a:solidFill>
                  <a:srgbClr val="000000"/>
                </a:solidFill>
                <a:effectLst/>
                <a:uLnTx/>
                <a:uFillTx/>
                <a:latin typeface="Avenir Next LT Pro"/>
                <a:ea typeface="+mn-ea"/>
                <a:cs typeface="+mn-cs"/>
              </a:rPr>
              <a:t>(refer Appendix)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0000"/>
              </a:solidFill>
              <a:effectLst/>
              <a:uLnTx/>
              <a:uFillTx/>
              <a:latin typeface="Avenir Next LT Pro"/>
              <a:ea typeface="+mn-ea"/>
              <a:cs typeface="+mn-cs"/>
            </a:endParaRPr>
          </a:p>
        </p:txBody>
      </p:sp>
      <p:sp>
        <p:nvSpPr>
          <p:cNvPr id="9" name="TextBox 8">
            <a:extLst>
              <a:ext uri="{FF2B5EF4-FFF2-40B4-BE49-F238E27FC236}">
                <a16:creationId xmlns:a16="http://schemas.microsoft.com/office/drawing/2014/main" id="{40F68701-9C21-7243-A554-B64B7AEB0ECA}"/>
              </a:ext>
            </a:extLst>
          </p:cNvPr>
          <p:cNvSpPr txBox="1"/>
          <p:nvPr/>
        </p:nvSpPr>
        <p:spPr>
          <a:xfrm>
            <a:off x="6551720" y="1078636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3686679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ECF0-CF17-0745-B1DA-4C9983C51F18}"/>
              </a:ext>
            </a:extLst>
          </p:cNvPr>
          <p:cNvSpPr>
            <a:spLocks noGrp="1"/>
          </p:cNvSpPr>
          <p:nvPr>
            <p:ph type="title"/>
          </p:nvPr>
        </p:nvSpPr>
        <p:spPr/>
        <p:txBody>
          <a:bodyPr/>
          <a:lstStyle/>
          <a:p>
            <a:r>
              <a:rPr lang="en-US" dirty="0"/>
              <a:t>State Estimation – DGP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A1553A-54E3-F286-7BF8-7EC0FA00A475}"/>
                  </a:ext>
                </a:extLst>
              </p:cNvPr>
              <p:cNvSpPr>
                <a:spLocks noGrp="1"/>
              </p:cNvSpPr>
              <p:nvPr>
                <p:ph idx="1"/>
              </p:nvPr>
            </p:nvSpPr>
            <p:spPr>
              <a:xfrm>
                <a:off x="5424257" y="2275410"/>
                <a:ext cx="8318375" cy="3997805"/>
              </a:xfrm>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−0.216</m:t>
                                </m:r>
                              </m:e>
                              <m:e>
                                <m:r>
                                  <a:rPr lang="en-US" b="0" i="1" smtClean="0">
                                    <a:latin typeface="Cambria Math" panose="02040503050406030204" pitchFamily="18" charset="0"/>
                                  </a:rPr>
                                  <m:t>−0.910</m:t>
                                </m:r>
                              </m:e>
                              <m:e>
                                <m:r>
                                  <a:rPr lang="en-US" b="0" i="1" smtClean="0">
                                    <a:latin typeface="Cambria Math" panose="02040503050406030204" pitchFamily="18" charset="0"/>
                                  </a:rPr>
                                  <m:t>0.353</m:t>
                                </m:r>
                              </m:e>
                            </m:mr>
                            <m:mr>
                              <m:e>
                                <m:r>
                                  <a:rPr lang="en-US" b="0" i="1" smtClean="0">
                                    <a:latin typeface="Cambria Math" panose="02040503050406030204" pitchFamily="18" charset="0"/>
                                  </a:rPr>
                                  <m:t>0.002</m:t>
                                </m:r>
                              </m:e>
                              <m:e>
                                <m:r>
                                  <a:rPr lang="en-US" b="0" i="1" smtClean="0">
                                    <a:latin typeface="Cambria Math" panose="02040503050406030204" pitchFamily="18" charset="0"/>
                                  </a:rPr>
                                  <m:t>−0.362</m:t>
                                </m:r>
                              </m:e>
                              <m:e>
                                <m:r>
                                  <a:rPr lang="en-US" b="0" i="1" smtClean="0">
                                    <a:latin typeface="Cambria Math" panose="02040503050406030204" pitchFamily="18" charset="0"/>
                                  </a:rPr>
                                  <m:t>−0.932</m:t>
                                </m:r>
                              </m:e>
                            </m:mr>
                            <m:mr>
                              <m:e>
                                <m:r>
                                  <a:rPr lang="en-US" b="0" i="1" smtClean="0">
                                    <a:latin typeface="Cambria Math" panose="02040503050406030204" pitchFamily="18" charset="0"/>
                                  </a:rPr>
                                  <m:t>0.976</m:t>
                                </m:r>
                              </m:e>
                              <m:e>
                                <m:r>
                                  <a:rPr lang="en-US" b="0" i="1" smtClean="0">
                                    <a:latin typeface="Cambria Math" panose="02040503050406030204" pitchFamily="18" charset="0"/>
                                  </a:rPr>
                                  <m:t>−0.201</m:t>
                                </m:r>
                              </m:e>
                              <m:e>
                                <m:r>
                                  <a:rPr lang="en-US" b="0" i="1" smtClean="0">
                                    <a:latin typeface="Cambria Math" panose="02040503050406030204" pitchFamily="18" charset="0"/>
                                  </a:rPr>
                                  <m:t>0.080</m:t>
                                </m:r>
                              </m:e>
                            </m:mr>
                          </m:m>
                        </m:e>
                      </m:d>
                      <m:r>
                        <a:rPr lang="en-US" b="1" i="1" smtClean="0">
                          <a:latin typeface="Cambria Math" panose="02040503050406030204" pitchFamily="18" charset="0"/>
                        </a:rPr>
                        <m:t>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oMath>
                  </m:oMathPara>
                </a14:m>
                <a:endParaRPr lang="en-US" dirty="0"/>
              </a:p>
              <a:p>
                <a:pPr marL="0" indent="0">
                  <a:buNone/>
                </a:pPr>
                <a:r>
                  <a:rPr lang="en-US" dirty="0"/>
                  <a:t>Here,</a:t>
                </a:r>
              </a:p>
              <a:p>
                <a14:m>
                  <m:oMath xmlns:m="http://schemas.openxmlformats.org/officeDocument/2006/math">
                    <m:r>
                      <a:rPr lang="en-US" b="1" i="1" smtClean="0">
                        <a:latin typeface="Cambria Math" panose="02040503050406030204" pitchFamily="18" charset="0"/>
                      </a:rPr>
                      <m:t>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3</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𝐺𝑊𝑁</m:t>
                    </m:r>
                    <m:d>
                      <m:dPr>
                        <m:ctrlPr>
                          <a:rPr lang="en-US" b="0"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m:t>
                        </m:r>
                        <m:r>
                          <m:rPr>
                            <m:sty m:val="p"/>
                          </m:rPr>
                          <a:rPr lang="en-US" b="0" i="0" smtClean="0">
                            <a:latin typeface="Cambria Math" panose="02040503050406030204" pitchFamily="18" charset="0"/>
                          </a:rPr>
                          <m:t>diag</m:t>
                        </m:r>
                        <m:d>
                          <m:dPr>
                            <m:ctrlPr>
                              <a:rPr lang="en-US" b="0" i="1" smtClean="0">
                                <a:latin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0.</m:t>
                            </m:r>
                            <m:r>
                              <m:rPr>
                                <m:nor/>
                              </m:rPr>
                              <a:rPr lang="en-US" b="0" i="0" smtClean="0">
                                <a:latin typeface="Cambria Math" panose="02040503050406030204" pitchFamily="18" charset="0"/>
                                <a:ea typeface="Cambria Math" panose="02040503050406030204" pitchFamily="18" charset="0"/>
                              </a:rPr>
                              <m:t>99</m:t>
                            </m:r>
                            <m:r>
                              <m:rPr>
                                <m:nor/>
                              </m:rPr>
                              <a:rPr lang="en-US">
                                <a:latin typeface="Cambria Math" panose="02040503050406030204" pitchFamily="18" charset="0"/>
                                <a:ea typeface="Cambria Math" panose="02040503050406030204" pitchFamily="18" charset="0"/>
                              </a:rPr>
                              <m:t>, 0.9</m:t>
                            </m:r>
                            <m:r>
                              <m:rPr>
                                <m:nor/>
                              </m:rPr>
                              <a:rPr lang="en-US" b="0" i="0" smtClean="0">
                                <a:latin typeface="Cambria Math" panose="02040503050406030204" pitchFamily="18" charset="0"/>
                                <a:ea typeface="Cambria Math" panose="02040503050406030204" pitchFamily="18" charset="0"/>
                              </a:rPr>
                              <m:t>6</m:t>
                            </m:r>
                            <m:r>
                              <m:rPr>
                                <m:nor/>
                              </m:rPr>
                              <a:rPr lang="en-US">
                                <a:latin typeface="Cambria Math" panose="02040503050406030204" pitchFamily="18" charset="0"/>
                                <a:ea typeface="Cambria Math" panose="02040503050406030204" pitchFamily="18" charset="0"/>
                              </a:rPr>
                              <m:t>, 0.</m:t>
                            </m:r>
                            <m:r>
                              <m:rPr>
                                <m:nor/>
                              </m:rPr>
                              <a:rPr lang="en-US" b="0" i="0" smtClean="0">
                                <a:latin typeface="Cambria Math" panose="02040503050406030204" pitchFamily="18" charset="0"/>
                                <a:ea typeface="Cambria Math" panose="02040503050406030204" pitchFamily="18" charset="0"/>
                              </a:rPr>
                              <m:t>91</m:t>
                            </m:r>
                          </m:e>
                        </m:d>
                      </m:e>
                    </m:d>
                  </m:oMath>
                </a14:m>
                <a:endParaRPr lang="en-US" dirty="0"/>
              </a:p>
              <a:p>
                <a14:m>
                  <m:oMath xmlns:m="http://schemas.openxmlformats.org/officeDocument/2006/math">
                    <m:r>
                      <a:rPr lang="en-US" sz="2800" b="1" i="1" smtClean="0">
                        <a:latin typeface="Cambria Math" panose="02040503050406030204" pitchFamily="18" charset="0"/>
                        <a:ea typeface="Cambria Math" panose="02040503050406030204" pitchFamily="18" charset="0"/>
                      </a:rPr>
                      <m:t>𝜺</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𝐺𝑊𝑁</m:t>
                    </m:r>
                    <m:d>
                      <m:dPr>
                        <m:ctrlPr>
                          <a:rPr lang="en-US" sz="2800" b="0" i="1" smtClean="0">
                            <a:latin typeface="Cambria Math" panose="02040503050406030204" pitchFamily="18" charset="0"/>
                            <a:ea typeface="Cambria Math" panose="02040503050406030204" pitchFamily="18" charset="0"/>
                          </a:rPr>
                        </m:ctrlPr>
                      </m:dPr>
                      <m:e>
                        <m:r>
                          <a:rPr lang="en-US" sz="2800" b="1" i="1" smtClean="0">
                            <a:latin typeface="Cambria Math" panose="02040503050406030204" pitchFamily="18" charset="0"/>
                            <a:ea typeface="Cambria Math" panose="02040503050406030204" pitchFamily="18" charset="0"/>
                          </a:rPr>
                          <m:t>𝟎</m:t>
                        </m:r>
                        <m:r>
                          <a:rPr lang="en-US" sz="2800" b="0" i="1" smtClean="0">
                            <a:latin typeface="Cambria Math" panose="02040503050406030204" pitchFamily="18" charset="0"/>
                            <a:ea typeface="Cambria Math" panose="02040503050406030204" pitchFamily="18" charset="0"/>
                          </a:rPr>
                          <m:t>,0.20</m:t>
                        </m:r>
                        <m:sSub>
                          <m:sSubPr>
                            <m:ctrlPr>
                              <a:rPr lang="en-US" sz="2800" b="0"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𝑰</m:t>
                            </m:r>
                          </m:e>
                          <m:sub>
                            <m:r>
                              <a:rPr lang="en-US" sz="2800" b="0" i="1" smtClean="0">
                                <a:latin typeface="Cambria Math" panose="02040503050406030204" pitchFamily="18" charset="0"/>
                                <a:ea typeface="Cambria Math" panose="02040503050406030204" pitchFamily="18" charset="0"/>
                              </a:rPr>
                              <m:t>3</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3</m:t>
                            </m:r>
                          </m:sub>
                        </m:sSub>
                        <m:r>
                          <a:rPr lang="en-US" sz="2800" b="0" i="1" smtClean="0">
                            <a:latin typeface="Cambria Math" panose="02040503050406030204" pitchFamily="18" charset="0"/>
                            <a:ea typeface="Cambria Math" panose="02040503050406030204" pitchFamily="18" charset="0"/>
                          </a:rPr>
                          <m:t> </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DA1553A-54E3-F286-7BF8-7EC0FA00A475}"/>
                  </a:ext>
                </a:extLst>
              </p:cNvPr>
              <p:cNvSpPr>
                <a:spLocks noGrp="1" noRot="1" noChangeAspect="1" noMove="1" noResize="1" noEditPoints="1" noAdjustHandles="1" noChangeArrowheads="1" noChangeShapeType="1" noTextEdit="1"/>
              </p:cNvSpPr>
              <p:nvPr>
                <p:ph idx="1"/>
              </p:nvPr>
            </p:nvSpPr>
            <p:spPr>
              <a:xfrm>
                <a:off x="5424257" y="2275410"/>
                <a:ext cx="8318375" cy="3997805"/>
              </a:xfrm>
              <a:blipFill>
                <a:blip r:embed="rId2"/>
                <a:stretch>
                  <a:fillRect l="-29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BB9B0CE-F656-9699-46F6-6B10975DD471}"/>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703BA34F-6E27-31C2-A571-86CC9051772A}"/>
              </a:ext>
            </a:extLst>
          </p:cNvPr>
          <p:cNvSpPr>
            <a:spLocks noGrp="1"/>
          </p:cNvSpPr>
          <p:nvPr>
            <p:ph type="sldNum" sz="quarter" idx="12"/>
          </p:nvPr>
        </p:nvSpPr>
        <p:spPr/>
        <p:txBody>
          <a:bodyPr/>
          <a:lstStyle/>
          <a:p>
            <a:fld id="{A65A5C87-DF58-40C8-B092-1DE63DB4547E}" type="slidenum">
              <a:rPr lang="en-US" smtClean="0"/>
              <a:t>40</a:t>
            </a:fld>
            <a:endParaRPr lang="en-US" dirty="0"/>
          </a:p>
        </p:txBody>
      </p:sp>
      <p:sp>
        <p:nvSpPr>
          <p:cNvPr id="6" name="TextBox 5">
            <a:extLst>
              <a:ext uri="{FF2B5EF4-FFF2-40B4-BE49-F238E27FC236}">
                <a16:creationId xmlns:a16="http://schemas.microsoft.com/office/drawing/2014/main" id="{EDCE56A5-E098-8CF0-1FFC-D24CD90ADD67}"/>
              </a:ext>
            </a:extLst>
          </p:cNvPr>
          <p:cNvSpPr txBox="1"/>
          <p:nvPr/>
        </p:nvSpPr>
        <p:spPr>
          <a:xfrm>
            <a:off x="621436" y="2256731"/>
            <a:ext cx="4595437" cy="4016484"/>
          </a:xfrm>
          <a:prstGeom prst="rect">
            <a:avLst/>
          </a:prstGeom>
          <a:noFill/>
        </p:spPr>
        <p:txBody>
          <a:bodyPr wrap="square" rtlCol="0">
            <a:spAutoFit/>
          </a:bodyPr>
          <a:lstStyle/>
          <a:p>
            <a:pPr marL="285750" indent="-285750">
              <a:buFont typeface="Arial" panose="020B0604020202020204" pitchFamily="34" charset="0"/>
              <a:buChar char="•"/>
            </a:pPr>
            <a:r>
              <a:rPr lang="en-US" sz="1700" dirty="0"/>
              <a:t>Standard SFA is the limiting case of probabilistic SFA</a:t>
            </a:r>
          </a:p>
          <a:p>
            <a:endParaRPr lang="en-US" sz="1700" dirty="0"/>
          </a:p>
          <a:p>
            <a:pPr marL="285750" indent="-285750">
              <a:buFont typeface="Arial" panose="020B0604020202020204" pitchFamily="34" charset="0"/>
              <a:buChar char="•"/>
            </a:pPr>
            <a:r>
              <a:rPr lang="en-US" sz="1700" dirty="0"/>
              <a:t>In probabilistic SFA, the latent signals evolve as an AR(1) process (Turner and Sahani (2007))</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SFA (or probabilistic SFA) is not suited for a DGP whose latent signals evolve through a different process (MA/ARMA/higher order AR)</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To make a fair comparison between SFA and probabilistic GSFA, we perform the experiments for the following DGP</a:t>
            </a:r>
          </a:p>
        </p:txBody>
      </p:sp>
    </p:spTree>
    <p:extLst>
      <p:ext uri="{BB962C8B-B14F-4D97-AF65-F5344CB8AC3E}">
        <p14:creationId xmlns:p14="http://schemas.microsoft.com/office/powerpoint/2010/main" val="2709480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1771-831E-A85E-D6C0-FA615716C2F3}"/>
              </a:ext>
            </a:extLst>
          </p:cNvPr>
          <p:cNvSpPr>
            <a:spLocks noGrp="1"/>
          </p:cNvSpPr>
          <p:nvPr>
            <p:ph type="title"/>
          </p:nvPr>
        </p:nvSpPr>
        <p:spPr/>
        <p:txBody>
          <a:bodyPr/>
          <a:lstStyle/>
          <a:p>
            <a:r>
              <a:rPr lang="en-US" dirty="0"/>
              <a:t>GTSRB - Methodology</a:t>
            </a:r>
          </a:p>
        </p:txBody>
      </p:sp>
      <p:sp>
        <p:nvSpPr>
          <p:cNvPr id="3" name="Content Placeholder 2">
            <a:extLst>
              <a:ext uri="{FF2B5EF4-FFF2-40B4-BE49-F238E27FC236}">
                <a16:creationId xmlns:a16="http://schemas.microsoft.com/office/drawing/2014/main" id="{6ED5A5A5-21CF-0A33-6DEA-C154CD0E413C}"/>
              </a:ext>
            </a:extLst>
          </p:cNvPr>
          <p:cNvSpPr>
            <a:spLocks noGrp="1"/>
          </p:cNvSpPr>
          <p:nvPr>
            <p:ph idx="1"/>
          </p:nvPr>
        </p:nvSpPr>
        <p:spPr>
          <a:xfrm>
            <a:off x="577049" y="2059619"/>
            <a:ext cx="11132598" cy="4112581"/>
          </a:xfrm>
        </p:spPr>
        <p:txBody>
          <a:bodyPr>
            <a:normAutofit fontScale="70000" lnSpcReduction="20000"/>
          </a:bodyPr>
          <a:lstStyle/>
          <a:p>
            <a:pPr marL="0" indent="0">
              <a:buNone/>
            </a:pPr>
            <a:r>
              <a:rPr lang="en-US" b="1" dirty="0"/>
              <a:t>Preprocessing</a:t>
            </a:r>
            <a:r>
              <a:rPr lang="en-US" dirty="0"/>
              <a:t>:</a:t>
            </a:r>
          </a:p>
          <a:p>
            <a:r>
              <a:rPr lang="en-US" dirty="0"/>
              <a:t>The images were resized to 64 × 128 dimensions</a:t>
            </a:r>
          </a:p>
          <a:p>
            <a:endParaRPr lang="en-US" dirty="0"/>
          </a:p>
          <a:p>
            <a:r>
              <a:rPr lang="en-US" dirty="0"/>
              <a:t>The HOG (Histogram of Oriented Gradients) features were computed (which resulted in a vector of size 3780)</a:t>
            </a:r>
          </a:p>
          <a:p>
            <a:endParaRPr lang="en-US" dirty="0"/>
          </a:p>
          <a:p>
            <a:r>
              <a:rPr lang="en-US" dirty="0"/>
              <a:t>We used PCA to further reduce the dimensionality to 200 (as it explained &gt; 75% of the total variance of the training data)</a:t>
            </a:r>
          </a:p>
          <a:p>
            <a:endParaRPr lang="en-US" dirty="0"/>
          </a:p>
          <a:p>
            <a:r>
              <a:rPr lang="en-US" dirty="0"/>
              <a:t>To employ methods like SFA, GSFA, and probabilistic GSFA, we sort the training data (and not the test data) according to their class labels.</a:t>
            </a:r>
          </a:p>
        </p:txBody>
      </p:sp>
      <p:sp>
        <p:nvSpPr>
          <p:cNvPr id="4" name="Footer Placeholder 3">
            <a:extLst>
              <a:ext uri="{FF2B5EF4-FFF2-40B4-BE49-F238E27FC236}">
                <a16:creationId xmlns:a16="http://schemas.microsoft.com/office/drawing/2014/main" id="{ECF8D6A2-B2B4-879C-4ED5-FF704D6D074A}"/>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DA366C99-4A79-D2E6-A459-3AD89AB715C2}"/>
              </a:ext>
            </a:extLst>
          </p:cNvPr>
          <p:cNvSpPr>
            <a:spLocks noGrp="1"/>
          </p:cNvSpPr>
          <p:nvPr>
            <p:ph type="sldNum" sz="quarter" idx="12"/>
          </p:nvPr>
        </p:nvSpPr>
        <p:spPr/>
        <p:txBody>
          <a:bodyPr/>
          <a:lstStyle/>
          <a:p>
            <a:fld id="{A65A5C87-DF58-40C8-B092-1DE63DB4547E}" type="slidenum">
              <a:rPr lang="en-US" smtClean="0"/>
              <a:t>41</a:t>
            </a:fld>
            <a:endParaRPr lang="en-US" dirty="0"/>
          </a:p>
        </p:txBody>
      </p:sp>
    </p:spTree>
    <p:extLst>
      <p:ext uri="{BB962C8B-B14F-4D97-AF65-F5344CB8AC3E}">
        <p14:creationId xmlns:p14="http://schemas.microsoft.com/office/powerpoint/2010/main" val="2352239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4AF9-2A59-882A-8EA5-64AB5D0C239B}"/>
              </a:ext>
            </a:extLst>
          </p:cNvPr>
          <p:cNvSpPr>
            <a:spLocks noGrp="1"/>
          </p:cNvSpPr>
          <p:nvPr>
            <p:ph type="title"/>
          </p:nvPr>
        </p:nvSpPr>
        <p:spPr/>
        <p:txBody>
          <a:bodyPr/>
          <a:lstStyle/>
          <a:p>
            <a:r>
              <a:rPr lang="en-US" dirty="0"/>
              <a:t>GTSRB -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5681-CD45-0281-476E-581F1AF12957}"/>
                  </a:ext>
                </a:extLst>
              </p:cNvPr>
              <p:cNvSpPr>
                <a:spLocks noGrp="1"/>
              </p:cNvSpPr>
              <p:nvPr>
                <p:ph idx="1"/>
              </p:nvPr>
            </p:nvSpPr>
            <p:spPr>
              <a:xfrm>
                <a:off x="559293" y="2077375"/>
                <a:ext cx="11168109" cy="4094825"/>
              </a:xfrm>
            </p:spPr>
            <p:txBody>
              <a:bodyPr>
                <a:normAutofit fontScale="55000" lnSpcReduction="20000"/>
              </a:bodyPr>
              <a:lstStyle/>
              <a:p>
                <a:pPr marL="0" indent="0">
                  <a:buNone/>
                </a:pPr>
                <a:r>
                  <a:rPr lang="en-US" b="1" dirty="0"/>
                  <a:t>Feature extraction method 1: SFA</a:t>
                </a:r>
              </a:p>
              <a:p>
                <a:r>
                  <a:rPr lang="en-US" dirty="0"/>
                  <a:t>A two-layer, cascaded, SFA with non-linear expansion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e>
                            </m:d>
                          </m:e>
                          <m:sup>
                            <m:r>
                              <a:rPr lang="en-US" b="0" i="1" smtClean="0">
                                <a:latin typeface="Cambria Math" panose="02040503050406030204" pitchFamily="18" charset="0"/>
                              </a:rPr>
                              <m:t>0.8</m:t>
                            </m:r>
                          </m:sup>
                        </m:sSup>
                      </m:e>
                    </m:d>
                  </m:oMath>
                </a14:m>
                <a:r>
                  <a:rPr lang="en-US" dirty="0"/>
                  <a:t>)</a:t>
                </a:r>
              </a:p>
              <a:p>
                <a:r>
                  <a:rPr lang="en-US" dirty="0"/>
                  <a:t>At each layer, we retain only the top 400 slow features</a:t>
                </a:r>
              </a:p>
              <a:p>
                <a:pPr marL="0" indent="0">
                  <a:buNone/>
                </a:pPr>
                <a:endParaRPr lang="en-US" dirty="0"/>
              </a:p>
              <a:p>
                <a:pPr marL="0" indent="0">
                  <a:buNone/>
                </a:pPr>
                <a:r>
                  <a:rPr lang="en-US" b="1" dirty="0"/>
                  <a:t>Feature extraction method 2: GSFA</a:t>
                </a:r>
              </a:p>
              <a:p>
                <a:r>
                  <a:rPr lang="en-US" dirty="0"/>
                  <a:t>A two-layer, cascaded, GSFA with non-linear expansion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e>
                            </m:d>
                          </m:e>
                          <m:sup>
                            <m:r>
                              <a:rPr lang="en-US" b="0" i="1" smtClean="0">
                                <a:latin typeface="Cambria Math" panose="02040503050406030204" pitchFamily="18" charset="0"/>
                              </a:rPr>
                              <m:t>0.8</m:t>
                            </m:r>
                          </m:sup>
                        </m:sSup>
                      </m:e>
                    </m:d>
                  </m:oMath>
                </a14:m>
                <a:r>
                  <a:rPr lang="en-US" dirty="0"/>
                  <a:t>)</a:t>
                </a:r>
              </a:p>
              <a:p>
                <a:r>
                  <a:rPr lang="en-US" dirty="0"/>
                  <a:t>At each layer, we retain only the top 400 slow features </a:t>
                </a:r>
              </a:p>
              <a:p>
                <a:pPr marL="0" indent="0">
                  <a:buNone/>
                </a:pPr>
                <a:r>
                  <a:rPr lang="en-US" dirty="0"/>
                  <a:t>We try out filter matrices constructed from the following transfer function operators:</a:t>
                </a:r>
              </a:p>
              <a:p>
                <a14:m>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e>
                    </m:d>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−2</m:t>
                        </m:r>
                      </m:sup>
                    </m:sSup>
                  </m:oMath>
                </a14:m>
                <a:endParaRPr lang="en-US" b="0" dirty="0"/>
              </a:p>
              <a:p>
                <a14:m>
                  <m:oMath xmlns:m="http://schemas.openxmlformats.org/officeDocument/2006/math">
                    <m:r>
                      <a:rPr lang="en-US" i="1">
                        <a:latin typeface="Cambria Math" panose="02040503050406030204" pitchFamily="18" charset="0"/>
                      </a:rPr>
                      <m:t>𝐺</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e>
                    </m:d>
                    <m:r>
                      <a:rPr lang="en-US" i="1">
                        <a:latin typeface="Cambria Math" panose="02040503050406030204" pitchFamily="18" charset="0"/>
                      </a:rPr>
                      <m:t>=</m:t>
                    </m:r>
                    <m:r>
                      <a:rPr lang="en-US" b="0" i="1" smtClean="0">
                        <a:latin typeface="Cambria Math" panose="02040503050406030204" pitchFamily="18" charset="0"/>
                      </a:rPr>
                      <m:t>1+</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79</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r>
                              <a:rPr lang="en-US" b="0" i="1" smtClean="0">
                                <a:latin typeface="Cambria Math" panose="02040503050406030204" pitchFamily="18" charset="0"/>
                              </a:rPr>
                              <m:t>𝑖</m:t>
                            </m:r>
                          </m:sup>
                        </m:sSup>
                      </m:e>
                    </m:nary>
                  </m:oMath>
                </a14:m>
                <a:endParaRPr lang="en-US" dirty="0"/>
              </a:p>
              <a:p>
                <a14:m>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5</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𝑑</m:t>
                            </m:r>
                          </m:e>
                        </m:d>
                      </m:e>
                    </m:nary>
                  </m:oMath>
                </a14:m>
                <a:endParaRPr lang="en-US" dirty="0"/>
              </a:p>
            </p:txBody>
          </p:sp>
        </mc:Choice>
        <mc:Fallback xmlns="">
          <p:sp>
            <p:nvSpPr>
              <p:cNvPr id="3" name="Content Placeholder 2">
                <a:extLst>
                  <a:ext uri="{FF2B5EF4-FFF2-40B4-BE49-F238E27FC236}">
                    <a16:creationId xmlns:a16="http://schemas.microsoft.com/office/drawing/2014/main" id="{04105681-CD45-0281-476E-581F1AF12957}"/>
                  </a:ext>
                </a:extLst>
              </p:cNvPr>
              <p:cNvSpPr>
                <a:spLocks noGrp="1" noRot="1" noChangeAspect="1" noMove="1" noResize="1" noEditPoints="1" noAdjustHandles="1" noChangeArrowheads="1" noChangeShapeType="1" noTextEdit="1"/>
              </p:cNvSpPr>
              <p:nvPr>
                <p:ph idx="1"/>
              </p:nvPr>
            </p:nvSpPr>
            <p:spPr>
              <a:xfrm>
                <a:off x="559293" y="2077375"/>
                <a:ext cx="11168109" cy="4094825"/>
              </a:xfrm>
              <a:blipFill>
                <a:blip r:embed="rId2"/>
                <a:stretch>
                  <a:fillRect l="-218" t="-744" b="-61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0A35A73-8FD5-CFAA-4BE0-1D0D7B60E323}"/>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71302A5-A923-1EBC-EA11-E6F4C9B80D65}"/>
              </a:ext>
            </a:extLst>
          </p:cNvPr>
          <p:cNvSpPr>
            <a:spLocks noGrp="1"/>
          </p:cNvSpPr>
          <p:nvPr>
            <p:ph type="sldNum" sz="quarter" idx="12"/>
          </p:nvPr>
        </p:nvSpPr>
        <p:spPr/>
        <p:txBody>
          <a:bodyPr/>
          <a:lstStyle/>
          <a:p>
            <a:fld id="{A65A5C87-DF58-40C8-B092-1DE63DB4547E}" type="slidenum">
              <a:rPr lang="en-US" smtClean="0"/>
              <a:t>42</a:t>
            </a:fld>
            <a:endParaRPr lang="en-US" dirty="0"/>
          </a:p>
        </p:txBody>
      </p:sp>
    </p:spTree>
    <p:extLst>
      <p:ext uri="{BB962C8B-B14F-4D97-AF65-F5344CB8AC3E}">
        <p14:creationId xmlns:p14="http://schemas.microsoft.com/office/powerpoint/2010/main" val="4186953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4AF9-2A59-882A-8EA5-64AB5D0C239B}"/>
              </a:ext>
            </a:extLst>
          </p:cNvPr>
          <p:cNvSpPr>
            <a:spLocks noGrp="1"/>
          </p:cNvSpPr>
          <p:nvPr>
            <p:ph type="title"/>
          </p:nvPr>
        </p:nvSpPr>
        <p:spPr/>
        <p:txBody>
          <a:bodyPr/>
          <a:lstStyle/>
          <a:p>
            <a:r>
              <a:rPr lang="en-US" dirty="0"/>
              <a:t>GTSRB -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5681-CD45-0281-476E-581F1AF12957}"/>
                  </a:ext>
                </a:extLst>
              </p:cNvPr>
              <p:cNvSpPr>
                <a:spLocks noGrp="1"/>
              </p:cNvSpPr>
              <p:nvPr>
                <p:ph idx="1"/>
              </p:nvPr>
            </p:nvSpPr>
            <p:spPr>
              <a:xfrm>
                <a:off x="559293" y="2077375"/>
                <a:ext cx="11168109" cy="4094825"/>
              </a:xfrm>
            </p:spPr>
            <p:txBody>
              <a:bodyPr>
                <a:normAutofit fontScale="47500" lnSpcReduction="20000"/>
              </a:bodyPr>
              <a:lstStyle/>
              <a:p>
                <a:pPr marL="0" indent="0">
                  <a:buNone/>
                </a:pPr>
                <a:r>
                  <a:rPr lang="en-US" b="1" dirty="0"/>
                  <a:t>Feature extraction method 3: Probabilistic GSFA</a:t>
                </a:r>
              </a:p>
              <a:p>
                <a:pPr marL="0" indent="0">
                  <a:buNone/>
                </a:pPr>
                <a:r>
                  <a:rPr lang="en-US" dirty="0"/>
                  <a:t>We try the following different functions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linear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r>
                      <a:rPr lang="en-US" i="1" dirty="0" smtClean="0">
                        <a:latin typeface="Cambria Math" panose="02040503050406030204" pitchFamily="18" charset="0"/>
                      </a:rPr>
                      <m:t>𝑀</m:t>
                    </m:r>
                    <m:r>
                      <a:rPr lang="en-US" i="1" dirty="0" smtClean="0">
                        <a:latin typeface="Cambria Math" panose="02040503050406030204" pitchFamily="18" charset="0"/>
                      </a:rPr>
                      <m:t> = 200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linear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400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two-layered neural networks (Tanh activation in between)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800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two-layered neural networks (Tanh activation in between)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=1200</m:t>
                    </m:r>
                  </m:oMath>
                </a14:m>
                <a:endParaRPr lang="en-US" dirty="0"/>
              </a:p>
              <a:p>
                <a:pPr marL="0" indent="0">
                  <a:buNone/>
                </a:pPr>
                <a:endParaRPr lang="en-US" dirty="0"/>
              </a:p>
              <a:p>
                <a:pPr marL="0" indent="0">
                  <a:buNone/>
                </a:pPr>
                <a:r>
                  <a:rPr lang="en-US" dirty="0"/>
                  <a:t>We try out the following filters:</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Λ</m:t>
                        </m:r>
                      </m:e>
                      <m:sub>
                        <m:r>
                          <a:rPr lang="en-US" b="0" i="1" smtClean="0">
                            <a:latin typeface="Cambria Math" panose="02040503050406030204" pitchFamily="18" charset="0"/>
                            <a:ea typeface="Cambria Math" panose="02040503050406030204" pitchFamily="18" charset="0"/>
                          </a:rPr>
                          <m:t>𝑗</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−2</m:t>
                        </m:r>
                      </m:sup>
                    </m:sSup>
                  </m:oMath>
                </a14:m>
                <a:endParaRPr lang="en-US" b="0"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en-US" i="1">
                            <a:latin typeface="Cambria Math" panose="02040503050406030204" pitchFamily="18" charset="0"/>
                            <a:ea typeface="Cambria Math" panose="02040503050406030204" pitchFamily="18" charset="0"/>
                          </a:rPr>
                          <m:t>𝑗</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79</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m:t>
                            </m:r>
                            <m:r>
                              <a:rPr lang="en-US" i="1">
                                <a:latin typeface="Cambria Math" panose="02040503050406030204" pitchFamily="18" charset="0"/>
                              </a:rPr>
                              <m:t>𝑖</m:t>
                            </m:r>
                          </m:sup>
                        </m:sSup>
                      </m:e>
                    </m:nary>
                  </m:oMath>
                </a14:m>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en-US" i="1">
                            <a:latin typeface="Cambria Math" panose="02040503050406030204" pitchFamily="18" charset="0"/>
                            <a:ea typeface="Cambria Math" panose="02040503050406030204" pitchFamily="18" charset="0"/>
                          </a:rPr>
                          <m:t>𝑗</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r>
                          <a:rPr lang="en-US" i="1">
                            <a:latin typeface="Cambria Math" panose="02040503050406030204" pitchFamily="18" charset="0"/>
                          </a:rPr>
                          <m:t>)</m:t>
                        </m:r>
                      </m:den>
                    </m:f>
                  </m:oMath>
                </a14:m>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4105681-CD45-0281-476E-581F1AF12957}"/>
                  </a:ext>
                </a:extLst>
              </p:cNvPr>
              <p:cNvSpPr>
                <a:spLocks noGrp="1" noRot="1" noChangeAspect="1" noMove="1" noResize="1" noEditPoints="1" noAdjustHandles="1" noChangeArrowheads="1" noChangeShapeType="1" noTextEdit="1"/>
              </p:cNvSpPr>
              <p:nvPr>
                <p:ph idx="1"/>
              </p:nvPr>
            </p:nvSpPr>
            <p:spPr>
              <a:xfrm>
                <a:off x="559293" y="2077375"/>
                <a:ext cx="11168109" cy="4094825"/>
              </a:xfrm>
              <a:blipFill>
                <a:blip r:embed="rId2"/>
                <a:stretch>
                  <a:fillRect l="-109" t="-44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0A35A73-8FD5-CFAA-4BE0-1D0D7B60E323}"/>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71302A5-A923-1EBC-EA11-E6F4C9B80D65}"/>
              </a:ext>
            </a:extLst>
          </p:cNvPr>
          <p:cNvSpPr>
            <a:spLocks noGrp="1"/>
          </p:cNvSpPr>
          <p:nvPr>
            <p:ph type="sldNum" sz="quarter" idx="12"/>
          </p:nvPr>
        </p:nvSpPr>
        <p:spPr/>
        <p:txBody>
          <a:bodyPr/>
          <a:lstStyle/>
          <a:p>
            <a:fld id="{A65A5C87-DF58-40C8-B092-1DE63DB4547E}" type="slidenum">
              <a:rPr lang="en-US" smtClean="0"/>
              <a:t>43</a:t>
            </a:fld>
            <a:endParaRPr lang="en-US" dirty="0"/>
          </a:p>
        </p:txBody>
      </p:sp>
    </p:spTree>
    <p:extLst>
      <p:ext uri="{BB962C8B-B14F-4D97-AF65-F5344CB8AC3E}">
        <p14:creationId xmlns:p14="http://schemas.microsoft.com/office/powerpoint/2010/main" val="831568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4AF9-2A59-882A-8EA5-64AB5D0C239B}"/>
              </a:ext>
            </a:extLst>
          </p:cNvPr>
          <p:cNvSpPr>
            <a:spLocks noGrp="1"/>
          </p:cNvSpPr>
          <p:nvPr>
            <p:ph type="title"/>
          </p:nvPr>
        </p:nvSpPr>
        <p:spPr/>
        <p:txBody>
          <a:bodyPr>
            <a:normAutofit fontScale="90000"/>
          </a:bodyPr>
          <a:lstStyle/>
          <a:p>
            <a:r>
              <a:rPr lang="en-US" dirty="0"/>
              <a:t>Fault Classification in TE Process -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5681-CD45-0281-476E-581F1AF12957}"/>
                  </a:ext>
                </a:extLst>
              </p:cNvPr>
              <p:cNvSpPr>
                <a:spLocks noGrp="1"/>
              </p:cNvSpPr>
              <p:nvPr>
                <p:ph idx="1"/>
              </p:nvPr>
            </p:nvSpPr>
            <p:spPr>
              <a:xfrm>
                <a:off x="559293" y="2077375"/>
                <a:ext cx="11168109" cy="4094825"/>
              </a:xfrm>
            </p:spPr>
            <p:txBody>
              <a:bodyPr>
                <a:normAutofit fontScale="62500" lnSpcReduction="20000"/>
              </a:bodyPr>
              <a:lstStyle/>
              <a:p>
                <a:pPr marL="0" indent="0">
                  <a:buNone/>
                </a:pPr>
                <a:r>
                  <a:rPr lang="en-US" b="1" dirty="0"/>
                  <a:t>Feature extraction method 1: SFA</a:t>
                </a:r>
              </a:p>
              <a:p>
                <a:r>
                  <a:rPr lang="en-US" dirty="0"/>
                  <a:t>A single layered SFA with non-linear expansion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e>
                            </m:d>
                          </m:e>
                          <m:sup>
                            <m:r>
                              <a:rPr lang="en-US" b="0" i="1" smtClean="0">
                                <a:latin typeface="Cambria Math" panose="02040503050406030204" pitchFamily="18" charset="0"/>
                              </a:rPr>
                              <m:t>0.8</m:t>
                            </m:r>
                          </m:sup>
                        </m:sSup>
                      </m:e>
                    </m:d>
                  </m:oMath>
                </a14:m>
                <a:r>
                  <a:rPr lang="en-US" dirty="0"/>
                  <a:t>)</a:t>
                </a:r>
              </a:p>
              <a:p>
                <a:pPr marL="0" indent="0">
                  <a:buNone/>
                </a:pPr>
                <a:endParaRPr lang="en-US" dirty="0"/>
              </a:p>
              <a:p>
                <a:pPr marL="0" indent="0">
                  <a:buNone/>
                </a:pPr>
                <a:r>
                  <a:rPr lang="en-US" b="1" dirty="0"/>
                  <a:t>Feature extraction method 2: GSFA</a:t>
                </a:r>
              </a:p>
              <a:p>
                <a:r>
                  <a:rPr lang="en-US" dirty="0"/>
                  <a:t>A single layered GSFA with non-linear expansion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𝑇</m:t>
                                    </m:r>
                                  </m:sup>
                                </m:sSup>
                              </m:e>
                            </m:d>
                          </m:e>
                          <m:sup>
                            <m:r>
                              <a:rPr lang="en-US" b="0" i="1" smtClean="0">
                                <a:latin typeface="Cambria Math" panose="02040503050406030204" pitchFamily="18" charset="0"/>
                              </a:rPr>
                              <m:t>0.8</m:t>
                            </m:r>
                          </m:sup>
                        </m:sSup>
                      </m:e>
                    </m:d>
                  </m:oMath>
                </a14:m>
                <a:r>
                  <a:rPr lang="en-US" dirty="0"/>
                  <a:t>)</a:t>
                </a:r>
              </a:p>
              <a:p>
                <a:pPr marL="0" indent="0">
                  <a:buNone/>
                </a:pPr>
                <a:endParaRPr lang="en-US" dirty="0"/>
              </a:p>
              <a:p>
                <a:pPr marL="0" indent="0">
                  <a:buNone/>
                </a:pPr>
                <a:r>
                  <a:rPr lang="en-US" dirty="0"/>
                  <a:t>We try out filter matrices constructed from the following transfer function operators: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𝑑</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e>
                      </m:d>
                      <m:r>
                        <a:rPr lang="en-US" i="1">
                          <a:latin typeface="Cambria Math" panose="02040503050406030204" pitchFamily="18" charset="0"/>
                        </a:rPr>
                        <m:t>=</m:t>
                      </m:r>
                      <m:r>
                        <a:rPr lang="en-US" b="0" i="1" smtClean="0">
                          <a:latin typeface="Cambria Math" panose="02040503050406030204" pitchFamily="18" charset="0"/>
                        </a:rPr>
                        <m:t>1+</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𝑑</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r>
                                <a:rPr lang="en-US" b="0" i="1" smtClean="0">
                                  <a:latin typeface="Cambria Math" panose="02040503050406030204" pitchFamily="18" charset="0"/>
                                </a:rPr>
                                <m:t>𝑖</m:t>
                              </m:r>
                            </m:sup>
                          </m:sSup>
                        </m:e>
                      </m:nary>
                    </m:oMath>
                  </m:oMathPara>
                </a14:m>
                <a:endParaRPr lang="en-US" dirty="0"/>
              </a:p>
              <a:p>
                <a:pPr marL="0" indent="0">
                  <a:buNone/>
                </a:pPr>
                <a:r>
                  <a:rPr lang="en-US" dirty="0"/>
                  <a:t>Here,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99, 199, 299, 399, 499, 599</m:t>
                        </m:r>
                      </m:e>
                    </m:d>
                  </m:oMath>
                </a14:m>
                <a:endParaRPr lang="en-US" dirty="0"/>
              </a:p>
            </p:txBody>
          </p:sp>
        </mc:Choice>
        <mc:Fallback xmlns="">
          <p:sp>
            <p:nvSpPr>
              <p:cNvPr id="3" name="Content Placeholder 2">
                <a:extLst>
                  <a:ext uri="{FF2B5EF4-FFF2-40B4-BE49-F238E27FC236}">
                    <a16:creationId xmlns:a16="http://schemas.microsoft.com/office/drawing/2014/main" id="{04105681-CD45-0281-476E-581F1AF12957}"/>
                  </a:ext>
                </a:extLst>
              </p:cNvPr>
              <p:cNvSpPr>
                <a:spLocks noGrp="1" noRot="1" noChangeAspect="1" noMove="1" noResize="1" noEditPoints="1" noAdjustHandles="1" noChangeArrowheads="1" noChangeShapeType="1" noTextEdit="1"/>
              </p:cNvSpPr>
              <p:nvPr>
                <p:ph idx="1"/>
              </p:nvPr>
            </p:nvSpPr>
            <p:spPr>
              <a:xfrm>
                <a:off x="559293" y="2077375"/>
                <a:ext cx="11168109" cy="4094825"/>
              </a:xfrm>
              <a:blipFill>
                <a:blip r:embed="rId2"/>
                <a:stretch>
                  <a:fillRect l="-491" t="-148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0A35A73-8FD5-CFAA-4BE0-1D0D7B60E323}"/>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71302A5-A923-1EBC-EA11-E6F4C9B80D65}"/>
              </a:ext>
            </a:extLst>
          </p:cNvPr>
          <p:cNvSpPr>
            <a:spLocks noGrp="1"/>
          </p:cNvSpPr>
          <p:nvPr>
            <p:ph type="sldNum" sz="quarter" idx="12"/>
          </p:nvPr>
        </p:nvSpPr>
        <p:spPr/>
        <p:txBody>
          <a:bodyPr/>
          <a:lstStyle/>
          <a:p>
            <a:fld id="{A65A5C87-DF58-40C8-B092-1DE63DB4547E}" type="slidenum">
              <a:rPr lang="en-US" smtClean="0"/>
              <a:t>44</a:t>
            </a:fld>
            <a:endParaRPr lang="en-US" dirty="0"/>
          </a:p>
        </p:txBody>
      </p:sp>
    </p:spTree>
    <p:extLst>
      <p:ext uri="{BB962C8B-B14F-4D97-AF65-F5344CB8AC3E}">
        <p14:creationId xmlns:p14="http://schemas.microsoft.com/office/powerpoint/2010/main" val="3722758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4AF9-2A59-882A-8EA5-64AB5D0C239B}"/>
              </a:ext>
            </a:extLst>
          </p:cNvPr>
          <p:cNvSpPr>
            <a:spLocks noGrp="1"/>
          </p:cNvSpPr>
          <p:nvPr>
            <p:ph type="title"/>
          </p:nvPr>
        </p:nvSpPr>
        <p:spPr/>
        <p:txBody>
          <a:bodyPr>
            <a:normAutofit fontScale="90000"/>
          </a:bodyPr>
          <a:lstStyle/>
          <a:p>
            <a:r>
              <a:rPr lang="en-US" dirty="0"/>
              <a:t>Fault Classification in TE Process -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05681-CD45-0281-476E-581F1AF12957}"/>
                  </a:ext>
                </a:extLst>
              </p:cNvPr>
              <p:cNvSpPr>
                <a:spLocks noGrp="1"/>
              </p:cNvSpPr>
              <p:nvPr>
                <p:ph idx="1"/>
              </p:nvPr>
            </p:nvSpPr>
            <p:spPr>
              <a:xfrm>
                <a:off x="559293" y="2077375"/>
                <a:ext cx="11168109" cy="4094825"/>
              </a:xfrm>
            </p:spPr>
            <p:txBody>
              <a:bodyPr>
                <a:normAutofit fontScale="47500" lnSpcReduction="20000"/>
              </a:bodyPr>
              <a:lstStyle/>
              <a:p>
                <a:pPr marL="0" indent="0">
                  <a:buNone/>
                </a:pPr>
                <a:r>
                  <a:rPr lang="en-US" b="1" dirty="0"/>
                  <a:t>Feature extraction method 3: Probabilistic GSFA</a:t>
                </a:r>
              </a:p>
              <a:p>
                <a:pPr marL="0" indent="0">
                  <a:buNone/>
                </a:pPr>
                <a:r>
                  <a:rPr lang="en-US" dirty="0"/>
                  <a:t>We try the following different functions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linear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r>
                      <a:rPr lang="en-US" i="1" dirty="0" smtClean="0">
                        <a:latin typeface="Cambria Math" panose="02040503050406030204" pitchFamily="18" charset="0"/>
                      </a:rPr>
                      <m:t>𝑀</m:t>
                    </m:r>
                    <m:r>
                      <a:rPr lang="en-US" i="1" dirty="0" smtClean="0">
                        <a:latin typeface="Cambria Math" panose="02040503050406030204" pitchFamily="18" charset="0"/>
                      </a:rPr>
                      <m:t> =52</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linear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=100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linear with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 =200</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m:t>
                        </m:r>
                      </m:e>
                    </m:d>
                  </m:oMath>
                </a14:m>
                <a:r>
                  <a:rPr lang="en-US" dirty="0"/>
                  <a:t> are linear with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 =300</m:t>
                    </m:r>
                  </m:oMath>
                </a14:m>
                <a:endParaRPr lang="en-US" dirty="0"/>
              </a:p>
              <a:p>
                <a:pPr marL="0" indent="0">
                  <a:buNone/>
                </a:pPr>
                <a:endParaRPr lang="en-US" dirty="0"/>
              </a:p>
              <a:p>
                <a:pPr marL="0" indent="0">
                  <a:buNone/>
                </a:pPr>
                <a:r>
                  <a:rPr lang="en-US" dirty="0"/>
                  <a:t>We try out the following filters:</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Λ</m:t>
                        </m:r>
                      </m:e>
                      <m:sub>
                        <m:r>
                          <a:rPr lang="en-US" b="0" i="1" smtClean="0">
                            <a:latin typeface="Cambria Math" panose="02040503050406030204" pitchFamily="18" charset="0"/>
                            <a:ea typeface="Cambria Math" panose="02040503050406030204" pitchFamily="18" charset="0"/>
                          </a:rPr>
                          <m:t>𝑗</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5</m:t>
                        </m:r>
                        <m:r>
                          <a:rPr lang="en-US" i="1">
                            <a:latin typeface="Cambria Math" panose="02040503050406030204" pitchFamily="18" charset="0"/>
                          </a:rPr>
                          <m:t>0</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m:t>
                            </m:r>
                            <m:r>
                              <a:rPr lang="en-US" i="1">
                                <a:latin typeface="Cambria Math" panose="02040503050406030204" pitchFamily="18" charset="0"/>
                              </a:rPr>
                              <m:t>𝑖</m:t>
                            </m:r>
                          </m:sup>
                        </m:sSup>
                      </m:e>
                    </m:nary>
                  </m:oMath>
                </a14:m>
                <a:endParaRPr lang="en-US" b="0"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en-US" i="1">
                            <a:latin typeface="Cambria Math" panose="02040503050406030204" pitchFamily="18" charset="0"/>
                            <a:ea typeface="Cambria Math" panose="02040503050406030204" pitchFamily="18" charset="0"/>
                          </a:rPr>
                          <m:t>𝑗</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e>
                    </m:d>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100</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m:t>
                            </m:r>
                            <m:r>
                              <a:rPr lang="en-US" i="1">
                                <a:latin typeface="Cambria Math" panose="02040503050406030204" pitchFamily="18" charset="0"/>
                              </a:rPr>
                              <m:t>𝑖</m:t>
                            </m:r>
                          </m:sup>
                        </m:sSup>
                      </m:e>
                    </m:nary>
                  </m:oMath>
                </a14:m>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Λ</m:t>
                        </m:r>
                      </m:e>
                      <m:sub>
                        <m:r>
                          <a:rPr lang="en-US" i="1">
                            <a:latin typeface="Cambria Math" panose="02040503050406030204" pitchFamily="18" charset="0"/>
                            <a:ea typeface="Cambria Math" panose="02040503050406030204" pitchFamily="18" charset="0"/>
                          </a:rPr>
                          <m:t>𝑗</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−1</m:t>
                            </m:r>
                          </m:sup>
                        </m:sSup>
                        <m:r>
                          <a:rPr lang="en-US" i="1">
                            <a:latin typeface="Cambria Math" panose="02040503050406030204" pitchFamily="18" charset="0"/>
                          </a:rPr>
                          <m:t>)</m:t>
                        </m:r>
                      </m:den>
                    </m:f>
                  </m:oMath>
                </a14:m>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04105681-CD45-0281-476E-581F1AF12957}"/>
                  </a:ext>
                </a:extLst>
              </p:cNvPr>
              <p:cNvSpPr>
                <a:spLocks noGrp="1" noRot="1" noChangeAspect="1" noMove="1" noResize="1" noEditPoints="1" noAdjustHandles="1" noChangeArrowheads="1" noChangeShapeType="1" noTextEdit="1"/>
              </p:cNvSpPr>
              <p:nvPr>
                <p:ph idx="1"/>
              </p:nvPr>
            </p:nvSpPr>
            <p:spPr>
              <a:xfrm>
                <a:off x="559293" y="2077375"/>
                <a:ext cx="11168109" cy="4094825"/>
              </a:xfrm>
              <a:blipFill>
                <a:blip r:embed="rId2"/>
                <a:stretch>
                  <a:fillRect l="-109" t="-44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0A35A73-8FD5-CFAA-4BE0-1D0D7B60E323}"/>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471302A5-A923-1EBC-EA11-E6F4C9B80D65}"/>
              </a:ext>
            </a:extLst>
          </p:cNvPr>
          <p:cNvSpPr>
            <a:spLocks noGrp="1"/>
          </p:cNvSpPr>
          <p:nvPr>
            <p:ph type="sldNum" sz="quarter" idx="12"/>
          </p:nvPr>
        </p:nvSpPr>
        <p:spPr/>
        <p:txBody>
          <a:bodyPr/>
          <a:lstStyle/>
          <a:p>
            <a:fld id="{A65A5C87-DF58-40C8-B092-1DE63DB4547E}" type="slidenum">
              <a:rPr lang="en-US" smtClean="0"/>
              <a:t>45</a:t>
            </a:fld>
            <a:endParaRPr lang="en-US" dirty="0"/>
          </a:p>
        </p:txBody>
      </p:sp>
    </p:spTree>
    <p:extLst>
      <p:ext uri="{BB962C8B-B14F-4D97-AF65-F5344CB8AC3E}">
        <p14:creationId xmlns:p14="http://schemas.microsoft.com/office/powerpoint/2010/main" val="54100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4AE3-6586-DDC2-B2DF-6FA35C6BA228}"/>
              </a:ext>
            </a:extLst>
          </p:cNvPr>
          <p:cNvSpPr>
            <a:spLocks noGrp="1"/>
          </p:cNvSpPr>
          <p:nvPr>
            <p:ph type="title"/>
          </p:nvPr>
        </p:nvSpPr>
        <p:spPr/>
        <p:txBody>
          <a:bodyPr/>
          <a:lstStyle/>
          <a:p>
            <a:r>
              <a:rPr lang="en-US" dirty="0"/>
              <a:t>Guidelines for choosing the filter - GSFA</a:t>
            </a:r>
          </a:p>
        </p:txBody>
      </p:sp>
      <p:pic>
        <p:nvPicPr>
          <p:cNvPr id="7" name="Content Placeholder 6">
            <a:extLst>
              <a:ext uri="{FF2B5EF4-FFF2-40B4-BE49-F238E27FC236}">
                <a16:creationId xmlns:a16="http://schemas.microsoft.com/office/drawing/2014/main" id="{44728552-98BB-32CF-8547-E30FD20E0ABA}"/>
              </a:ext>
            </a:extLst>
          </p:cNvPr>
          <p:cNvPicPr>
            <a:picLocks noGrp="1" noChangeAspect="1"/>
          </p:cNvPicPr>
          <p:nvPr>
            <p:ph idx="1"/>
          </p:nvPr>
        </p:nvPicPr>
        <p:blipFill>
          <a:blip r:embed="rId2"/>
          <a:stretch>
            <a:fillRect/>
          </a:stretch>
        </p:blipFill>
        <p:spPr>
          <a:xfrm>
            <a:off x="7200932" y="2232660"/>
            <a:ext cx="4738362" cy="4076700"/>
          </a:xfrm>
        </p:spPr>
      </p:pic>
      <p:sp>
        <p:nvSpPr>
          <p:cNvPr id="4" name="Footer Placeholder 3">
            <a:extLst>
              <a:ext uri="{FF2B5EF4-FFF2-40B4-BE49-F238E27FC236}">
                <a16:creationId xmlns:a16="http://schemas.microsoft.com/office/drawing/2014/main" id="{0F1AA0EF-9EDD-3694-F4AC-FBDC3841AE17}"/>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D2BD7837-68BD-F701-745E-07E9BC0FFFE3}"/>
              </a:ext>
            </a:extLst>
          </p:cNvPr>
          <p:cNvSpPr>
            <a:spLocks noGrp="1"/>
          </p:cNvSpPr>
          <p:nvPr>
            <p:ph type="sldNum" sz="quarter" idx="12"/>
          </p:nvPr>
        </p:nvSpPr>
        <p:spPr/>
        <p:txBody>
          <a:bodyPr/>
          <a:lstStyle/>
          <a:p>
            <a:fld id="{A65A5C87-DF58-40C8-B092-1DE63DB4547E}" type="slidenum">
              <a:rPr lang="en-US" smtClean="0"/>
              <a:t>46</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805F51-7A26-B542-325C-EDFEDD75EED3}"/>
                  </a:ext>
                </a:extLst>
              </p:cNvPr>
              <p:cNvSpPr txBox="1"/>
              <p:nvPr/>
            </p:nvSpPr>
            <p:spPr>
              <a:xfrm>
                <a:off x="638615" y="2112021"/>
                <a:ext cx="6025778" cy="4317977"/>
              </a:xfrm>
              <a:prstGeom prst="rect">
                <a:avLst/>
              </a:prstGeom>
              <a:noFill/>
            </p:spPr>
            <p:txBody>
              <a:bodyPr wrap="square" rtlCol="0">
                <a:spAutoFit/>
              </a:bodyPr>
              <a:lstStyle/>
              <a:p>
                <a:pPr marL="285750" indent="-285750">
                  <a:buFont typeface="Arial" panose="020B0604020202020204" pitchFamily="34" charset="0"/>
                  <a:buChar char="•"/>
                </a:pPr>
                <a:r>
                  <a:rPr lang="en-US" sz="1600" dirty="0"/>
                  <a:t>Figure (A.1) shows the weighting function for the following class of filters as a function of </a:t>
                </a:r>
                <a14:m>
                  <m:oMath xmlns:m="http://schemas.openxmlformats.org/officeDocument/2006/math">
                    <m:r>
                      <a:rPr lang="en-US" sz="1600" b="0" i="1" smtClean="0">
                        <a:latin typeface="Cambria Math" panose="02040503050406030204" pitchFamily="18" charset="0"/>
                      </a:rPr>
                      <m:t>𝑑</m:t>
                    </m:r>
                  </m:oMath>
                </a14:m>
                <a:endParaRPr lang="en-US" sz="1600" dirty="0"/>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𝐺</m:t>
                          </m:r>
                        </m:e>
                        <m:sub>
                          <m:r>
                            <a:rPr lang="en-US" sz="1600" b="0" i="1" smtClean="0">
                              <a:latin typeface="Cambria Math" panose="02040503050406030204" pitchFamily="18" charset="0"/>
                            </a:rPr>
                            <m:t>𝑑</m:t>
                          </m:r>
                        </m:sub>
                      </m:sSub>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e>
                      </m:d>
                      <m:r>
                        <a:rPr lang="en-US" sz="1600" b="0" i="1" smtClean="0">
                          <a:latin typeface="Cambria Math" panose="02040503050406030204" pitchFamily="18" charset="0"/>
                        </a:rPr>
                        <m:t>=1+</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𝑑</m:t>
                          </m:r>
                        </m:sup>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m:t>
                              </m:r>
                              <m:r>
                                <a:rPr lang="en-US" sz="1600" b="0" i="1" smtClean="0">
                                  <a:latin typeface="Cambria Math" panose="02040503050406030204" pitchFamily="18" charset="0"/>
                                </a:rPr>
                                <m:t>𝑖</m:t>
                              </m:r>
                            </m:sup>
                          </m:sSup>
                        </m:e>
                      </m:nary>
                    </m:oMath>
                  </m:oMathPara>
                </a14:m>
                <a:endParaRPr lang="en-US" sz="1600" dirty="0"/>
              </a:p>
              <a:p>
                <a:endParaRPr lang="en-US" sz="1600" dirty="0"/>
              </a:p>
              <a:p>
                <a:pPr marL="285750" indent="-285750">
                  <a:buFont typeface="Arial" panose="020B0604020202020204" pitchFamily="34" charset="0"/>
                  <a:buChar char="•"/>
                </a:pPr>
                <a:r>
                  <a:rPr lang="en-US" sz="1600" dirty="0"/>
                  <a:t>In some applications, we might not know a suitable filter for the task. In that case, we resort to the following filter:</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e>
                      </m:d>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𝑙</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m:t>
                              </m:r>
                            </m:sub>
                          </m:sSub>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𝑑</m:t>
                              </m:r>
                            </m:e>
                          </m:d>
                        </m:e>
                      </m:nary>
                    </m:oMath>
                  </m:oMathPara>
                </a14:m>
                <a:endParaRPr lang="en-US" sz="1600" dirty="0"/>
              </a:p>
              <a:p>
                <a:r>
                  <a:rPr lang="en-US" sz="1600" dirty="0"/>
                  <a:t>Here,</a:t>
                </a:r>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m:t>
                          </m:r>
                        </m:sub>
                      </m:sSub>
                      <m:d>
                        <m:dPr>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𝑑</m:t>
                          </m:r>
                        </m:e>
                      </m:d>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𝑞</m:t>
                          </m:r>
                        </m:e>
                        <m:sup>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𝑑</m:t>
                              </m:r>
                            </m:e>
                          </m:d>
                        </m:sup>
                      </m:sSup>
                      <m:f>
                        <m:fPr>
                          <m:ctrlPr>
                            <a:rPr lang="en-US" sz="1600" b="0" i="1" smtClean="0">
                              <a:latin typeface="Cambria Math" panose="02040503050406030204" pitchFamily="18" charset="0"/>
                            </a:rPr>
                          </m:ctrlPr>
                        </m:fPr>
                        <m:num>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𝑝</m:t>
                                  </m:r>
                                </m:e>
                                <m:sup>
                                  <m:r>
                                    <a:rPr lang="en-US" sz="1600" i="1">
                                      <a:latin typeface="Cambria Math" panose="02040503050406030204" pitchFamily="18" charset="0"/>
                                    </a:rPr>
                                    <m:t>2</m:t>
                                  </m:r>
                                </m:sup>
                              </m:sSup>
                            </m:e>
                          </m:rad>
                        </m:num>
                        <m:den>
                          <m:r>
                            <a:rPr lang="en-US" sz="1600" b="0" i="1" smtClean="0">
                              <a:latin typeface="Cambria Math" panose="02040503050406030204" pitchFamily="18" charset="0"/>
                            </a:rPr>
                            <m:t>1−</m:t>
                          </m:r>
                          <m:r>
                            <a:rPr lang="en-US" sz="1600" b="0" i="1" smtClean="0">
                              <a:latin typeface="Cambria Math" panose="02040503050406030204" pitchFamily="18" charset="0"/>
                            </a:rPr>
                            <m:t>𝑝</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den>
                      </m:f>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r>
                                    <a:rPr lang="en-US" sz="1600" b="0" i="1" smtClean="0">
                                      <a:latin typeface="Cambria Math" panose="02040503050406030204" pitchFamily="18" charset="0"/>
                                    </a:rPr>
                                    <m:t>𝑝</m:t>
                                  </m:r>
                                </m:num>
                                <m:den>
                                  <m:r>
                                    <a:rPr lang="en-US" sz="1600" b="0" i="1" smtClean="0">
                                      <a:latin typeface="Cambria Math" panose="02040503050406030204" pitchFamily="18" charset="0"/>
                                    </a:rPr>
                                    <m:t>1−</m:t>
                                  </m:r>
                                  <m:r>
                                    <a:rPr lang="en-US" sz="1600" b="0" i="1" smtClean="0">
                                      <a:latin typeface="Cambria Math" panose="02040503050406030204" pitchFamily="18" charset="0"/>
                                    </a:rPr>
                                    <m:t>𝑝</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𝑞</m:t>
                                      </m:r>
                                    </m:e>
                                    <m:sup>
                                      <m:r>
                                        <a:rPr lang="en-US" sz="1600" b="0" i="1" smtClean="0">
                                          <a:latin typeface="Cambria Math" panose="02040503050406030204" pitchFamily="18" charset="0"/>
                                        </a:rPr>
                                        <m:t>−1</m:t>
                                      </m:r>
                                    </m:sup>
                                  </m:sSup>
                                </m:den>
                              </m:f>
                            </m:e>
                          </m:d>
                        </m:e>
                        <m:sup>
                          <m:r>
                            <a:rPr lang="en-US" sz="1600" b="0" i="1" smtClean="0">
                              <a:latin typeface="Cambria Math" panose="02040503050406030204" pitchFamily="18" charset="0"/>
                            </a:rPr>
                            <m:t>𝑖</m:t>
                          </m:r>
                          <m:r>
                            <a:rPr lang="en-US" sz="1600" b="0" i="1" smtClean="0">
                              <a:latin typeface="Cambria Math" panose="02040503050406030204" pitchFamily="18" charset="0"/>
                            </a:rPr>
                            <m:t>−1</m:t>
                          </m:r>
                        </m:sup>
                      </m:sSup>
                    </m:oMath>
                  </m:oMathPara>
                </a14:m>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parameters, </a:t>
                </a:r>
                <a14:m>
                  <m:oMath xmlns:m="http://schemas.openxmlformats.org/officeDocument/2006/math">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𝑙</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𝑑</m:t>
                        </m:r>
                      </m:e>
                    </m:d>
                  </m:oMath>
                </a14:m>
                <a:r>
                  <a:rPr lang="en-US" sz="1600" dirty="0"/>
                  <a:t> can be tuned using Bayesian hyper-parameter optimization</a:t>
                </a:r>
              </a:p>
            </p:txBody>
          </p:sp>
        </mc:Choice>
        <mc:Fallback xmlns="">
          <p:sp>
            <p:nvSpPr>
              <p:cNvPr id="8" name="TextBox 7">
                <a:extLst>
                  <a:ext uri="{FF2B5EF4-FFF2-40B4-BE49-F238E27FC236}">
                    <a16:creationId xmlns:a16="http://schemas.microsoft.com/office/drawing/2014/main" id="{A2805F51-7A26-B542-325C-EDFEDD75EED3}"/>
                  </a:ext>
                </a:extLst>
              </p:cNvPr>
              <p:cNvSpPr txBox="1">
                <a:spLocks noRot="1" noChangeAspect="1" noMove="1" noResize="1" noEditPoints="1" noAdjustHandles="1" noChangeArrowheads="1" noChangeShapeType="1" noTextEdit="1"/>
              </p:cNvSpPr>
              <p:nvPr/>
            </p:nvSpPr>
            <p:spPr>
              <a:xfrm>
                <a:off x="638615" y="2112021"/>
                <a:ext cx="6025778" cy="4317977"/>
              </a:xfrm>
              <a:prstGeom prst="rect">
                <a:avLst/>
              </a:prstGeom>
              <a:blipFill>
                <a:blip r:embed="rId3"/>
                <a:stretch>
                  <a:fillRect l="-607" t="-423" r="-101" b="-705"/>
                </a:stretch>
              </a:blipFill>
            </p:spPr>
            <p:txBody>
              <a:bodyPr/>
              <a:lstStyle/>
              <a:p>
                <a:r>
                  <a:rPr lang="en-US">
                    <a:noFill/>
                  </a:rPr>
                  <a:t> </a:t>
                </a:r>
              </a:p>
            </p:txBody>
          </p:sp>
        </mc:Fallback>
      </mc:AlternateContent>
    </p:spTree>
    <p:extLst>
      <p:ext uri="{BB962C8B-B14F-4D97-AF65-F5344CB8AC3E}">
        <p14:creationId xmlns:p14="http://schemas.microsoft.com/office/powerpoint/2010/main" val="2085544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EC4B-FD72-2C0E-9EEC-E157CE12CCEA}"/>
              </a:ext>
            </a:extLst>
          </p:cNvPr>
          <p:cNvSpPr>
            <a:spLocks noGrp="1"/>
          </p:cNvSpPr>
          <p:nvPr>
            <p:ph type="title"/>
          </p:nvPr>
        </p:nvSpPr>
        <p:spPr/>
        <p:txBody>
          <a:bodyPr>
            <a:normAutofit fontScale="90000"/>
          </a:bodyPr>
          <a:lstStyle/>
          <a:p>
            <a:r>
              <a:rPr lang="en-US" dirty="0"/>
              <a:t>Guidelines for choosing the filter – </a:t>
            </a:r>
            <a:br>
              <a:rPr lang="en-US" dirty="0"/>
            </a:br>
            <a:r>
              <a:rPr lang="en-US" dirty="0"/>
              <a:t>Probabilistic GSFA</a:t>
            </a:r>
          </a:p>
        </p:txBody>
      </p:sp>
      <p:pic>
        <p:nvPicPr>
          <p:cNvPr id="7" name="Content Placeholder 6">
            <a:extLst>
              <a:ext uri="{FF2B5EF4-FFF2-40B4-BE49-F238E27FC236}">
                <a16:creationId xmlns:a16="http://schemas.microsoft.com/office/drawing/2014/main" id="{73C107EE-4665-62AB-40C3-35310CCAD13A}"/>
              </a:ext>
            </a:extLst>
          </p:cNvPr>
          <p:cNvPicPr>
            <a:picLocks noGrp="1" noChangeAspect="1"/>
          </p:cNvPicPr>
          <p:nvPr>
            <p:ph idx="1"/>
          </p:nvPr>
        </p:nvPicPr>
        <p:blipFill>
          <a:blip r:embed="rId2"/>
          <a:stretch>
            <a:fillRect/>
          </a:stretch>
        </p:blipFill>
        <p:spPr>
          <a:xfrm>
            <a:off x="7046122" y="2085682"/>
            <a:ext cx="4559062" cy="4068762"/>
          </a:xfrm>
        </p:spPr>
      </p:pic>
      <p:sp>
        <p:nvSpPr>
          <p:cNvPr id="4" name="Footer Placeholder 3">
            <a:extLst>
              <a:ext uri="{FF2B5EF4-FFF2-40B4-BE49-F238E27FC236}">
                <a16:creationId xmlns:a16="http://schemas.microsoft.com/office/drawing/2014/main" id="{2172BBA1-02FA-DE28-E0FC-7C1DE80491C1}"/>
              </a:ext>
            </a:extLst>
          </p:cNvPr>
          <p:cNvSpPr>
            <a:spLocks noGrp="1"/>
          </p:cNvSpPr>
          <p:nvPr>
            <p:ph type="ftr" sz="quarter" idx="11"/>
          </p:nvPr>
        </p:nvSpPr>
        <p:spPr/>
        <p:txBody>
          <a:bodyPr/>
          <a:lstStyle/>
          <a:p>
            <a:r>
              <a:rPr lang="en-US"/>
              <a:t>Vishal Rishi MK, IDDD DS</a:t>
            </a:r>
            <a:endParaRPr lang="en-US" dirty="0"/>
          </a:p>
        </p:txBody>
      </p:sp>
      <p:sp>
        <p:nvSpPr>
          <p:cNvPr id="5" name="Slide Number Placeholder 4">
            <a:extLst>
              <a:ext uri="{FF2B5EF4-FFF2-40B4-BE49-F238E27FC236}">
                <a16:creationId xmlns:a16="http://schemas.microsoft.com/office/drawing/2014/main" id="{70CB8E8A-FC16-C331-2C5F-2559AFC3E8DA}"/>
              </a:ext>
            </a:extLst>
          </p:cNvPr>
          <p:cNvSpPr>
            <a:spLocks noGrp="1"/>
          </p:cNvSpPr>
          <p:nvPr>
            <p:ph type="sldNum" sz="quarter" idx="12"/>
          </p:nvPr>
        </p:nvSpPr>
        <p:spPr/>
        <p:txBody>
          <a:bodyPr/>
          <a:lstStyle/>
          <a:p>
            <a:fld id="{A65A5C87-DF58-40C8-B092-1DE63DB4547E}" type="slidenum">
              <a:rPr lang="en-US" smtClean="0"/>
              <a:t>47</a:t>
            </a:fld>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3AE946A-7116-800D-4C50-C9F202566762}"/>
                  </a:ext>
                </a:extLst>
              </p:cNvPr>
              <p:cNvSpPr txBox="1"/>
              <p:nvPr/>
            </p:nvSpPr>
            <p:spPr>
              <a:xfrm>
                <a:off x="586816" y="2783864"/>
                <a:ext cx="6094520" cy="2949397"/>
              </a:xfrm>
              <a:prstGeom prst="rect">
                <a:avLst/>
              </a:prstGeom>
              <a:noFill/>
            </p:spPr>
            <p:txBody>
              <a:bodyPr wrap="square">
                <a:spAutoFit/>
              </a:bodyPr>
              <a:lstStyle/>
              <a:p>
                <a:pPr marL="285750" indent="-285750">
                  <a:buFont typeface="Arial" panose="020B0604020202020204" pitchFamily="34" charset="0"/>
                  <a:buChar char="•"/>
                </a:pPr>
                <a:r>
                  <a:rPr lang="en-US" sz="1800" dirty="0"/>
                  <a:t>Figure (A.2) shows the PSD of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𝑘</m:t>
                        </m:r>
                      </m:e>
                    </m:d>
                  </m:oMath>
                </a14:m>
                <a:r>
                  <a:rPr lang="en-US" sz="1800" dirty="0"/>
                  <a:t> for the following class of filters as a function of </a:t>
                </a:r>
                <a14:m>
                  <m:oMath xmlns:m="http://schemas.openxmlformats.org/officeDocument/2006/math">
                    <m:r>
                      <a:rPr lang="en-US" sz="1800" b="0" i="1" smtClean="0">
                        <a:latin typeface="Cambria Math" panose="02040503050406030204" pitchFamily="18" charset="0"/>
                      </a:rPr>
                      <m:t>𝑝</m:t>
                    </m:r>
                  </m:oMath>
                </a14:m>
                <a:endParaRPr lang="en-US" sz="1800" dirty="0"/>
              </a:p>
              <a:p>
                <a:endParaRPr lang="en-US" sz="1800" dirty="0"/>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𝑘</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1+</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𝑝</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𝑖𝑗</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𝑞</m:t>
                                  </m:r>
                                </m:e>
                                <m:sup>
                                  <m:r>
                                    <a:rPr lang="en-US" sz="1800" b="0" i="1" smtClean="0">
                                      <a:latin typeface="Cambria Math" panose="02040503050406030204" pitchFamily="18" charset="0"/>
                                    </a:rPr>
                                    <m:t>−</m:t>
                                  </m:r>
                                  <m:r>
                                    <a:rPr lang="en-US" sz="1800" b="0" i="1" smtClean="0">
                                      <a:latin typeface="Cambria Math" panose="02040503050406030204" pitchFamily="18" charset="0"/>
                                    </a:rPr>
                                    <m:t>𝑖</m:t>
                                  </m:r>
                                </m:sup>
                              </m:sSup>
                            </m:e>
                          </m:nary>
                        </m:den>
                      </m:f>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𝑗</m:t>
                          </m:r>
                        </m:sub>
                      </m:s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𝑘</m:t>
                          </m:r>
                        </m:e>
                      </m:d>
                    </m:oMath>
                  </m:oMathPara>
                </a14:m>
                <a:endParaRPr lang="en-US" sz="1800" dirty="0"/>
              </a:p>
              <a:p>
                <a:endParaRPr lang="en-US" sz="1800" dirty="0"/>
              </a:p>
              <a:p>
                <a:endParaRPr lang="en-US" dirty="0"/>
              </a:p>
              <a:p>
                <a:pPr marL="285750" indent="-285750">
                  <a:buFont typeface="Arial" panose="020B0604020202020204" pitchFamily="34" charset="0"/>
                  <a:buChar char="•"/>
                </a:pPr>
                <a:r>
                  <a:rPr lang="en-US" dirty="0"/>
                  <a:t>As the value of </a:t>
                </a:r>
                <a14:m>
                  <m:oMath xmlns:m="http://schemas.openxmlformats.org/officeDocument/2006/math">
                    <m:r>
                      <a:rPr lang="en-US" b="0" i="1" smtClean="0">
                        <a:latin typeface="Cambria Math" panose="02040503050406030204" pitchFamily="18" charset="0"/>
                      </a:rPr>
                      <m:t>𝑝</m:t>
                    </m:r>
                  </m:oMath>
                </a14:m>
                <a:r>
                  <a:rPr lang="en-US" dirty="0"/>
                  <a:t> increases, the latent signals have predominantly low-frequency content and hence, they are slowly varying</a:t>
                </a:r>
                <a:endParaRPr lang="en-US" sz="1800" dirty="0"/>
              </a:p>
            </p:txBody>
          </p:sp>
        </mc:Choice>
        <mc:Fallback xmlns="">
          <p:sp>
            <p:nvSpPr>
              <p:cNvPr id="9" name="TextBox 8">
                <a:extLst>
                  <a:ext uri="{FF2B5EF4-FFF2-40B4-BE49-F238E27FC236}">
                    <a16:creationId xmlns:a16="http://schemas.microsoft.com/office/drawing/2014/main" id="{E3AE946A-7116-800D-4C50-C9F202566762}"/>
                  </a:ext>
                </a:extLst>
              </p:cNvPr>
              <p:cNvSpPr txBox="1">
                <a:spLocks noRot="1" noChangeAspect="1" noMove="1" noResize="1" noEditPoints="1" noAdjustHandles="1" noChangeArrowheads="1" noChangeShapeType="1" noTextEdit="1"/>
              </p:cNvSpPr>
              <p:nvPr/>
            </p:nvSpPr>
            <p:spPr>
              <a:xfrm>
                <a:off x="586816" y="2783864"/>
                <a:ext cx="6094520" cy="2949397"/>
              </a:xfrm>
              <a:prstGeom prst="rect">
                <a:avLst/>
              </a:prstGeom>
              <a:blipFill>
                <a:blip r:embed="rId3"/>
                <a:stretch>
                  <a:fillRect l="-600" t="-1035" b="-2692"/>
                </a:stretch>
              </a:blipFill>
            </p:spPr>
            <p:txBody>
              <a:bodyPr/>
              <a:lstStyle/>
              <a:p>
                <a:r>
                  <a:rPr lang="en-US">
                    <a:noFill/>
                  </a:rPr>
                  <a:t> </a:t>
                </a:r>
              </a:p>
            </p:txBody>
          </p:sp>
        </mc:Fallback>
      </mc:AlternateContent>
    </p:spTree>
    <p:extLst>
      <p:ext uri="{BB962C8B-B14F-4D97-AF65-F5344CB8AC3E}">
        <p14:creationId xmlns:p14="http://schemas.microsoft.com/office/powerpoint/2010/main" val="361624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343-7285-5ACB-6E31-975E4828F2B0}"/>
              </a:ext>
            </a:extLst>
          </p:cNvPr>
          <p:cNvSpPr>
            <a:spLocks noGrp="1"/>
          </p:cNvSpPr>
          <p:nvPr>
            <p:ph type="title"/>
          </p:nvPr>
        </p:nvSpPr>
        <p:spPr/>
        <p:txBody>
          <a:bodyPr>
            <a:normAutofit/>
          </a:bodyPr>
          <a:lstStyle/>
          <a:p>
            <a:r>
              <a:rPr lang="en-US" sz="4000" dirty="0"/>
              <a:t>Mathematical Background - SFA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741098-ECE3-60C3-FBC6-3ED14630C362}"/>
                  </a:ext>
                </a:extLst>
              </p:cNvPr>
              <p:cNvSpPr>
                <a:spLocks noGrp="1"/>
              </p:cNvSpPr>
              <p:nvPr>
                <p:ph idx="1"/>
              </p:nvPr>
            </p:nvSpPr>
            <p:spPr>
              <a:xfrm>
                <a:off x="559293" y="2139518"/>
                <a:ext cx="11159231" cy="4032682"/>
              </a:xfrm>
            </p:spPr>
            <p:txBody>
              <a:bodyPr>
                <a:noAutofit/>
              </a:bodyPr>
              <a:lstStyle/>
              <a:p>
                <a:pPr marL="0" marR="0" indent="0" algn="just">
                  <a:lnSpc>
                    <a:spcPct val="150000"/>
                  </a:lnSpc>
                  <a:spcBef>
                    <a:spcPts val="0"/>
                  </a:spcBef>
                  <a:spcAft>
                    <a:spcPts val="800"/>
                  </a:spcAft>
                  <a:buNone/>
                </a:pPr>
                <a:r>
                  <a:rPr lang="en-US" sz="1500" dirty="0">
                    <a:effectLst/>
                    <a:ea typeface="Calibri" panose="020F0502020204030204" pitchFamily="34" charset="0"/>
                  </a:rPr>
                  <a:t>Let </a:t>
                </a:r>
                <a14:m>
                  <m:oMath xmlns:m="http://schemas.openxmlformats.org/officeDocument/2006/math">
                    <m:r>
                      <a:rPr lang="en-US" sz="1500" b="1" i="1">
                        <a:effectLst/>
                        <a:latin typeface="Cambria Math" panose="02040503050406030204" pitchFamily="18" charset="0"/>
                        <a:ea typeface="Calibri" panose="020F0502020204030204" pitchFamily="34" charset="0"/>
                      </a:rPr>
                      <m:t>𝒚</m:t>
                    </m:r>
                    <m:r>
                      <a:rPr lang="en-US" sz="1500" b="1"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𝑘</m:t>
                    </m:r>
                    <m:r>
                      <a:rPr lang="en-US" sz="1500" b="1"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m:t>
                    </m:r>
                    <m:sSup>
                      <m:sSupPr>
                        <m:ctrlPr>
                          <a:rPr lang="en-US" sz="1500" i="1">
                            <a:effectLst/>
                            <a:latin typeface="Cambria Math" panose="02040503050406030204" pitchFamily="18" charset="0"/>
                            <a:ea typeface="Calibri" panose="020F0502020204030204" pitchFamily="34" charset="0"/>
                          </a:rPr>
                        </m:ctrlPr>
                      </m:sSupPr>
                      <m:e>
                        <m:d>
                          <m:dPr>
                            <m:begChr m:val="["/>
                            <m:endChr m:val="]"/>
                            <m:ctrlPr>
                              <a:rPr lang="en-US" sz="1500" i="1">
                                <a:effectLst/>
                                <a:latin typeface="Cambria Math" panose="02040503050406030204" pitchFamily="18" charset="0"/>
                                <a:ea typeface="Calibri" panose="020F0502020204030204" pitchFamily="34" charset="0"/>
                              </a:rPr>
                            </m:ctrlPr>
                          </m:dPr>
                          <m:e>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𝑦</m:t>
                                </m:r>
                              </m:e>
                              <m:sub>
                                <m:r>
                                  <a:rPr lang="en-US" sz="1500" i="1">
                                    <a:effectLst/>
                                    <a:latin typeface="Cambria Math" panose="02040503050406030204" pitchFamily="18" charset="0"/>
                                    <a:ea typeface="Calibri" panose="020F0502020204030204" pitchFamily="34" charset="0"/>
                                  </a:rPr>
                                  <m:t>1</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r>
                              <a:rPr lang="en-US" sz="1500" i="1">
                                <a:effectLst/>
                                <a:latin typeface="Cambria Math" panose="02040503050406030204" pitchFamily="18" charset="0"/>
                                <a:ea typeface="Calibri" panose="020F0502020204030204" pitchFamily="34" charset="0"/>
                              </a:rPr>
                              <m:t>,  </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𝑦</m:t>
                                </m:r>
                              </m:e>
                              <m:sub>
                                <m:r>
                                  <a:rPr lang="en-US" sz="1500" i="1">
                                    <a:effectLst/>
                                    <a:latin typeface="Cambria Math" panose="02040503050406030204" pitchFamily="18" charset="0"/>
                                    <a:ea typeface="Calibri" panose="020F0502020204030204" pitchFamily="34" charset="0"/>
                                  </a:rPr>
                                  <m:t>2</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r>
                              <a:rPr lang="en-US" sz="1500" i="1">
                                <a:effectLst/>
                                <a:latin typeface="Cambria Math" panose="02040503050406030204" pitchFamily="18" charset="0"/>
                                <a:ea typeface="Calibri" panose="020F0502020204030204" pitchFamily="34" charset="0"/>
                              </a:rPr>
                              <m:t>, …, </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𝑦</m:t>
                                </m:r>
                              </m:e>
                              <m:sub>
                                <m:r>
                                  <a:rPr lang="en-US" sz="1500" i="1">
                                    <a:effectLst/>
                                    <a:latin typeface="Cambria Math" panose="02040503050406030204" pitchFamily="18" charset="0"/>
                                    <a:ea typeface="Calibri" panose="020F0502020204030204" pitchFamily="34" charset="0"/>
                                  </a:rPr>
                                  <m:t>𝑀</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e>
                        </m:d>
                      </m:e>
                      <m:sup>
                        <m:r>
                          <a:rPr lang="en-US" sz="1500" i="1">
                            <a:effectLst/>
                            <a:latin typeface="Cambria Math" panose="02040503050406030204" pitchFamily="18" charset="0"/>
                            <a:ea typeface="Calibri" panose="020F0502020204030204" pitchFamily="34" charset="0"/>
                          </a:rPr>
                          <m:t>𝑇</m:t>
                        </m:r>
                      </m:sup>
                    </m:sSup>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Calibri" panose="020F0502020204030204" pitchFamily="34" charset="0"/>
                      </a:rPr>
                      <m:t>𝑘</m:t>
                    </m:r>
                    <m:r>
                      <a:rPr lang="en-US" sz="1500" i="1">
                        <a:effectLst/>
                        <a:latin typeface="Cambria Math" panose="02040503050406030204" pitchFamily="18" charset="0"/>
                        <a:ea typeface="Calibri" panose="020F0502020204030204" pitchFamily="34" charset="0"/>
                      </a:rPr>
                      <m:t>∈{0, 1, …, </m:t>
                    </m:r>
                    <m:r>
                      <a:rPr lang="en-US" sz="1500" i="1">
                        <a:effectLst/>
                        <a:latin typeface="Cambria Math" panose="02040503050406030204" pitchFamily="18" charset="0"/>
                        <a:ea typeface="Calibri" panose="020F0502020204030204" pitchFamily="34" charset="0"/>
                      </a:rPr>
                      <m:t>𝑁</m:t>
                    </m:r>
                    <m:r>
                      <a:rPr lang="en-US" sz="1500" i="1">
                        <a:effectLst/>
                        <a:latin typeface="Cambria Math" panose="02040503050406030204" pitchFamily="18" charset="0"/>
                        <a:ea typeface="Calibri" panose="020F0502020204030204" pitchFamily="34" charset="0"/>
                      </a:rPr>
                      <m:t>−1}</m:t>
                    </m:r>
                  </m:oMath>
                </a14:m>
                <a:r>
                  <a:rPr lang="en-US" sz="1500" b="1" dirty="0">
                    <a:effectLst/>
                    <a:ea typeface="Calibri" panose="020F0502020204030204" pitchFamily="34" charset="0"/>
                  </a:rPr>
                  <a:t> </a:t>
                </a:r>
                <a:r>
                  <a:rPr lang="en-US" sz="1500" dirty="0">
                    <a:effectLst/>
                    <a:ea typeface="Calibri" panose="020F0502020204030204" pitchFamily="34" charset="0"/>
                  </a:rPr>
                  <a:t>denote a multi-dimensional discrete signal. The SFA’s objective, is to find a function </a:t>
                </a:r>
                <a14:m>
                  <m:oMath xmlns:m="http://schemas.openxmlformats.org/officeDocument/2006/math">
                    <m:r>
                      <a:rPr lang="en-US" sz="1500" b="1" i="1">
                        <a:effectLst/>
                        <a:latin typeface="Cambria Math" panose="02040503050406030204" pitchFamily="18" charset="0"/>
                        <a:ea typeface="Calibri" panose="020F0502020204030204" pitchFamily="34" charset="0"/>
                      </a:rPr>
                      <m:t>𝒇</m:t>
                    </m:r>
                    <m:d>
                      <m:dPr>
                        <m:ctrlPr>
                          <a:rPr lang="en-US" sz="1500" b="1" i="1">
                            <a:effectLst/>
                            <a:latin typeface="Cambria Math" panose="02040503050406030204" pitchFamily="18" charset="0"/>
                            <a:ea typeface="Calibri" panose="020F0502020204030204" pitchFamily="34" charset="0"/>
                          </a:rPr>
                        </m:ctrlPr>
                      </m:dPr>
                      <m:e>
                        <m:r>
                          <a:rPr lang="en-US" sz="1500" b="1" i="1">
                            <a:effectLst/>
                            <a:latin typeface="Cambria Math" panose="02040503050406030204" pitchFamily="18" charset="0"/>
                            <a:ea typeface="Calibri" panose="020F0502020204030204" pitchFamily="34" charset="0"/>
                          </a:rPr>
                          <m:t>𝒚</m:t>
                        </m:r>
                        <m:r>
                          <a:rPr lang="en-US" sz="1500" b="1"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𝑘</m:t>
                        </m:r>
                        <m:r>
                          <a:rPr lang="en-US" sz="1500" b="1" i="1">
                            <a:effectLst/>
                            <a:latin typeface="Cambria Math" panose="02040503050406030204" pitchFamily="18" charset="0"/>
                            <a:ea typeface="Calibri" panose="020F0502020204030204" pitchFamily="34" charset="0"/>
                          </a:rPr>
                          <m:t>]</m:t>
                        </m:r>
                      </m:e>
                    </m:d>
                    <m:r>
                      <a:rPr lang="en-US" sz="1500" b="1" i="1">
                        <a:effectLst/>
                        <a:latin typeface="Cambria Math" panose="02040503050406030204" pitchFamily="18" charset="0"/>
                        <a:ea typeface="Calibri" panose="020F0502020204030204" pitchFamily="34" charset="0"/>
                      </a:rPr>
                      <m:t>=</m:t>
                    </m:r>
                    <m:sSup>
                      <m:sSupPr>
                        <m:ctrlPr>
                          <a:rPr lang="en-US" sz="1500" i="1">
                            <a:effectLst/>
                            <a:latin typeface="Cambria Math" panose="02040503050406030204" pitchFamily="18" charset="0"/>
                            <a:ea typeface="Calibri" panose="020F0502020204030204" pitchFamily="34" charset="0"/>
                          </a:rPr>
                        </m:ctrlPr>
                      </m:sSupPr>
                      <m:e>
                        <m:d>
                          <m:dPr>
                            <m:begChr m:val="["/>
                            <m:endChr m:val="]"/>
                            <m:ctrlPr>
                              <a:rPr lang="en-US" sz="1500" i="1">
                                <a:effectLst/>
                                <a:latin typeface="Cambria Math" panose="02040503050406030204" pitchFamily="18" charset="0"/>
                                <a:ea typeface="Calibri" panose="020F0502020204030204" pitchFamily="34" charset="0"/>
                              </a:rPr>
                            </m:ctrlPr>
                          </m:dPr>
                          <m:e>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1</m:t>
                                </m:r>
                              </m:sub>
                            </m:sSub>
                            <m:d>
                              <m:dPr>
                                <m:ctrlPr>
                                  <a:rPr lang="en-US" sz="1500" i="1">
                                    <a:effectLst/>
                                    <a:latin typeface="Cambria Math" panose="02040503050406030204" pitchFamily="18" charset="0"/>
                                    <a:ea typeface="Calibri" panose="020F0502020204030204" pitchFamily="34" charset="0"/>
                                  </a:rPr>
                                </m:ctrlPr>
                              </m:dPr>
                              <m:e>
                                <m:r>
                                  <a:rPr lang="en-US" sz="1500" b="1" i="1">
                                    <a:effectLst/>
                                    <a:latin typeface="Cambria Math" panose="02040503050406030204" pitchFamily="18" charset="0"/>
                                    <a:ea typeface="Calibri" panose="020F0502020204030204" pitchFamily="34" charset="0"/>
                                  </a:rPr>
                                  <m:t>𝒚</m:t>
                                </m:r>
                                <m:d>
                                  <m:dPr>
                                    <m:begChr m:val="["/>
                                    <m:endChr m:val="]"/>
                                    <m:ctrlPr>
                                      <a:rPr lang="en-US" sz="1500" b="1"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e>
                            </m:d>
                            <m:r>
                              <a:rPr lang="en-US" sz="1500" i="1">
                                <a:effectLst/>
                                <a:latin typeface="Cambria Math" panose="02040503050406030204" pitchFamily="18" charset="0"/>
                                <a:ea typeface="Calibri" panose="020F0502020204030204" pitchFamily="34" charset="0"/>
                              </a:rPr>
                              <m:t>,  </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2</m:t>
                                </m:r>
                              </m:sub>
                            </m:sSub>
                            <m:d>
                              <m:dPr>
                                <m:ctrlPr>
                                  <a:rPr lang="en-US" sz="1500" i="1">
                                    <a:effectLst/>
                                    <a:latin typeface="Cambria Math" panose="02040503050406030204" pitchFamily="18" charset="0"/>
                                    <a:ea typeface="Calibri" panose="020F0502020204030204" pitchFamily="34" charset="0"/>
                                  </a:rPr>
                                </m:ctrlPr>
                              </m:dPr>
                              <m:e>
                                <m:r>
                                  <a:rPr lang="en-US" sz="1500" b="1" i="1">
                                    <a:effectLst/>
                                    <a:latin typeface="Cambria Math" panose="02040503050406030204" pitchFamily="18" charset="0"/>
                                    <a:ea typeface="Calibri" panose="020F0502020204030204" pitchFamily="34" charset="0"/>
                                  </a:rPr>
                                  <m:t>𝒚</m:t>
                                </m:r>
                                <m:d>
                                  <m:dPr>
                                    <m:begChr m:val="["/>
                                    <m:endChr m:val="]"/>
                                    <m:ctrlPr>
                                      <a:rPr lang="en-US" sz="1500" b="1"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e>
                            </m:d>
                            <m:r>
                              <a:rPr lang="en-US" sz="1500" i="1">
                                <a:effectLst/>
                                <a:latin typeface="Cambria Math" panose="02040503050406030204" pitchFamily="18" charset="0"/>
                                <a:ea typeface="Calibri" panose="020F0502020204030204" pitchFamily="34" charset="0"/>
                              </a:rPr>
                              <m:t>, …, </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𝑃</m:t>
                                </m:r>
                              </m:sub>
                            </m:sSub>
                            <m:d>
                              <m:dPr>
                                <m:ctrlPr>
                                  <a:rPr lang="en-US" sz="1500" i="1">
                                    <a:effectLst/>
                                    <a:latin typeface="Cambria Math" panose="02040503050406030204" pitchFamily="18" charset="0"/>
                                    <a:ea typeface="Calibri" panose="020F0502020204030204" pitchFamily="34" charset="0"/>
                                  </a:rPr>
                                </m:ctrlPr>
                              </m:dPr>
                              <m:e>
                                <m:r>
                                  <a:rPr lang="en-US" sz="1500" b="1" i="1">
                                    <a:effectLst/>
                                    <a:latin typeface="Cambria Math" panose="02040503050406030204" pitchFamily="18" charset="0"/>
                                    <a:ea typeface="Calibri" panose="020F0502020204030204" pitchFamily="34" charset="0"/>
                                  </a:rPr>
                                  <m:t>𝒚</m:t>
                                </m:r>
                                <m:d>
                                  <m:dPr>
                                    <m:begChr m:val="["/>
                                    <m:endChr m:val="]"/>
                                    <m:ctrlPr>
                                      <a:rPr lang="en-US" sz="1500" b="1"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e>
                            </m:d>
                          </m:e>
                        </m:d>
                      </m:e>
                      <m:sup>
                        <m:r>
                          <a:rPr lang="en-US" sz="1500" i="1">
                            <a:effectLst/>
                            <a:latin typeface="Cambria Math" panose="02040503050406030204" pitchFamily="18" charset="0"/>
                            <a:ea typeface="Calibri" panose="020F0502020204030204" pitchFamily="34" charset="0"/>
                          </a:rPr>
                          <m:t>𝑇</m:t>
                        </m:r>
                      </m:sup>
                    </m:sSup>
                  </m:oMath>
                </a14:m>
                <a:r>
                  <a:rPr lang="en-US" sz="1500" b="1" dirty="0">
                    <a:effectLst/>
                    <a:ea typeface="Calibri" panose="020F0502020204030204" pitchFamily="34" charset="0"/>
                  </a:rPr>
                  <a:t> </a:t>
                </a:r>
                <a:r>
                  <a:rPr lang="en-US" sz="1500" dirty="0">
                    <a:effectLst/>
                    <a:ea typeface="Calibri" panose="020F0502020204030204" pitchFamily="34" charset="0"/>
                  </a:rPr>
                  <a:t>generating the P-dimensional signal </a:t>
                </a:r>
                <a14:m>
                  <m:oMath xmlns:m="http://schemas.openxmlformats.org/officeDocument/2006/math">
                    <m:r>
                      <a:rPr lang="en-US" sz="1500" b="1" i="1">
                        <a:effectLst/>
                        <a:latin typeface="Cambria Math" panose="02040503050406030204" pitchFamily="18" charset="0"/>
                        <a:ea typeface="Calibri" panose="020F0502020204030204" pitchFamily="34" charset="0"/>
                      </a:rPr>
                      <m:t>𝒙</m:t>
                    </m:r>
                    <m:r>
                      <a:rPr lang="en-US" sz="1500" b="1"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𝑘</m:t>
                    </m:r>
                    <m:r>
                      <a:rPr lang="en-US" sz="1500" b="1"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m:t>
                    </m:r>
                    <m:sSup>
                      <m:sSupPr>
                        <m:ctrlPr>
                          <a:rPr lang="en-US" sz="1500" i="1">
                            <a:effectLst/>
                            <a:latin typeface="Cambria Math" panose="02040503050406030204" pitchFamily="18" charset="0"/>
                            <a:ea typeface="Calibri" panose="020F0502020204030204" pitchFamily="34" charset="0"/>
                          </a:rPr>
                        </m:ctrlPr>
                      </m:sSupPr>
                      <m:e>
                        <m:d>
                          <m:dPr>
                            <m:begChr m:val="["/>
                            <m:endChr m:val="]"/>
                            <m:ctrlPr>
                              <a:rPr lang="en-US" sz="1500" i="1">
                                <a:effectLst/>
                                <a:latin typeface="Cambria Math" panose="02040503050406030204" pitchFamily="18" charset="0"/>
                                <a:ea typeface="Calibri" panose="020F0502020204030204" pitchFamily="34" charset="0"/>
                              </a:rPr>
                            </m:ctrlPr>
                          </m:dPr>
                          <m:e>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𝑥</m:t>
                                </m:r>
                              </m:e>
                              <m:sub>
                                <m:r>
                                  <a:rPr lang="en-US" sz="1500" i="1">
                                    <a:effectLst/>
                                    <a:latin typeface="Cambria Math" panose="02040503050406030204" pitchFamily="18" charset="0"/>
                                    <a:ea typeface="Calibri" panose="020F0502020204030204" pitchFamily="34" charset="0"/>
                                  </a:rPr>
                                  <m:t>1</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r>
                              <a:rPr lang="en-US" sz="1500" i="1">
                                <a:effectLst/>
                                <a:latin typeface="Cambria Math" panose="02040503050406030204" pitchFamily="18" charset="0"/>
                                <a:ea typeface="Calibri" panose="020F0502020204030204" pitchFamily="34" charset="0"/>
                              </a:rPr>
                              <m:t>,  </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𝑥</m:t>
                                </m:r>
                              </m:e>
                              <m:sub>
                                <m:r>
                                  <a:rPr lang="en-US" sz="1500" i="1">
                                    <a:effectLst/>
                                    <a:latin typeface="Cambria Math" panose="02040503050406030204" pitchFamily="18" charset="0"/>
                                    <a:ea typeface="Calibri" panose="020F0502020204030204" pitchFamily="34" charset="0"/>
                                  </a:rPr>
                                  <m:t>2</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r>
                              <a:rPr lang="en-US" sz="1500" i="1">
                                <a:effectLst/>
                                <a:latin typeface="Cambria Math" panose="02040503050406030204" pitchFamily="18" charset="0"/>
                                <a:ea typeface="Calibri" panose="020F0502020204030204" pitchFamily="34" charset="0"/>
                              </a:rPr>
                              <m:t>, …, </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𝑥</m:t>
                                </m:r>
                              </m:e>
                              <m:sub>
                                <m:r>
                                  <a:rPr lang="en-US" sz="1500" i="1">
                                    <a:effectLst/>
                                    <a:latin typeface="Cambria Math" panose="02040503050406030204" pitchFamily="18" charset="0"/>
                                    <a:ea typeface="Calibri" panose="020F0502020204030204" pitchFamily="34" charset="0"/>
                                  </a:rPr>
                                  <m:t>𝑃</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e>
                        </m:d>
                      </m:e>
                      <m:sup>
                        <m:r>
                          <a:rPr lang="en-US" sz="1500" i="1">
                            <a:effectLst/>
                            <a:latin typeface="Cambria Math" panose="02040503050406030204" pitchFamily="18" charset="0"/>
                            <a:ea typeface="Calibri" panose="020F0502020204030204" pitchFamily="34" charset="0"/>
                          </a:rPr>
                          <m:t>𝑇</m:t>
                        </m:r>
                      </m:sup>
                    </m:sSup>
                  </m:oMath>
                </a14:m>
                <a:r>
                  <a:rPr lang="en-US" sz="1500" b="1" dirty="0">
                    <a:effectLst/>
                    <a:ea typeface="Calibri" panose="020F0502020204030204" pitchFamily="34" charset="0"/>
                  </a:rPr>
                  <a:t> </a:t>
                </a:r>
                <a:r>
                  <a:rPr lang="en-US" sz="1500" dirty="0">
                    <a:effectLst/>
                    <a:ea typeface="Calibri" panose="020F0502020204030204" pitchFamily="34" charset="0"/>
                  </a:rPr>
                  <a:t>such that </a:t>
                </a:r>
                <a14:m>
                  <m:oMath xmlns:m="http://schemas.openxmlformats.org/officeDocument/2006/math">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𝑥</m:t>
                        </m:r>
                      </m:e>
                      <m:sub>
                        <m:r>
                          <a:rPr lang="en-US" sz="1500" i="1">
                            <a:effectLst/>
                            <a:latin typeface="Cambria Math" panose="02040503050406030204" pitchFamily="18" charset="0"/>
                            <a:ea typeface="Calibri" panose="020F0502020204030204" pitchFamily="34" charset="0"/>
                          </a:rPr>
                          <m:t>𝑗</m:t>
                        </m:r>
                      </m:sub>
                    </m:sSub>
                    <m:d>
                      <m:dPr>
                        <m:begChr m:val="["/>
                        <m:endChr m:val="]"/>
                        <m:ctrlPr>
                          <a:rPr lang="en-US" sz="1500" i="1">
                            <a:effectLst/>
                            <a:latin typeface="Cambria Math" panose="02040503050406030204" pitchFamily="18" charset="0"/>
                            <a:ea typeface="Calibri" panose="020F0502020204030204" pitchFamily="34" charset="0"/>
                          </a:rPr>
                        </m:ctrlPr>
                      </m:dPr>
                      <m:e>
                        <m:r>
                          <a:rPr lang="en-US" sz="1500" i="1">
                            <a:effectLst/>
                            <a:latin typeface="Cambria Math" panose="02040503050406030204" pitchFamily="18" charset="0"/>
                            <a:ea typeface="Calibri" panose="020F0502020204030204" pitchFamily="34" charset="0"/>
                          </a:rPr>
                          <m:t>𝑘</m:t>
                        </m:r>
                      </m:e>
                    </m:d>
                    <m:r>
                      <a:rPr lang="en-US" sz="1500" i="1">
                        <a:effectLst/>
                        <a:latin typeface="Cambria Math" panose="02040503050406030204" pitchFamily="18" charset="0"/>
                        <a:ea typeface="Calibri" panose="020F0502020204030204" pitchFamily="34" charset="0"/>
                      </a:rPr>
                      <m:t>=</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𝑗</m:t>
                        </m:r>
                      </m:sub>
                    </m:sSub>
                    <m:r>
                      <a:rPr lang="en-US" sz="1500" i="1">
                        <a:effectLst/>
                        <a:latin typeface="Cambria Math" panose="02040503050406030204" pitchFamily="18" charset="0"/>
                        <a:ea typeface="Calibri" panose="020F0502020204030204" pitchFamily="34" charset="0"/>
                      </a:rPr>
                      <m:t>(</m:t>
                    </m:r>
                    <m:r>
                      <a:rPr lang="en-US" sz="1500" b="1" i="1">
                        <a:effectLst/>
                        <a:latin typeface="Cambria Math" panose="02040503050406030204" pitchFamily="18" charset="0"/>
                        <a:ea typeface="Calibri" panose="020F0502020204030204" pitchFamily="34" charset="0"/>
                      </a:rPr>
                      <m:t>𝒚</m:t>
                    </m:r>
                    <m:r>
                      <a:rPr lang="en-US" sz="1500"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𝑘</m:t>
                    </m:r>
                    <m:r>
                      <a:rPr lang="en-US" sz="1500" i="1">
                        <a:effectLst/>
                        <a:latin typeface="Cambria Math" panose="02040503050406030204" pitchFamily="18" charset="0"/>
                        <a:ea typeface="Calibri" panose="020F0502020204030204" pitchFamily="34" charset="0"/>
                      </a:rPr>
                      <m:t>])</m:t>
                    </m:r>
                  </m:oMath>
                </a14:m>
                <a:r>
                  <a:rPr lang="en-US" sz="1500" dirty="0">
                    <a:effectLst/>
                    <a:ea typeface="Calibri" panose="020F0502020204030204" pitchFamily="34" charset="0"/>
                  </a:rPr>
                  <a:t>. The function </a:t>
                </a:r>
                <a14:m>
                  <m:oMath xmlns:m="http://schemas.openxmlformats.org/officeDocument/2006/math">
                    <m:sSub>
                      <m:sSubPr>
                        <m:ctrlPr>
                          <a:rPr lang="en-US" sz="1500" b="1"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𝑗</m:t>
                        </m:r>
                      </m:sub>
                    </m:sSub>
                    <m:d>
                      <m:dPr>
                        <m:ctrlPr>
                          <a:rPr lang="en-US" sz="1500" b="1" i="1">
                            <a:effectLst/>
                            <a:latin typeface="Cambria Math" panose="02040503050406030204" pitchFamily="18" charset="0"/>
                            <a:ea typeface="Calibri" panose="020F0502020204030204" pitchFamily="34" charset="0"/>
                          </a:rPr>
                        </m:ctrlPr>
                      </m:dPr>
                      <m:e>
                        <m:r>
                          <a:rPr lang="en-US" sz="1500" b="1" i="1">
                            <a:effectLst/>
                            <a:latin typeface="Cambria Math" panose="02040503050406030204" pitchFamily="18" charset="0"/>
                            <a:ea typeface="Calibri" panose="020F0502020204030204" pitchFamily="34" charset="0"/>
                          </a:rPr>
                          <m:t>𝒚</m:t>
                        </m:r>
                        <m:r>
                          <a:rPr lang="en-US" sz="1500" b="1" i="1">
                            <a:effectLst/>
                            <a:latin typeface="Cambria Math" panose="02040503050406030204" pitchFamily="18" charset="0"/>
                            <a:ea typeface="Calibri" panose="020F0502020204030204" pitchFamily="34" charset="0"/>
                          </a:rPr>
                          <m:t>[</m:t>
                        </m:r>
                        <m:r>
                          <a:rPr lang="en-US" sz="1500" i="1">
                            <a:effectLst/>
                            <a:latin typeface="Cambria Math" panose="02040503050406030204" pitchFamily="18" charset="0"/>
                            <a:ea typeface="Calibri" panose="020F0502020204030204" pitchFamily="34" charset="0"/>
                          </a:rPr>
                          <m:t>𝑘</m:t>
                        </m:r>
                        <m:r>
                          <a:rPr lang="en-US" sz="1500" b="1" i="1">
                            <a:effectLst/>
                            <a:latin typeface="Cambria Math" panose="02040503050406030204" pitchFamily="18" charset="0"/>
                            <a:ea typeface="Calibri" panose="020F0502020204030204" pitchFamily="34" charset="0"/>
                          </a:rPr>
                          <m:t>]</m:t>
                        </m:r>
                      </m:e>
                    </m:d>
                  </m:oMath>
                </a14:m>
                <a:r>
                  <a:rPr lang="en-US" sz="1500" dirty="0">
                    <a:effectLst/>
                    <a:ea typeface="Calibri" panose="020F0502020204030204" pitchFamily="34" charset="0"/>
                  </a:rPr>
                  <a:t> should be able to </a:t>
                </a:r>
                <a:r>
                  <a:rPr lang="en-US" sz="1500" b="1" dirty="0">
                    <a:effectLst/>
                    <a:ea typeface="Calibri" panose="020F0502020204030204" pitchFamily="34" charset="0"/>
                  </a:rPr>
                  <a:t>minimize</a:t>
                </a:r>
                <a:r>
                  <a:rPr lang="en-US" sz="1500" dirty="0">
                    <a:effectLst/>
                    <a:ea typeface="Calibri" panose="020F0502020204030204" pitchFamily="34" charset="0"/>
                  </a:rPr>
                  <a:t> the following objective function </a:t>
                </a:r>
                <a14:m>
                  <m:oMath xmlns:m="http://schemas.openxmlformats.org/officeDocument/2006/math">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𝜓</m:t>
                        </m:r>
                      </m:e>
                      <m:sub>
                        <m:r>
                          <a:rPr lang="en-US" sz="1500" i="1">
                            <a:effectLst/>
                            <a:latin typeface="Cambria Math" panose="02040503050406030204" pitchFamily="18" charset="0"/>
                            <a:ea typeface="Calibri" panose="020F0502020204030204" pitchFamily="34" charset="0"/>
                          </a:rPr>
                          <m:t>𝑆𝐹</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𝐴</m:t>
                            </m:r>
                          </m:e>
                          <m:sub>
                            <m:r>
                              <a:rPr lang="en-US" sz="1500" i="1">
                                <a:effectLst/>
                                <a:latin typeface="Cambria Math" panose="02040503050406030204" pitchFamily="18" charset="0"/>
                                <a:ea typeface="Calibri" panose="020F0502020204030204" pitchFamily="34" charset="0"/>
                              </a:rPr>
                              <m:t>𝑗</m:t>
                            </m:r>
                          </m:sub>
                        </m:sSub>
                      </m:sub>
                    </m:sSub>
                  </m:oMath>
                </a14:m>
                <a:r>
                  <a:rPr lang="en-US" sz="1500" dirty="0">
                    <a:effectLst/>
                    <a:ea typeface="Times New Roman" panose="02020603050405020304" pitchFamily="18" charset="0"/>
                  </a:rPr>
                  <a:t> </a:t>
                </a:r>
                <a:r>
                  <a:rPr lang="en-US" sz="1500" dirty="0">
                    <a:effectLst/>
                    <a:ea typeface="Calibri" panose="020F0502020204030204" pitchFamily="34" charset="0"/>
                  </a:rPr>
                  <a:t>sequentially,</a:t>
                </a:r>
                <a:r>
                  <a:rPr lang="en-US" sz="1500" b="1" dirty="0">
                    <a:effectLst/>
                    <a:ea typeface="Calibri" panose="020F0502020204030204" pitchFamily="34" charset="0"/>
                  </a:rPr>
                  <a:t> </a:t>
                </a:r>
                <a14:m>
                  <m:oMath xmlns:m="http://schemas.openxmlformats.org/officeDocument/2006/math">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Times New Roman" panose="02020603050405020304" pitchFamily="18" charset="0"/>
                      </a:rPr>
                      <m:t>𝑗</m:t>
                    </m:r>
                    <m:r>
                      <a:rPr lang="en-US" sz="1500" i="1">
                        <a:effectLst/>
                        <a:latin typeface="Cambria Math" panose="02040503050406030204" pitchFamily="18" charset="0"/>
                        <a:ea typeface="Calibri" panose="020F0502020204030204" pitchFamily="34" charset="0"/>
                      </a:rPr>
                      <m:t>∈</m:t>
                    </m:r>
                    <m:d>
                      <m:dPr>
                        <m:begChr m:val="{"/>
                        <m:endChr m:val="}"/>
                        <m:ctrlPr>
                          <a:rPr lang="en-US" sz="1500" i="1">
                            <a:effectLst/>
                            <a:latin typeface="Cambria Math" panose="02040503050406030204" pitchFamily="18" charset="0"/>
                            <a:ea typeface="Times New Roman" panose="02020603050405020304" pitchFamily="18" charset="0"/>
                          </a:rPr>
                        </m:ctrlPr>
                      </m:dPr>
                      <m:e>
                        <m:r>
                          <a:rPr lang="en-US" sz="1500" i="1">
                            <a:effectLst/>
                            <a:latin typeface="Cambria Math" panose="02040503050406030204" pitchFamily="18" charset="0"/>
                            <a:ea typeface="Calibri" panose="020F0502020204030204" pitchFamily="34" charset="0"/>
                          </a:rPr>
                          <m:t>1, …,</m:t>
                        </m:r>
                        <m:r>
                          <a:rPr lang="en-US" sz="1500" i="1">
                            <a:effectLst/>
                            <a:latin typeface="Cambria Math" panose="02040503050406030204" pitchFamily="18" charset="0"/>
                            <a:ea typeface="Calibri" panose="020F0502020204030204" pitchFamily="34" charset="0"/>
                          </a:rPr>
                          <m:t>𝑃</m:t>
                        </m:r>
                      </m:e>
                    </m:d>
                  </m:oMath>
                </a14:m>
                <a:endParaRPr lang="en-US" sz="1500" i="1" dirty="0">
                  <a:effectLst/>
                  <a:latin typeface="Cambria Math" panose="02040503050406030204" pitchFamily="18" charset="0"/>
                  <a:ea typeface="Calibri" panose="020F0502020204030204" pitchFamily="34" charset="0"/>
                </a:endParaRPr>
              </a:p>
              <a:p>
                <a:pPr marL="0" marR="0" indent="0" algn="just">
                  <a:lnSpc>
                    <a:spcPct val="150000"/>
                  </a:lnSpc>
                  <a:spcBef>
                    <a:spcPts val="0"/>
                  </a:spcBef>
                  <a:spcAft>
                    <a:spcPts val="800"/>
                  </a:spcAft>
                  <a:buNone/>
                </a:pPr>
                <a14:m>
                  <m:oMathPara xmlns:m="http://schemas.openxmlformats.org/officeDocument/2006/math">
                    <m:oMathParaPr>
                      <m:jc m:val="centerGroup"/>
                    </m:oMathParaPr>
                    <m:oMath xmlns:m="http://schemas.openxmlformats.org/officeDocument/2006/math">
                      <m:func>
                        <m:funcPr>
                          <m:ctrlPr>
                            <a:rPr lang="en-US" sz="1500" i="1">
                              <a:effectLst/>
                              <a:latin typeface="Cambria Math" panose="02040503050406030204" pitchFamily="18" charset="0"/>
                              <a:ea typeface="Calibri" panose="020F0502020204030204" pitchFamily="34" charset="0"/>
                            </a:rPr>
                          </m:ctrlPr>
                        </m:funcPr>
                        <m:fName>
                          <m:limLow>
                            <m:limLowPr>
                              <m:ctrlPr>
                                <a:rPr lang="en-US" sz="1500" i="1">
                                  <a:effectLst/>
                                  <a:latin typeface="Cambria Math" panose="02040503050406030204" pitchFamily="18" charset="0"/>
                                  <a:ea typeface="Calibri" panose="020F0502020204030204" pitchFamily="34" charset="0"/>
                                </a:rPr>
                              </m:ctrlPr>
                            </m:limLowPr>
                            <m:e>
                              <m:r>
                                <m:rPr>
                                  <m:sty m:val="p"/>
                                </m:rPr>
                                <a:rPr lang="en-US" sz="1500">
                                  <a:effectLst/>
                                  <a:latin typeface="Cambria Math" panose="02040503050406030204" pitchFamily="18" charset="0"/>
                                  <a:ea typeface="Calibri" panose="020F0502020204030204" pitchFamily="34" charset="0"/>
                                </a:rPr>
                                <m:t>min</m:t>
                              </m:r>
                            </m:e>
                            <m:lim>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𝑗</m:t>
                                  </m:r>
                                </m:sub>
                              </m:sSub>
                            </m:lim>
                          </m:limLow>
                          <m:r>
                            <a:rPr lang="en-US" sz="1500" i="1">
                              <a:effectLst/>
                              <a:latin typeface="Cambria Math" panose="02040503050406030204" pitchFamily="18" charset="0"/>
                              <a:ea typeface="Calibri" panose="020F0502020204030204" pitchFamily="34" charset="0"/>
                            </a:rPr>
                            <m:t> </m:t>
                          </m:r>
                        </m:fName>
                        <m:e>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𝜓</m:t>
                              </m:r>
                            </m:e>
                            <m:sub>
                              <m:r>
                                <a:rPr lang="en-US" sz="1500" i="1">
                                  <a:effectLst/>
                                  <a:latin typeface="Cambria Math" panose="02040503050406030204" pitchFamily="18" charset="0"/>
                                  <a:ea typeface="Calibri" panose="020F0502020204030204" pitchFamily="34" charset="0"/>
                                </a:rPr>
                                <m:t>𝑆𝐹</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𝐴</m:t>
                                  </m:r>
                                </m:e>
                                <m:sub>
                                  <m:r>
                                    <a:rPr lang="en-US" sz="1500" i="1">
                                      <a:effectLst/>
                                      <a:latin typeface="Cambria Math" panose="02040503050406030204" pitchFamily="18" charset="0"/>
                                      <a:ea typeface="Calibri" panose="020F0502020204030204" pitchFamily="34" charset="0"/>
                                    </a:rPr>
                                    <m:t>𝑗</m:t>
                                  </m:r>
                                </m:sub>
                              </m:sSub>
                            </m:sub>
                          </m:sSub>
                          <m:r>
                            <a:rPr lang="en-US" sz="1500" i="1">
                              <a:effectLst/>
                              <a:latin typeface="Cambria Math" panose="02040503050406030204" pitchFamily="18" charset="0"/>
                              <a:ea typeface="Calibri" panose="020F0502020204030204" pitchFamily="34" charset="0"/>
                            </a:rPr>
                            <m:t> = </m:t>
                          </m:r>
                          <m:func>
                            <m:funcPr>
                              <m:ctrlPr>
                                <a:rPr lang="en-US" sz="1500" i="1">
                                  <a:effectLst/>
                                  <a:latin typeface="Cambria Math" panose="02040503050406030204" pitchFamily="18" charset="0"/>
                                  <a:ea typeface="Calibri" panose="020F0502020204030204" pitchFamily="34" charset="0"/>
                                </a:rPr>
                              </m:ctrlPr>
                            </m:funcPr>
                            <m:fName>
                              <m:limLow>
                                <m:limLowPr>
                                  <m:ctrlPr>
                                    <a:rPr lang="en-US" sz="1500" i="1">
                                      <a:effectLst/>
                                      <a:latin typeface="Cambria Math" panose="02040503050406030204" pitchFamily="18" charset="0"/>
                                      <a:ea typeface="Calibri" panose="020F0502020204030204" pitchFamily="34" charset="0"/>
                                    </a:rPr>
                                  </m:ctrlPr>
                                </m:limLowPr>
                                <m:e>
                                  <m:r>
                                    <m:rPr>
                                      <m:sty m:val="p"/>
                                    </m:rPr>
                                    <a:rPr lang="en-US" sz="1500">
                                      <a:effectLst/>
                                      <a:latin typeface="Cambria Math" panose="02040503050406030204" pitchFamily="18" charset="0"/>
                                      <a:ea typeface="Calibri" panose="020F0502020204030204" pitchFamily="34" charset="0"/>
                                    </a:rPr>
                                    <m:t>min</m:t>
                                  </m:r>
                                </m:e>
                                <m:lim>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𝑓</m:t>
                                      </m:r>
                                    </m:e>
                                    <m:sub>
                                      <m:r>
                                        <a:rPr lang="en-US" sz="1500" i="1">
                                          <a:effectLst/>
                                          <a:latin typeface="Cambria Math" panose="02040503050406030204" pitchFamily="18" charset="0"/>
                                          <a:ea typeface="Calibri" panose="020F0502020204030204" pitchFamily="34" charset="0"/>
                                        </a:rPr>
                                        <m:t>𝑗</m:t>
                                      </m:r>
                                    </m:sub>
                                  </m:sSub>
                                </m:lim>
                              </m:limLow>
                            </m:fName>
                            <m:e>
                              <m:r>
                                <a:rPr lang="en-US" sz="1500" i="1">
                                  <a:effectLst/>
                                  <a:latin typeface="Cambria Math" panose="02040503050406030204" pitchFamily="18" charset="0"/>
                                  <a:ea typeface="Calibri" panose="020F0502020204030204" pitchFamily="34" charset="0"/>
                                </a:rPr>
                                <m:t>  </m:t>
                              </m:r>
                              <m:f>
                                <m:fPr>
                                  <m:ctrlPr>
                                    <a:rPr lang="en-US" sz="1500" i="1">
                                      <a:solidFill>
                                        <a:srgbClr val="000000"/>
                                      </a:solidFill>
                                      <a:effectLst/>
                                      <a:latin typeface="Cambria Math" panose="02040503050406030204" pitchFamily="18" charset="0"/>
                                      <a:ea typeface="Calibri" panose="020F0502020204030204" pitchFamily="34" charset="0"/>
                                    </a:rPr>
                                  </m:ctrlPr>
                                </m:fPr>
                                <m:num>
                                  <m:r>
                                    <a:rPr lang="en-US" sz="1500" i="1">
                                      <a:solidFill>
                                        <a:srgbClr val="000000"/>
                                      </a:solidFill>
                                      <a:effectLst/>
                                      <a:latin typeface="Cambria Math" panose="02040503050406030204" pitchFamily="18" charset="0"/>
                                      <a:ea typeface="Calibri" panose="020F0502020204030204" pitchFamily="34" charset="0"/>
                                    </a:rPr>
                                    <m:t>1</m:t>
                                  </m:r>
                                </m:num>
                                <m:den>
                                  <m:r>
                                    <a:rPr lang="en-US" sz="1500" i="1">
                                      <a:solidFill>
                                        <a:srgbClr val="000000"/>
                                      </a:solidFill>
                                      <a:effectLst/>
                                      <a:latin typeface="Cambria Math" panose="02040503050406030204" pitchFamily="18" charset="0"/>
                                      <a:ea typeface="Calibri" panose="020F0502020204030204" pitchFamily="34" charset="0"/>
                                    </a:rPr>
                                    <m:t>𝑁</m:t>
                                  </m:r>
                                  <m:r>
                                    <a:rPr lang="en-US" sz="1500" i="1">
                                      <a:solidFill>
                                        <a:srgbClr val="000000"/>
                                      </a:solidFill>
                                      <a:effectLst/>
                                      <a:latin typeface="Cambria Math" panose="02040503050406030204" pitchFamily="18" charset="0"/>
                                      <a:ea typeface="Calibri" panose="020F0502020204030204" pitchFamily="34" charset="0"/>
                                    </a:rPr>
                                    <m:t>−1</m:t>
                                  </m:r>
                                </m:den>
                              </m:f>
                              <m:nary>
                                <m:naryPr>
                                  <m:chr m:val="∑"/>
                                  <m:limLoc m:val="undOvr"/>
                                  <m:ctrlPr>
                                    <a:rPr lang="en-US" sz="1500" i="1">
                                      <a:solidFill>
                                        <a:srgbClr val="000000"/>
                                      </a:solidFill>
                                      <a:effectLst/>
                                      <a:latin typeface="Cambria Math" panose="02040503050406030204" pitchFamily="18" charset="0"/>
                                      <a:ea typeface="Calibri" panose="020F0502020204030204" pitchFamily="34" charset="0"/>
                                    </a:rPr>
                                  </m:ctrlPr>
                                </m:naryPr>
                                <m:sub>
                                  <m:r>
                                    <a:rPr lang="en-US" sz="1500" i="1">
                                      <a:solidFill>
                                        <a:srgbClr val="000000"/>
                                      </a:solidFill>
                                      <a:effectLst/>
                                      <a:latin typeface="Cambria Math" panose="02040503050406030204" pitchFamily="18" charset="0"/>
                                      <a:ea typeface="Calibri" panose="020F0502020204030204" pitchFamily="34" charset="0"/>
                                    </a:rPr>
                                    <m:t>𝑘</m:t>
                                  </m:r>
                                  <m:r>
                                    <a:rPr lang="en-US" sz="1500" i="1">
                                      <a:solidFill>
                                        <a:srgbClr val="000000"/>
                                      </a:solidFill>
                                      <a:effectLst/>
                                      <a:latin typeface="Cambria Math" panose="02040503050406030204" pitchFamily="18" charset="0"/>
                                      <a:ea typeface="Calibri" panose="020F0502020204030204" pitchFamily="34" charset="0"/>
                                    </a:rPr>
                                    <m:t>=1</m:t>
                                  </m:r>
                                </m:sub>
                                <m:sup>
                                  <m:r>
                                    <a:rPr lang="en-US" sz="1500" i="1">
                                      <a:solidFill>
                                        <a:srgbClr val="000000"/>
                                      </a:solidFill>
                                      <a:effectLst/>
                                      <a:latin typeface="Cambria Math" panose="02040503050406030204" pitchFamily="18" charset="0"/>
                                      <a:ea typeface="Calibri" panose="020F0502020204030204" pitchFamily="34" charset="0"/>
                                    </a:rPr>
                                    <m:t>𝑁</m:t>
                                  </m:r>
                                  <m:r>
                                    <a:rPr lang="en-US" sz="1500" i="1">
                                      <a:solidFill>
                                        <a:srgbClr val="000000"/>
                                      </a:solidFill>
                                      <a:effectLst/>
                                      <a:latin typeface="Cambria Math" panose="02040503050406030204" pitchFamily="18" charset="0"/>
                                      <a:ea typeface="Calibri" panose="020F0502020204030204" pitchFamily="34" charset="0"/>
                                    </a:rPr>
                                    <m:t>−1</m:t>
                                  </m:r>
                                </m:sup>
                                <m:e>
                                  <m:sSup>
                                    <m:sSupPr>
                                      <m:ctrlPr>
                                        <a:rPr lang="en-US" sz="1500" i="1">
                                          <a:solidFill>
                                            <a:srgbClr val="000000"/>
                                          </a:solidFill>
                                          <a:effectLst/>
                                          <a:latin typeface="Cambria Math" panose="02040503050406030204" pitchFamily="18" charset="0"/>
                                          <a:ea typeface="Calibri" panose="020F0502020204030204" pitchFamily="34" charset="0"/>
                                        </a:rPr>
                                      </m:ctrlPr>
                                    </m:sSupPr>
                                    <m:e>
                                      <m:d>
                                        <m:dPr>
                                          <m:ctrlPr>
                                            <a:rPr lang="en-US" sz="1500" i="1">
                                              <a:solidFill>
                                                <a:srgbClr val="000000"/>
                                              </a:solidFill>
                                              <a:effectLst/>
                                              <a:latin typeface="Cambria Math" panose="02040503050406030204" pitchFamily="18" charset="0"/>
                                              <a:ea typeface="Calibri" panose="020F0502020204030204" pitchFamily="34" charset="0"/>
                                            </a:rPr>
                                          </m:ctrlPr>
                                        </m:dPr>
                                        <m:e>
                                          <m:sSub>
                                            <m:sSubPr>
                                              <m:ctrlPr>
                                                <a:rPr lang="en-US" sz="1500" i="1">
                                                  <a:solidFill>
                                                    <a:srgbClr val="000000"/>
                                                  </a:solidFill>
                                                  <a:effectLst/>
                                                  <a:latin typeface="Cambria Math" panose="02040503050406030204" pitchFamily="18" charset="0"/>
                                                  <a:ea typeface="Calibri" panose="020F0502020204030204" pitchFamily="34" charset="0"/>
                                                </a:rPr>
                                              </m:ctrlPr>
                                            </m:sSubPr>
                                            <m:e>
                                              <m:r>
                                                <a:rPr lang="en-US" sz="1500" i="1">
                                                  <a:solidFill>
                                                    <a:srgbClr val="000000"/>
                                                  </a:solidFill>
                                                  <a:effectLst/>
                                                  <a:latin typeface="Cambria Math" panose="02040503050406030204" pitchFamily="18" charset="0"/>
                                                  <a:ea typeface="Calibri" panose="020F0502020204030204" pitchFamily="34" charset="0"/>
                                                </a:rPr>
                                                <m:t>𝑥</m:t>
                                              </m:r>
                                            </m:e>
                                            <m:sub>
                                              <m:r>
                                                <a:rPr lang="en-US" sz="1500" i="1">
                                                  <a:solidFill>
                                                    <a:srgbClr val="000000"/>
                                                  </a:solidFill>
                                                  <a:effectLst/>
                                                  <a:latin typeface="Cambria Math" panose="02040503050406030204" pitchFamily="18" charset="0"/>
                                                  <a:ea typeface="Calibri" panose="020F0502020204030204" pitchFamily="34" charset="0"/>
                                                </a:rPr>
                                                <m:t>𝑗</m:t>
                                              </m:r>
                                            </m:sub>
                                          </m:sSub>
                                          <m:d>
                                            <m:dPr>
                                              <m:begChr m:val="["/>
                                              <m:endChr m:val="]"/>
                                              <m:ctrlPr>
                                                <a:rPr lang="en-US" sz="1500" i="1">
                                                  <a:solidFill>
                                                    <a:srgbClr val="000000"/>
                                                  </a:solidFill>
                                                  <a:effectLst/>
                                                  <a:latin typeface="Cambria Math" panose="02040503050406030204" pitchFamily="18" charset="0"/>
                                                  <a:ea typeface="Calibri" panose="020F0502020204030204" pitchFamily="34" charset="0"/>
                                                </a:rPr>
                                              </m:ctrlPr>
                                            </m:dPr>
                                            <m:e>
                                              <m:r>
                                                <a:rPr lang="en-US" sz="1500" i="1">
                                                  <a:solidFill>
                                                    <a:srgbClr val="000000"/>
                                                  </a:solidFill>
                                                  <a:effectLst/>
                                                  <a:latin typeface="Cambria Math" panose="02040503050406030204" pitchFamily="18" charset="0"/>
                                                  <a:ea typeface="Calibri" panose="020F0502020204030204" pitchFamily="34" charset="0"/>
                                                </a:rPr>
                                                <m:t>𝑘</m:t>
                                              </m:r>
                                            </m:e>
                                          </m:d>
                                          <m:r>
                                            <a:rPr lang="en-US" sz="1500" i="1">
                                              <a:solidFill>
                                                <a:srgbClr val="000000"/>
                                              </a:solidFill>
                                              <a:effectLst/>
                                              <a:latin typeface="Cambria Math" panose="02040503050406030204" pitchFamily="18" charset="0"/>
                                              <a:ea typeface="Calibri" panose="020F0502020204030204" pitchFamily="34" charset="0"/>
                                            </a:rPr>
                                            <m:t>−</m:t>
                                          </m:r>
                                          <m:sSub>
                                            <m:sSubPr>
                                              <m:ctrlPr>
                                                <a:rPr lang="en-US" sz="1500" i="1">
                                                  <a:solidFill>
                                                    <a:srgbClr val="000000"/>
                                                  </a:solidFill>
                                                  <a:effectLst/>
                                                  <a:latin typeface="Cambria Math" panose="02040503050406030204" pitchFamily="18" charset="0"/>
                                                  <a:ea typeface="Calibri" panose="020F0502020204030204" pitchFamily="34" charset="0"/>
                                                </a:rPr>
                                              </m:ctrlPr>
                                            </m:sSubPr>
                                            <m:e>
                                              <m:r>
                                                <a:rPr lang="en-US" sz="1500" i="1">
                                                  <a:solidFill>
                                                    <a:srgbClr val="000000"/>
                                                  </a:solidFill>
                                                  <a:effectLst/>
                                                  <a:latin typeface="Cambria Math" panose="02040503050406030204" pitchFamily="18" charset="0"/>
                                                  <a:ea typeface="Calibri" panose="020F0502020204030204" pitchFamily="34" charset="0"/>
                                                </a:rPr>
                                                <m:t>𝑥</m:t>
                                              </m:r>
                                            </m:e>
                                            <m:sub>
                                              <m:r>
                                                <a:rPr lang="en-US" sz="1500" i="1">
                                                  <a:solidFill>
                                                    <a:srgbClr val="000000"/>
                                                  </a:solidFill>
                                                  <a:effectLst/>
                                                  <a:latin typeface="Cambria Math" panose="02040503050406030204" pitchFamily="18" charset="0"/>
                                                  <a:ea typeface="Calibri" panose="020F0502020204030204" pitchFamily="34" charset="0"/>
                                                </a:rPr>
                                                <m:t>𝑗</m:t>
                                              </m:r>
                                            </m:sub>
                                          </m:sSub>
                                          <m:d>
                                            <m:dPr>
                                              <m:begChr m:val="["/>
                                              <m:endChr m:val="]"/>
                                              <m:ctrlPr>
                                                <a:rPr lang="en-US" sz="1500" i="1">
                                                  <a:solidFill>
                                                    <a:srgbClr val="000000"/>
                                                  </a:solidFill>
                                                  <a:effectLst/>
                                                  <a:latin typeface="Cambria Math" panose="02040503050406030204" pitchFamily="18" charset="0"/>
                                                  <a:ea typeface="Calibri" panose="020F0502020204030204" pitchFamily="34" charset="0"/>
                                                </a:rPr>
                                              </m:ctrlPr>
                                            </m:dPr>
                                            <m:e>
                                              <m:r>
                                                <a:rPr lang="en-US" sz="1500" i="1">
                                                  <a:solidFill>
                                                    <a:srgbClr val="000000"/>
                                                  </a:solidFill>
                                                  <a:effectLst/>
                                                  <a:latin typeface="Cambria Math" panose="02040503050406030204" pitchFamily="18" charset="0"/>
                                                  <a:ea typeface="Calibri" panose="020F0502020204030204" pitchFamily="34" charset="0"/>
                                                </a:rPr>
                                                <m:t>𝑘</m:t>
                                              </m:r>
                                              <m:r>
                                                <a:rPr lang="en-US" sz="1500" i="1">
                                                  <a:solidFill>
                                                    <a:srgbClr val="000000"/>
                                                  </a:solidFill>
                                                  <a:effectLst/>
                                                  <a:latin typeface="Cambria Math" panose="02040503050406030204" pitchFamily="18" charset="0"/>
                                                  <a:ea typeface="Calibri" panose="020F0502020204030204" pitchFamily="34" charset="0"/>
                                                </a:rPr>
                                                <m:t>−1</m:t>
                                              </m:r>
                                            </m:e>
                                          </m:d>
                                        </m:e>
                                      </m:d>
                                    </m:e>
                                    <m:sup>
                                      <m:r>
                                        <a:rPr lang="en-US" sz="1500" i="1">
                                          <a:solidFill>
                                            <a:srgbClr val="000000"/>
                                          </a:solidFill>
                                          <a:effectLst/>
                                          <a:latin typeface="Cambria Math" panose="02040503050406030204" pitchFamily="18" charset="0"/>
                                          <a:ea typeface="Calibri" panose="020F0502020204030204" pitchFamily="34" charset="0"/>
                                        </a:rPr>
                                        <m:t>2</m:t>
                                      </m:r>
                                    </m:sup>
                                  </m:sSup>
                                </m:e>
                              </m:nary>
                            </m:e>
                          </m:func>
                        </m:e>
                      </m:func>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Times New Roman" panose="02020603050405020304" pitchFamily="18" charset="0"/>
                        </a:rPr>
                        <m:t>,            </m:t>
                      </m:r>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Times New Roman" panose="02020603050405020304" pitchFamily="18" charset="0"/>
                        </a:rPr>
                        <m:t>𝑗</m:t>
                      </m:r>
                      <m:r>
                        <a:rPr lang="en-US" sz="1500" i="1">
                          <a:effectLst/>
                          <a:latin typeface="Cambria Math" panose="02040503050406030204" pitchFamily="18" charset="0"/>
                          <a:ea typeface="Calibri" panose="020F0502020204030204" pitchFamily="34" charset="0"/>
                        </a:rPr>
                        <m:t>∈{1, …,</m:t>
                      </m:r>
                      <m:r>
                        <a:rPr lang="en-US" sz="1500" i="1">
                          <a:effectLst/>
                          <a:latin typeface="Cambria Math" panose="02040503050406030204" pitchFamily="18" charset="0"/>
                          <a:ea typeface="Calibri" panose="020F0502020204030204" pitchFamily="34" charset="0"/>
                        </a:rPr>
                        <m:t>𝑃</m:t>
                      </m:r>
                      <m:r>
                        <a:rPr lang="en-US" sz="1500" i="1">
                          <a:effectLst/>
                          <a:latin typeface="Cambria Math" panose="02040503050406030204" pitchFamily="18" charset="0"/>
                          <a:ea typeface="Calibri" panose="020F0502020204030204" pitchFamily="34" charset="0"/>
                        </a:rPr>
                        <m:t>}</m:t>
                      </m:r>
                    </m:oMath>
                  </m:oMathPara>
                </a14:m>
                <a:endParaRPr lang="en-US" sz="1500" dirty="0">
                  <a:effectLst/>
                  <a:ea typeface="Calibri" panose="020F0502020204030204" pitchFamily="34" charset="0"/>
                </a:endParaRPr>
              </a:p>
              <a:p>
                <a:pPr marL="0" marR="0" indent="0" algn="just">
                  <a:lnSpc>
                    <a:spcPct val="150000"/>
                  </a:lnSpc>
                  <a:spcBef>
                    <a:spcPts val="0"/>
                  </a:spcBef>
                  <a:spcAft>
                    <a:spcPts val="800"/>
                  </a:spcAft>
                  <a:buNone/>
                </a:pPr>
                <a:r>
                  <a:rPr lang="en-US" sz="1500" dirty="0">
                    <a:effectLst/>
                    <a:ea typeface="Calibri" panose="020F0502020204030204" pitchFamily="34" charset="0"/>
                  </a:rPr>
                  <a:t>under the constraints given below:</a:t>
                </a:r>
              </a:p>
              <a:p>
                <a:pPr marL="0" marR="0" indent="0" algn="just">
                  <a:lnSpc>
                    <a:spcPct val="150000"/>
                  </a:lnSpc>
                  <a:spcBef>
                    <a:spcPts val="0"/>
                  </a:spcBef>
                  <a:spcAft>
                    <a:spcPts val="800"/>
                  </a:spcAft>
                  <a:buNone/>
                </a:pPr>
                <a:r>
                  <a:rPr lang="en-US" sz="1500" dirty="0">
                    <a:effectLst/>
                    <a:ea typeface="Calibri" panose="020F0502020204030204" pitchFamily="34" charset="0"/>
                  </a:rPr>
                  <a:t>(1) </a:t>
                </a:r>
                <a14:m>
                  <m:oMath xmlns:m="http://schemas.openxmlformats.org/officeDocument/2006/math">
                    <m:r>
                      <a:rPr lang="en-US" sz="1500" i="1">
                        <a:effectLst/>
                        <a:latin typeface="Cambria Math" panose="02040503050406030204" pitchFamily="18" charset="0"/>
                        <a:ea typeface="Calibri" panose="020F0502020204030204" pitchFamily="34" charset="0"/>
                      </a:rPr>
                      <m:t>&lt;</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𝑥</m:t>
                        </m:r>
                      </m:e>
                      <m:sub>
                        <m:r>
                          <a:rPr lang="en-US" sz="1500" i="1">
                            <a:effectLst/>
                            <a:latin typeface="Cambria Math" panose="02040503050406030204" pitchFamily="18" charset="0"/>
                            <a:ea typeface="Calibri" panose="020F0502020204030204" pitchFamily="34" charset="0"/>
                          </a:rPr>
                          <m:t>𝑗</m:t>
                        </m:r>
                      </m:sub>
                    </m:sSub>
                    <m:r>
                      <a:rPr lang="en-US" sz="1500" i="1">
                        <a:effectLst/>
                        <a:latin typeface="Cambria Math" panose="02040503050406030204" pitchFamily="18" charset="0"/>
                        <a:ea typeface="Calibri" panose="020F0502020204030204" pitchFamily="34" charset="0"/>
                      </a:rPr>
                      <m:t>&gt; =0</m:t>
                    </m:r>
                    <m:r>
                      <a:rPr lang="en-US" sz="1500" i="1">
                        <a:effectLst/>
                        <a:latin typeface="Cambria Math" panose="02040503050406030204" pitchFamily="18" charset="0"/>
                        <a:ea typeface="Times New Roman" panose="02020603050405020304" pitchFamily="18" charset="0"/>
                      </a:rPr>
                      <m:t>,</m:t>
                    </m:r>
                  </m:oMath>
                </a14:m>
                <a:r>
                  <a:rPr lang="en-US" sz="1500" dirty="0">
                    <a:effectLst/>
                    <a:ea typeface="Times New Roman" panose="02020603050405020304" pitchFamily="18" charset="0"/>
                  </a:rPr>
                  <a:t>      </a:t>
                </a:r>
                <a:r>
                  <a:rPr lang="en-US" sz="1500" dirty="0">
                    <a:effectLst/>
                    <a:ea typeface="Calibri" panose="020F0502020204030204" pitchFamily="34" charset="0"/>
                  </a:rPr>
                  <a:t> </a:t>
                </a:r>
                <a:r>
                  <a:rPr lang="en-US" sz="1500" dirty="0">
                    <a:effectLst/>
                    <a:ea typeface="Times New Roman" panose="02020603050405020304" pitchFamily="18" charset="0"/>
                  </a:rPr>
                  <a:t>  </a:t>
                </a:r>
                <a14:m>
                  <m:oMath xmlns:m="http://schemas.openxmlformats.org/officeDocument/2006/math">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Times New Roman" panose="02020603050405020304" pitchFamily="18" charset="0"/>
                      </a:rPr>
                      <m:t>𝑗</m:t>
                    </m:r>
                    <m:r>
                      <a:rPr lang="en-US" sz="1500" i="1">
                        <a:effectLst/>
                        <a:latin typeface="Cambria Math" panose="02040503050406030204" pitchFamily="18" charset="0"/>
                        <a:ea typeface="Calibri" panose="020F0502020204030204" pitchFamily="34" charset="0"/>
                      </a:rPr>
                      <m:t>∈{1, …,</m:t>
                    </m:r>
                    <m:r>
                      <a:rPr lang="en-US" sz="1500" i="1">
                        <a:effectLst/>
                        <a:latin typeface="Cambria Math" panose="02040503050406030204" pitchFamily="18" charset="0"/>
                        <a:ea typeface="Calibri" panose="020F0502020204030204" pitchFamily="34" charset="0"/>
                      </a:rPr>
                      <m:t>𝑃</m:t>
                    </m:r>
                    <m:r>
                      <a:rPr lang="en-US" sz="1500" i="1">
                        <a:effectLst/>
                        <a:latin typeface="Cambria Math" panose="02040503050406030204" pitchFamily="18" charset="0"/>
                        <a:ea typeface="Calibri" panose="020F0502020204030204" pitchFamily="34" charset="0"/>
                      </a:rPr>
                      <m:t>}</m:t>
                    </m:r>
                  </m:oMath>
                </a14:m>
                <a:endParaRPr lang="en-US" sz="1500" dirty="0">
                  <a:effectLst/>
                  <a:ea typeface="Calibri" panose="020F0502020204030204" pitchFamily="34" charset="0"/>
                </a:endParaRPr>
              </a:p>
              <a:p>
                <a:pPr marL="0" marR="0" indent="0" algn="just">
                  <a:lnSpc>
                    <a:spcPct val="150000"/>
                  </a:lnSpc>
                  <a:spcBef>
                    <a:spcPts val="0"/>
                  </a:spcBef>
                  <a:spcAft>
                    <a:spcPts val="800"/>
                  </a:spcAft>
                  <a:buNone/>
                </a:pPr>
                <a:r>
                  <a:rPr lang="en-US" sz="1500" dirty="0">
                    <a:effectLst/>
                    <a:ea typeface="Calibri" panose="020F0502020204030204" pitchFamily="34" charset="0"/>
                  </a:rPr>
                  <a:t>(2) </a:t>
                </a:r>
                <a14:m>
                  <m:oMath xmlns:m="http://schemas.openxmlformats.org/officeDocument/2006/math">
                    <m:sSubSup>
                      <m:sSubSupPr>
                        <m:ctrlPr>
                          <a:rPr lang="en-US" sz="1500" i="1">
                            <a:effectLst/>
                            <a:latin typeface="Cambria Math" panose="02040503050406030204" pitchFamily="18" charset="0"/>
                            <a:ea typeface="Calibri" panose="020F0502020204030204" pitchFamily="34" charset="0"/>
                          </a:rPr>
                        </m:ctrlPr>
                      </m:sSubSupPr>
                      <m:e>
                        <m:r>
                          <a:rPr lang="en-US" sz="1500" b="1" i="1">
                            <a:effectLst/>
                            <a:latin typeface="Cambria Math" panose="02040503050406030204" pitchFamily="18" charset="0"/>
                            <a:ea typeface="Calibri" panose="020F0502020204030204" pitchFamily="34" charset="0"/>
                          </a:rPr>
                          <m:t>𝒙</m:t>
                        </m:r>
                      </m:e>
                      <m:sub>
                        <m:r>
                          <a:rPr lang="en-US" sz="1500" i="1">
                            <a:effectLst/>
                            <a:latin typeface="Cambria Math" panose="02040503050406030204" pitchFamily="18" charset="0"/>
                            <a:ea typeface="Calibri" panose="020F0502020204030204" pitchFamily="34" charset="0"/>
                          </a:rPr>
                          <m:t>𝑖</m:t>
                        </m:r>
                      </m:sub>
                      <m:sup>
                        <m:r>
                          <a:rPr lang="en-US" sz="1500" i="1">
                            <a:effectLst/>
                            <a:latin typeface="Cambria Math" panose="02040503050406030204" pitchFamily="18" charset="0"/>
                            <a:ea typeface="Calibri" panose="020F0502020204030204" pitchFamily="34" charset="0"/>
                          </a:rPr>
                          <m:t>𝑇</m:t>
                        </m:r>
                      </m:sup>
                    </m:sSubSup>
                    <m:sSub>
                      <m:sSubPr>
                        <m:ctrlPr>
                          <a:rPr lang="en-US" sz="1500" i="1">
                            <a:effectLst/>
                            <a:latin typeface="Cambria Math" panose="02040503050406030204" pitchFamily="18" charset="0"/>
                            <a:ea typeface="Calibri" panose="020F0502020204030204" pitchFamily="34" charset="0"/>
                          </a:rPr>
                        </m:ctrlPr>
                      </m:sSubPr>
                      <m:e>
                        <m:r>
                          <a:rPr lang="en-US" sz="1500" b="1" i="1">
                            <a:effectLst/>
                            <a:latin typeface="Cambria Math" panose="02040503050406030204" pitchFamily="18" charset="0"/>
                            <a:ea typeface="Calibri" panose="020F0502020204030204" pitchFamily="34" charset="0"/>
                          </a:rPr>
                          <m:t>𝒙</m:t>
                        </m:r>
                      </m:e>
                      <m:sub>
                        <m:r>
                          <a:rPr lang="en-US" sz="1500" i="1">
                            <a:effectLst/>
                            <a:latin typeface="Cambria Math" panose="02040503050406030204" pitchFamily="18" charset="0"/>
                            <a:ea typeface="Calibri" panose="020F0502020204030204" pitchFamily="34" charset="0"/>
                          </a:rPr>
                          <m:t>𝑗</m:t>
                        </m:r>
                      </m:sub>
                    </m:sSub>
                    <m:r>
                      <a:rPr lang="en-US" sz="1500" i="1">
                        <a:effectLst/>
                        <a:latin typeface="Cambria Math" panose="02040503050406030204" pitchFamily="18" charset="0"/>
                        <a:ea typeface="Calibri" panose="020F0502020204030204" pitchFamily="34" charset="0"/>
                      </a:rPr>
                      <m:t>=</m:t>
                    </m:r>
                    <m:sSub>
                      <m:sSubPr>
                        <m:ctrlPr>
                          <a:rPr lang="en-US" sz="1500" i="1">
                            <a:effectLst/>
                            <a:latin typeface="Cambria Math" panose="02040503050406030204" pitchFamily="18" charset="0"/>
                            <a:ea typeface="Calibri" panose="020F0502020204030204" pitchFamily="34" charset="0"/>
                          </a:rPr>
                        </m:ctrlPr>
                      </m:sSubPr>
                      <m:e>
                        <m:r>
                          <a:rPr lang="en-US" sz="1500" i="1">
                            <a:effectLst/>
                            <a:latin typeface="Cambria Math" panose="02040503050406030204" pitchFamily="18" charset="0"/>
                            <a:ea typeface="Calibri" panose="020F0502020204030204" pitchFamily="34" charset="0"/>
                          </a:rPr>
                          <m:t>𝑁</m:t>
                        </m:r>
                        <m:r>
                          <a:rPr lang="en-US" sz="1500" i="1">
                            <a:effectLst/>
                            <a:latin typeface="Cambria Math" panose="02040503050406030204" pitchFamily="18" charset="0"/>
                            <a:ea typeface="Calibri" panose="020F0502020204030204" pitchFamily="34" charset="0"/>
                          </a:rPr>
                          <m:t>𝛿</m:t>
                        </m:r>
                      </m:e>
                      <m:sub>
                        <m:r>
                          <a:rPr lang="en-US" sz="1500" i="1">
                            <a:effectLst/>
                            <a:latin typeface="Cambria Math" panose="02040503050406030204" pitchFamily="18" charset="0"/>
                            <a:ea typeface="Calibri" panose="020F0502020204030204" pitchFamily="34" charset="0"/>
                          </a:rPr>
                          <m:t>𝑖𝑗</m:t>
                        </m:r>
                      </m:sub>
                    </m:sSub>
                  </m:oMath>
                </a14:m>
                <a:r>
                  <a:rPr lang="en-US" sz="1500" dirty="0">
                    <a:effectLst/>
                    <a:ea typeface="Calibri" panose="020F0502020204030204" pitchFamily="34" charset="0"/>
                  </a:rPr>
                  <a:t>, </a:t>
                </a:r>
                <a14:m>
                  <m:oMath xmlns:m="http://schemas.openxmlformats.org/officeDocument/2006/math">
                    <m:r>
                      <a:rPr lang="en-US" sz="1500" i="1">
                        <a:effectLst/>
                        <a:latin typeface="Cambria Math" panose="02040503050406030204" pitchFamily="18" charset="0"/>
                        <a:ea typeface="Calibri" panose="020F0502020204030204" pitchFamily="34" charset="0"/>
                      </a:rPr>
                      <m:t>      </m:t>
                    </m:r>
                    <m:r>
                      <a:rPr lang="en-US" sz="1500">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Calibri" panose="020F0502020204030204" pitchFamily="34" charset="0"/>
                      </a:rPr>
                      <m:t>𝑖</m:t>
                    </m:r>
                    <m:r>
                      <a:rPr lang="en-US" sz="1500" i="1">
                        <a:effectLst/>
                        <a:latin typeface="Cambria Math" panose="02040503050406030204" pitchFamily="18" charset="0"/>
                        <a:ea typeface="Calibri" panose="020F0502020204030204" pitchFamily="34" charset="0"/>
                      </a:rPr>
                      <m:t>, </m:t>
                    </m:r>
                    <m:r>
                      <a:rPr lang="en-US" sz="1500" i="1">
                        <a:effectLst/>
                        <a:latin typeface="Cambria Math" panose="02040503050406030204" pitchFamily="18" charset="0"/>
                        <a:ea typeface="Calibri" panose="020F0502020204030204" pitchFamily="34" charset="0"/>
                      </a:rPr>
                      <m:t>𝑗</m:t>
                    </m:r>
                    <m:r>
                      <a:rPr lang="en-US" sz="1500" i="1">
                        <a:effectLst/>
                        <a:latin typeface="Cambria Math" panose="02040503050406030204" pitchFamily="18" charset="0"/>
                        <a:ea typeface="Calibri" panose="020F0502020204030204" pitchFamily="34" charset="0"/>
                      </a:rPr>
                      <m:t>∈{1, …,</m:t>
                    </m:r>
                    <m:r>
                      <a:rPr lang="en-US" sz="1500" i="1">
                        <a:effectLst/>
                        <a:latin typeface="Cambria Math" panose="02040503050406030204" pitchFamily="18" charset="0"/>
                        <a:ea typeface="Calibri" panose="020F0502020204030204" pitchFamily="34" charset="0"/>
                      </a:rPr>
                      <m:t>𝑃</m:t>
                    </m:r>
                    <m:r>
                      <a:rPr lang="en-US" sz="1500" i="1">
                        <a:effectLst/>
                        <a:latin typeface="Cambria Math" panose="02040503050406030204" pitchFamily="18" charset="0"/>
                        <a:ea typeface="Calibri" panose="020F0502020204030204" pitchFamily="34" charset="0"/>
                      </a:rPr>
                      <m:t>}</m:t>
                    </m:r>
                  </m:oMath>
                </a14:m>
                <a:endParaRPr lang="en-US" sz="1500" dirty="0">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4741098-ECE3-60C3-FBC6-3ED14630C362}"/>
                  </a:ext>
                </a:extLst>
              </p:cNvPr>
              <p:cNvSpPr>
                <a:spLocks noGrp="1" noRot="1" noChangeAspect="1" noMove="1" noResize="1" noEditPoints="1" noAdjustHandles="1" noChangeArrowheads="1" noChangeShapeType="1" noTextEdit="1"/>
              </p:cNvSpPr>
              <p:nvPr>
                <p:ph idx="1"/>
              </p:nvPr>
            </p:nvSpPr>
            <p:spPr>
              <a:xfrm>
                <a:off x="559293" y="2139518"/>
                <a:ext cx="11159231" cy="4032682"/>
              </a:xfrm>
              <a:blipFill>
                <a:blip r:embed="rId2"/>
                <a:stretch>
                  <a:fillRect l="-219" r="-273" b="-513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86CB2C2-44D1-16C1-BD3D-2227AE7A53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0ACDBC43-D51F-E295-D097-BEF183C0E5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7" name="TextBox 6">
            <a:extLst>
              <a:ext uri="{FF2B5EF4-FFF2-40B4-BE49-F238E27FC236}">
                <a16:creationId xmlns:a16="http://schemas.microsoft.com/office/drawing/2014/main" id="{68E6656C-1E99-F41A-66E0-FF02F5A07CCE}"/>
              </a:ext>
            </a:extLst>
          </p:cNvPr>
          <p:cNvSpPr txBox="1"/>
          <p:nvPr/>
        </p:nvSpPr>
        <p:spPr>
          <a:xfrm>
            <a:off x="10826520" y="4447712"/>
            <a:ext cx="45717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64576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A73A-877A-CBE8-27EC-55BA5F84506C}"/>
              </a:ext>
            </a:extLst>
          </p:cNvPr>
          <p:cNvSpPr>
            <a:spLocks noGrp="1"/>
          </p:cNvSpPr>
          <p:nvPr>
            <p:ph type="title"/>
          </p:nvPr>
        </p:nvSpPr>
        <p:spPr/>
        <p:txBody>
          <a:bodyPr>
            <a:normAutofit/>
          </a:bodyPr>
          <a:lstStyle/>
          <a:p>
            <a:r>
              <a:rPr lang="en-US" sz="4000" dirty="0"/>
              <a:t>Motivation and Objectives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7E4612-A06C-2453-46FC-016D5E6CF1B5}"/>
                  </a:ext>
                </a:extLst>
              </p:cNvPr>
              <p:cNvSpPr>
                <a:spLocks noGrp="1"/>
              </p:cNvSpPr>
              <p:nvPr>
                <p:ph idx="1"/>
              </p:nvPr>
            </p:nvSpPr>
            <p:spPr>
              <a:xfrm>
                <a:off x="603682" y="2121763"/>
                <a:ext cx="11114842" cy="4050437"/>
              </a:xfrm>
            </p:spPr>
            <p:txBody>
              <a:bodyPr>
                <a:normAutofit/>
              </a:bodyPr>
              <a:lstStyle/>
              <a:p>
                <a:r>
                  <a:rPr lang="en-US" sz="2000" dirty="0"/>
                  <a:t>“Slowness” can be better described in frequency domain</a:t>
                </a:r>
              </a:p>
              <a:p>
                <a:r>
                  <a:rPr lang="en-US" sz="2000" dirty="0"/>
                  <a:t>SFA can be thought of as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−1</m:t>
                        </m:r>
                      </m:sup>
                    </m:sSup>
                  </m:oMath>
                </a14:m>
                <a:r>
                  <a:rPr lang="en-US" sz="2000" dirty="0"/>
                  <a:t> is the </a:t>
                </a:r>
                <a:r>
                  <a:rPr lang="en-US" sz="2000" b="1" dirty="0"/>
                  <a:t>backward difference operator</a:t>
                </a:r>
                <a:r>
                  <a:rPr lang="en-US" sz="2000" dirty="0"/>
                  <a:t>):</a:t>
                </a:r>
              </a:p>
            </p:txBody>
          </p:sp>
        </mc:Choice>
        <mc:Fallback xmlns="">
          <p:sp>
            <p:nvSpPr>
              <p:cNvPr id="3" name="Content Placeholder 2">
                <a:extLst>
                  <a:ext uri="{FF2B5EF4-FFF2-40B4-BE49-F238E27FC236}">
                    <a16:creationId xmlns:a16="http://schemas.microsoft.com/office/drawing/2014/main" id="{D97E4612-A06C-2453-46FC-016D5E6CF1B5}"/>
                  </a:ext>
                </a:extLst>
              </p:cNvPr>
              <p:cNvSpPr>
                <a:spLocks noGrp="1" noRot="1" noChangeAspect="1" noMove="1" noResize="1" noEditPoints="1" noAdjustHandles="1" noChangeArrowheads="1" noChangeShapeType="1" noTextEdit="1"/>
              </p:cNvSpPr>
              <p:nvPr>
                <p:ph idx="1"/>
              </p:nvPr>
            </p:nvSpPr>
            <p:spPr>
              <a:xfrm>
                <a:off x="603682" y="2121763"/>
                <a:ext cx="11114842" cy="4050437"/>
              </a:xfrm>
              <a:blipFill>
                <a:blip r:embed="rId2"/>
                <a:stretch>
                  <a:fillRect l="-494" t="-4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24FA340-4D6D-84EB-E34F-23B50D19E24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0093F3FD-E96B-379C-D852-AB01C359FA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46A8D47A-D296-C353-F6A4-C521CD5482F3}"/>
                  </a:ext>
                </a:extLst>
              </p:cNvPr>
              <p:cNvSpPr/>
              <p:nvPr/>
            </p:nvSpPr>
            <p:spPr>
              <a:xfrm>
                <a:off x="4746594" y="3728622"/>
                <a:ext cx="2698812" cy="1518081"/>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𝐺</m:t>
                          </m:r>
                        </m:e>
                        <m:sub>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𝑆𝐹𝐴</m:t>
                          </m:r>
                        </m:sub>
                      </m:sSub>
                      <m:d>
                        <m:dPr>
                          <m:ctrlP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sSup>
                            <m:sSupPr>
                              <m:ctrlP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𝑞</m:t>
                              </m:r>
                            </m:e>
                            <m:sup>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p>
                          </m:sSup>
                        </m:e>
                      </m:d>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Sup>
                        <m:sSupPr>
                          <m:ctrlP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𝑞</m:t>
                          </m:r>
                        </m:e>
                        <m:sup>
                          <m:r>
                            <a:rPr kumimoji="0" lang="en-US" sz="20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p>
                      </m:sSup>
                    </m:oMath>
                  </m:oMathPara>
                </a14:m>
                <a:endParaRPr kumimoji="0" lang="en-US" sz="2000" b="0" i="0" u="none" strike="noStrike" kern="1200" cap="none" spc="0" normalizeH="0" baseline="0" noProof="0" dirty="0">
                  <a:ln>
                    <a:noFill/>
                  </a:ln>
                  <a:solidFill>
                    <a:prstClr val="white"/>
                  </a:solidFill>
                  <a:effectLst/>
                  <a:uLnTx/>
                  <a:uFillTx/>
                  <a:latin typeface="Avenir Next LT Pro"/>
                  <a:ea typeface="+mn-ea"/>
                  <a:cs typeface="+mn-cs"/>
                </a:endParaRPr>
              </a:p>
            </p:txBody>
          </p:sp>
        </mc:Choice>
        <mc:Fallback xmlns="">
          <p:sp>
            <p:nvSpPr>
              <p:cNvPr id="6" name="Rectangle: Rounded Corners 5">
                <a:extLst>
                  <a:ext uri="{FF2B5EF4-FFF2-40B4-BE49-F238E27FC236}">
                    <a16:creationId xmlns:a16="http://schemas.microsoft.com/office/drawing/2014/main" id="{46A8D47A-D296-C353-F6A4-C521CD5482F3}"/>
                  </a:ext>
                </a:extLst>
              </p:cNvPr>
              <p:cNvSpPr>
                <a:spLocks noRot="1" noChangeAspect="1" noMove="1" noResize="1" noEditPoints="1" noAdjustHandles="1" noChangeArrowheads="1" noChangeShapeType="1" noTextEdit="1"/>
              </p:cNvSpPr>
              <p:nvPr/>
            </p:nvSpPr>
            <p:spPr>
              <a:xfrm>
                <a:off x="4746594" y="3728622"/>
                <a:ext cx="2698812" cy="1518081"/>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7" name="Arrow: Right 6">
            <a:extLst>
              <a:ext uri="{FF2B5EF4-FFF2-40B4-BE49-F238E27FC236}">
                <a16:creationId xmlns:a16="http://schemas.microsoft.com/office/drawing/2014/main" id="{ABAB82DF-4086-8B19-5AD2-16756A9D2CA7}"/>
              </a:ext>
            </a:extLst>
          </p:cNvPr>
          <p:cNvSpPr/>
          <p:nvPr/>
        </p:nvSpPr>
        <p:spPr>
          <a:xfrm>
            <a:off x="2565647" y="4487662"/>
            <a:ext cx="2180947" cy="932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Arrow: Right 7">
            <a:extLst>
              <a:ext uri="{FF2B5EF4-FFF2-40B4-BE49-F238E27FC236}">
                <a16:creationId xmlns:a16="http://schemas.microsoft.com/office/drawing/2014/main" id="{5330CE02-0938-5BC9-E7B9-0EE5C07697E8}"/>
              </a:ext>
            </a:extLst>
          </p:cNvPr>
          <p:cNvSpPr/>
          <p:nvPr/>
        </p:nvSpPr>
        <p:spPr>
          <a:xfrm>
            <a:off x="7445406" y="4487662"/>
            <a:ext cx="2320031" cy="932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7794A5-095C-7B6F-C289-B710FC317F27}"/>
                  </a:ext>
                </a:extLst>
              </p:cNvPr>
              <p:cNvSpPr txBox="1"/>
              <p:nvPr/>
            </p:nvSpPr>
            <p:spPr>
              <a:xfrm>
                <a:off x="1617054" y="4226052"/>
                <a:ext cx="9485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2800" b="0" i="0" u="none" strike="noStrike" kern="1200" cap="none" spc="0" normalizeH="0" baseline="0" noProof="0" dirty="0">
                  <a:ln>
                    <a:noFill/>
                  </a:ln>
                  <a:solidFill>
                    <a:srgbClr val="000000"/>
                  </a:solidFill>
                  <a:effectLst/>
                  <a:uLnTx/>
                  <a:uFillTx/>
                  <a:latin typeface="Avenir Next LT Pro"/>
                  <a:ea typeface="+mn-ea"/>
                  <a:cs typeface="+mn-cs"/>
                </a:endParaRPr>
              </a:p>
            </p:txBody>
          </p:sp>
        </mc:Choice>
        <mc:Fallback xmlns="">
          <p:sp>
            <p:nvSpPr>
              <p:cNvPr id="9" name="TextBox 8">
                <a:extLst>
                  <a:ext uri="{FF2B5EF4-FFF2-40B4-BE49-F238E27FC236}">
                    <a16:creationId xmlns:a16="http://schemas.microsoft.com/office/drawing/2014/main" id="{537794A5-095C-7B6F-C289-B710FC317F27}"/>
                  </a:ext>
                </a:extLst>
              </p:cNvPr>
              <p:cNvSpPr txBox="1">
                <a:spLocks noRot="1" noChangeAspect="1" noMove="1" noResize="1" noEditPoints="1" noAdjustHandles="1" noChangeArrowheads="1" noChangeShapeType="1" noTextEdit="1"/>
              </p:cNvSpPr>
              <p:nvPr/>
            </p:nvSpPr>
            <p:spPr>
              <a:xfrm>
                <a:off x="1617054" y="4226052"/>
                <a:ext cx="948593"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347A66-BEBA-196A-9229-D706ABEE9E72}"/>
                  </a:ext>
                </a:extLst>
              </p:cNvPr>
              <p:cNvSpPr txBox="1"/>
              <p:nvPr/>
            </p:nvSpPr>
            <p:spPr>
              <a:xfrm>
                <a:off x="9822241" y="4226052"/>
                <a:ext cx="91973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𝒛</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2800" b="0" i="0" u="none" strike="noStrike" kern="1200" cap="none" spc="0" normalizeH="0" baseline="0" noProof="0" dirty="0">
                  <a:ln>
                    <a:noFill/>
                  </a:ln>
                  <a:solidFill>
                    <a:srgbClr val="000000"/>
                  </a:solidFill>
                  <a:effectLst/>
                  <a:uLnTx/>
                  <a:uFillTx/>
                  <a:latin typeface="Avenir Next LT Pro"/>
                  <a:ea typeface="+mn-ea"/>
                  <a:cs typeface="+mn-cs"/>
                </a:endParaRPr>
              </a:p>
            </p:txBody>
          </p:sp>
        </mc:Choice>
        <mc:Fallback xmlns="">
          <p:sp>
            <p:nvSpPr>
              <p:cNvPr id="10" name="TextBox 9">
                <a:extLst>
                  <a:ext uri="{FF2B5EF4-FFF2-40B4-BE49-F238E27FC236}">
                    <a16:creationId xmlns:a16="http://schemas.microsoft.com/office/drawing/2014/main" id="{62347A66-BEBA-196A-9229-D706ABEE9E72}"/>
                  </a:ext>
                </a:extLst>
              </p:cNvPr>
              <p:cNvSpPr txBox="1">
                <a:spLocks noRot="1" noChangeAspect="1" noMove="1" noResize="1" noEditPoints="1" noAdjustHandles="1" noChangeArrowheads="1" noChangeShapeType="1" noTextEdit="1"/>
              </p:cNvSpPr>
              <p:nvPr/>
            </p:nvSpPr>
            <p:spPr>
              <a:xfrm>
                <a:off x="9822241" y="4226052"/>
                <a:ext cx="919739"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231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A8FD-C54A-84BD-4D93-5FBD25AE91A0}"/>
              </a:ext>
            </a:extLst>
          </p:cNvPr>
          <p:cNvSpPr>
            <a:spLocks noGrp="1"/>
          </p:cNvSpPr>
          <p:nvPr>
            <p:ph type="title"/>
          </p:nvPr>
        </p:nvSpPr>
        <p:spPr/>
        <p:txBody>
          <a:bodyPr/>
          <a:lstStyle/>
          <a:p>
            <a:r>
              <a:rPr lang="en-US" sz="4000" dirty="0"/>
              <a:t>Motivation and Objectives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04F6D8-71B1-216D-B288-D872053AA8B6}"/>
                  </a:ext>
                </a:extLst>
              </p:cNvPr>
              <p:cNvSpPr>
                <a:spLocks noGrp="1"/>
              </p:cNvSpPr>
              <p:nvPr>
                <p:ph idx="1"/>
              </p:nvPr>
            </p:nvSpPr>
            <p:spPr>
              <a:xfrm>
                <a:off x="620016" y="2223412"/>
                <a:ext cx="11159231" cy="4085948"/>
              </a:xfrm>
            </p:spPr>
            <p:txBody>
              <a:bodyPr>
                <a:normAutofit fontScale="85000" lnSpcReduction="10000"/>
              </a:bodyPr>
              <a:lstStyle/>
              <a:p>
                <a:r>
                  <a:rPr lang="en-US" sz="2000" dirty="0"/>
                  <a:t>Under the assumptions of an </a:t>
                </a:r>
                <a:r>
                  <a:rPr lang="en-US" sz="2000" b="1" dirty="0"/>
                  <a:t>infinitely long and absolutely convergent signals</a:t>
                </a:r>
                <a:r>
                  <a:rPr lang="en-US" sz="2000" dirty="0"/>
                  <a:t>, </a:t>
                </a:r>
              </a:p>
              <a:p>
                <a:endParaRPr lang="en-US" sz="2000" dirty="0"/>
              </a:p>
              <a:p>
                <a:pPr marL="0" indent="0" algn="ctr">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𝜔</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l-GR" sz="2000" b="0" i="1" smtClean="0">
                                  <a:latin typeface="Cambria Math" panose="02040503050406030204" pitchFamily="18" charset="0"/>
                                </a:rPr>
                                <m:t>𝜔</m:t>
                              </m:r>
                            </m:sup>
                          </m:sSup>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𝜔</m:t>
                          </m:r>
                        </m:e>
                      </m:d>
                    </m:oMath>
                  </m:oMathPara>
                </a14:m>
                <a:endParaRPr lang="en-US" sz="2000" dirty="0"/>
              </a:p>
              <a:p>
                <a:pPr marL="0" indent="0" algn="ctr">
                  <a:buNone/>
                </a:pPr>
                <a:r>
                  <a:rPr lang="en-US" sz="2000" dirty="0"/>
                  <a:t> </a:t>
                </a:r>
              </a:p>
              <a:p>
                <a:pPr marL="0" indent="0">
                  <a:buNone/>
                </a:pPr>
                <a:r>
                  <a:rPr lang="en-US" sz="2000" b="0" dirty="0"/>
                  <a:t>Here,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𝑋</m:t>
                        </m:r>
                      </m:e>
                      <m:sub>
                        <m:r>
                          <a:rPr lang="en-US" sz="2000" b="0" i="1" dirty="0" smtClean="0">
                            <a:latin typeface="Cambria Math" panose="02040503050406030204" pitchFamily="18" charset="0"/>
                          </a:rPr>
                          <m:t>𝑗</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𝜔</m:t>
                    </m:r>
                    <m:r>
                      <a:rPr lang="en-US" sz="2000" b="0" i="1" dirty="0" smtClean="0">
                        <a:latin typeface="Cambria Math" panose="02040503050406030204" pitchFamily="18" charset="0"/>
                      </a:rPr>
                      <m:t>)</m:t>
                    </m:r>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i="1">
                            <a:latin typeface="Cambria Math" panose="02040503050406030204" pitchFamily="18" charset="0"/>
                          </a:rPr>
                          <m:t>𝑗</m:t>
                        </m:r>
                      </m:sub>
                    </m:sSub>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𝜔</m:t>
                        </m:r>
                      </m:e>
                    </m:d>
                  </m:oMath>
                </a14:m>
                <a:r>
                  <a:rPr lang="en-US" sz="2000" dirty="0"/>
                  <a:t> are the Discrete Time Fourier Transforms (DTFT) of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𝑥</m:t>
                        </m:r>
                      </m:e>
                      <m:sub>
                        <m:r>
                          <a:rPr lang="en-US" sz="2000" i="1" dirty="0">
                            <a:latin typeface="Cambria Math" panose="02040503050406030204" pitchFamily="18" charset="0"/>
                          </a:rPr>
                          <m:t>𝑗</m:t>
                        </m:r>
                      </m:sub>
                    </m:sSub>
                    <m:d>
                      <m:dPr>
                        <m:begChr m:val="["/>
                        <m:endChr m:val="]"/>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𝑘</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𝑗</m:t>
                        </m:r>
                      </m:sub>
                    </m:sSub>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dirty="0"/>
                  <a:t>, respectively</a:t>
                </a:r>
              </a:p>
              <a:p>
                <a:endParaRPr lang="en-US" sz="2000" dirty="0"/>
              </a:p>
              <a:p>
                <a:r>
                  <a:rPr lang="en-US" sz="2000" dirty="0"/>
                  <a:t>By Parseval’s theorem, energy of signal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oMath>
                </a14:m>
                <a:r>
                  <a:rPr lang="en-US" sz="2000" dirty="0"/>
                  <a:t> is proportional to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𝜋</m:t>
                        </m:r>
                      </m:sub>
                      <m:sup>
                        <m:r>
                          <a:rPr lang="en-US" sz="2000" i="1" smtClean="0">
                            <a:latin typeface="Cambria Math" panose="02040503050406030204" pitchFamily="18" charset="0"/>
                            <a:ea typeface="Cambria Math" panose="02040503050406030204" pitchFamily="18" charset="0"/>
                          </a:rPr>
                          <m:t>𝜋</m:t>
                        </m:r>
                      </m:sup>
                      <m:e>
                        <m:sSup>
                          <m:sSupPr>
                            <m:ctrlPr>
                              <a:rPr lang="en-US" sz="2000" b="0" i="1" smtClean="0">
                                <a:latin typeface="Cambria Math" panose="02040503050406030204" pitchFamily="18" charset="0"/>
                              </a:rPr>
                            </m:ctrlPr>
                          </m:sSupPr>
                          <m:e>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𝜔</m:t>
                                    </m:r>
                                  </m:e>
                                </m:d>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𝜔</m:t>
                        </m:r>
                      </m:e>
                    </m:nary>
                  </m:oMath>
                </a14:m>
                <a:r>
                  <a:rPr lang="en-US" sz="2000" dirty="0"/>
                  <a:t> </a:t>
                </a:r>
              </a:p>
              <a:p>
                <a:pPr marL="0" indent="0">
                  <a:buNone/>
                </a:pPr>
                <a:r>
                  <a:rPr lang="en-US" sz="2000" dirty="0"/>
                  <a:t>Thus,</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𝑆𝐹</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𝑗</m:t>
                              </m:r>
                            </m:sub>
                          </m:sSub>
                        </m:sub>
                      </m:sSub>
                      <m:r>
                        <a:rPr lang="en-US" sz="2000" i="1">
                          <a:latin typeface="Cambria Math" panose="02040503050406030204" pitchFamily="18" charset="0"/>
                          <a:ea typeface="Cambria Math" panose="02040503050406030204" pitchFamily="18" charset="0"/>
                        </a:rPr>
                        <m:t>∝</m:t>
                      </m:r>
                      <m:nary>
                        <m:naryPr>
                          <m:ctrlPr>
                            <a:rPr lang="en-US" sz="2000" i="1">
                              <a:latin typeface="Cambria Math" panose="02040503050406030204" pitchFamily="18" charset="0"/>
                            </a:rPr>
                          </m:ctrlPr>
                        </m:naryPr>
                        <m:sub>
                          <m:r>
                            <m:rPr>
                              <m:brk m:alnAt="23"/>
                            </m:rP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𝜋</m:t>
                          </m:r>
                        </m:sub>
                        <m:sup>
                          <m:r>
                            <a:rPr lang="en-US" sz="2000" i="1">
                              <a:latin typeface="Cambria Math" panose="02040503050406030204" pitchFamily="18" charset="0"/>
                              <a:ea typeface="Cambria Math" panose="02040503050406030204" pitchFamily="18" charset="0"/>
                            </a:rPr>
                            <m:t>𝜋</m:t>
                          </m:r>
                        </m:sup>
                        <m:e>
                          <m:sSup>
                            <m:sSupPr>
                              <m:ctrlPr>
                                <a:rPr lang="en-US" sz="2000" i="1">
                                  <a:latin typeface="Cambria Math" panose="02040503050406030204" pitchFamily="18" charset="0"/>
                                </a:rPr>
                              </m:ctrlPr>
                            </m:sSupPr>
                            <m:e>
                              <m:r>
                                <a:rPr lang="en-US" sz="2000" b="0" i="1" smtClean="0">
                                  <a:latin typeface="Cambria Math" panose="02040503050406030204" pitchFamily="18" charset="0"/>
                                </a:rPr>
                                <m:t>(1−</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𝜔</m:t>
                                  </m:r>
                                </m:e>
                              </m:func>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𝑗</m:t>
                                      </m:r>
                                    </m:sub>
                                  </m:sSub>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𝜔</m:t>
                                      </m:r>
                                    </m:e>
                                  </m:d>
                                </m:e>
                              </m:d>
                            </m:e>
                            <m:sup>
                              <m:r>
                                <a:rPr lang="en-US" sz="2000" i="1">
                                  <a:latin typeface="Cambria Math" panose="02040503050406030204" pitchFamily="18" charset="0"/>
                                </a:rPr>
                                <m:t>2</m:t>
                              </m:r>
                            </m:sup>
                          </m:sSup>
                          <m:r>
                            <a:rPr lang="en-US" sz="2000" i="1">
                              <a:latin typeface="Cambria Math" panose="02040503050406030204" pitchFamily="18" charset="0"/>
                            </a:rPr>
                            <m:t>𝑑</m:t>
                          </m:r>
                          <m:r>
                            <a:rPr lang="en-US" sz="2000" i="1">
                              <a:latin typeface="Cambria Math" panose="02040503050406030204" pitchFamily="18" charset="0"/>
                              <a:ea typeface="Cambria Math" panose="02040503050406030204" pitchFamily="18" charset="0"/>
                            </a:rPr>
                            <m:t>𝜔</m:t>
                          </m:r>
                        </m:e>
                      </m:nary>
                    </m:oMath>
                  </m:oMathPara>
                </a14:m>
                <a:endParaRPr lang="en-US" sz="2000" dirty="0"/>
              </a:p>
            </p:txBody>
          </p:sp>
        </mc:Choice>
        <mc:Fallback xmlns="">
          <p:sp>
            <p:nvSpPr>
              <p:cNvPr id="3" name="Content Placeholder 2">
                <a:extLst>
                  <a:ext uri="{FF2B5EF4-FFF2-40B4-BE49-F238E27FC236}">
                    <a16:creationId xmlns:a16="http://schemas.microsoft.com/office/drawing/2014/main" id="{8C04F6D8-71B1-216D-B288-D872053AA8B6}"/>
                  </a:ext>
                </a:extLst>
              </p:cNvPr>
              <p:cNvSpPr>
                <a:spLocks noGrp="1" noRot="1" noChangeAspect="1" noMove="1" noResize="1" noEditPoints="1" noAdjustHandles="1" noChangeArrowheads="1" noChangeShapeType="1" noTextEdit="1"/>
              </p:cNvSpPr>
              <p:nvPr>
                <p:ph idx="1"/>
              </p:nvPr>
            </p:nvSpPr>
            <p:spPr>
              <a:xfrm>
                <a:off x="620016" y="2223412"/>
                <a:ext cx="11159231" cy="4085948"/>
              </a:xfrm>
              <a:blipFill>
                <a:blip r:embed="rId2"/>
                <a:stretch>
                  <a:fillRect l="-383" t="-44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F428BC9-52DC-8A36-AEFC-8ED47F0B1A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rPr>
              <a:t>Vishal Rishi MK, IDDD DS</a:t>
            </a:r>
          </a:p>
        </p:txBody>
      </p:sp>
      <p:sp>
        <p:nvSpPr>
          <p:cNvPr id="5" name="Slide Number Placeholder 4">
            <a:extLst>
              <a:ext uri="{FF2B5EF4-FFF2-40B4-BE49-F238E27FC236}">
                <a16:creationId xmlns:a16="http://schemas.microsoft.com/office/drawing/2014/main" id="{1B7ADA2E-7495-EE2E-B8CE-3126B5ED87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7" name="TextBox 6">
            <a:extLst>
              <a:ext uri="{FF2B5EF4-FFF2-40B4-BE49-F238E27FC236}">
                <a16:creationId xmlns:a16="http://schemas.microsoft.com/office/drawing/2014/main" id="{B06E6B24-4765-0B41-2071-145EEAA5CB1B}"/>
              </a:ext>
            </a:extLst>
          </p:cNvPr>
          <p:cNvSpPr txBox="1"/>
          <p:nvPr/>
        </p:nvSpPr>
        <p:spPr>
          <a:xfrm>
            <a:off x="10826520" y="2920752"/>
            <a:ext cx="457176" cy="369332"/>
          </a:xfrm>
          <a:prstGeom prst="rect">
            <a:avLst/>
          </a:prstGeom>
          <a:noFill/>
        </p:spPr>
        <p:txBody>
          <a:bodyPr wrap="none" rtlCol="0">
            <a:spAutoFit/>
          </a:bodyPr>
          <a:lstStyle/>
          <a:p>
            <a:r>
              <a:rPr lang="en-US" dirty="0"/>
              <a:t>(2)</a:t>
            </a:r>
          </a:p>
        </p:txBody>
      </p:sp>
      <p:sp>
        <p:nvSpPr>
          <p:cNvPr id="8" name="TextBox 7">
            <a:extLst>
              <a:ext uri="{FF2B5EF4-FFF2-40B4-BE49-F238E27FC236}">
                <a16:creationId xmlns:a16="http://schemas.microsoft.com/office/drawing/2014/main" id="{4FDE8CE1-7906-7ACB-7E72-7CA94E519611}"/>
              </a:ext>
            </a:extLst>
          </p:cNvPr>
          <p:cNvSpPr txBox="1"/>
          <p:nvPr/>
        </p:nvSpPr>
        <p:spPr>
          <a:xfrm>
            <a:off x="10826520" y="5477522"/>
            <a:ext cx="45717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33666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A50A-A6A3-1BFD-4530-26931AE1C119}"/>
              </a:ext>
            </a:extLst>
          </p:cNvPr>
          <p:cNvSpPr>
            <a:spLocks noGrp="1"/>
          </p:cNvSpPr>
          <p:nvPr>
            <p:ph type="title"/>
          </p:nvPr>
        </p:nvSpPr>
        <p:spPr/>
        <p:txBody>
          <a:bodyPr/>
          <a:lstStyle/>
          <a:p>
            <a:r>
              <a:rPr lang="en-US" sz="4000" dirty="0"/>
              <a:t>Motivation and Objectives</a:t>
            </a:r>
            <a:endParaRPr lang="en-US" dirty="0"/>
          </a:p>
        </p:txBody>
      </p:sp>
      <p:sp>
        <p:nvSpPr>
          <p:cNvPr id="3" name="Content Placeholder 2">
            <a:extLst>
              <a:ext uri="{FF2B5EF4-FFF2-40B4-BE49-F238E27FC236}">
                <a16:creationId xmlns:a16="http://schemas.microsoft.com/office/drawing/2014/main" id="{B62D4D33-2326-160B-2493-2186529B891C}"/>
              </a:ext>
            </a:extLst>
          </p:cNvPr>
          <p:cNvSpPr>
            <a:spLocks noGrp="1"/>
          </p:cNvSpPr>
          <p:nvPr>
            <p:ph idx="1"/>
          </p:nvPr>
        </p:nvSpPr>
        <p:spPr>
          <a:xfrm>
            <a:off x="612559" y="2095131"/>
            <a:ext cx="11088210" cy="4077070"/>
          </a:xfrm>
        </p:spPr>
        <p:txBody>
          <a:bodyPr>
            <a:normAutofit/>
          </a:bodyPr>
          <a:lstStyle/>
          <a:p>
            <a:pPr marL="0" indent="0">
              <a:buNone/>
            </a:pPr>
            <a:r>
              <a:rPr lang="en-US" sz="2000" dirty="0"/>
              <a:t>The objectives are stated as follows: </a:t>
            </a:r>
          </a:p>
          <a:p>
            <a:pPr marL="0" indent="0">
              <a:buNone/>
            </a:pPr>
            <a:endParaRPr lang="en-US" sz="2000" dirty="0"/>
          </a:p>
          <a:p>
            <a:pPr marL="457200" indent="-457200">
              <a:buAutoNum type="arabicParenR"/>
            </a:pPr>
            <a:r>
              <a:rPr lang="en-US" sz="2000" dirty="0"/>
              <a:t>To come up with a straightforward and a general objective function in the frequency domain</a:t>
            </a:r>
          </a:p>
          <a:p>
            <a:pPr marL="457200" indent="-457200">
              <a:buAutoNum type="arabicParenR"/>
            </a:pPr>
            <a:r>
              <a:rPr lang="en-US" sz="2000" dirty="0"/>
              <a:t>To obtain a closed-form expression for the optimization of the new objective function. We call this procedure as the </a:t>
            </a:r>
            <a:r>
              <a:rPr lang="en-US" sz="2000" b="1" dirty="0"/>
              <a:t>Generalized Slow Feature Analysis (GSFA)</a:t>
            </a:r>
            <a:r>
              <a:rPr lang="en-US" sz="2000" dirty="0"/>
              <a:t> </a:t>
            </a:r>
          </a:p>
          <a:p>
            <a:pPr marL="457200" indent="-457200">
              <a:buAutoNum type="arabicParenR"/>
            </a:pPr>
            <a:r>
              <a:rPr lang="en-US" sz="2000" dirty="0"/>
              <a:t>To take into account the </a:t>
            </a:r>
            <a:r>
              <a:rPr lang="en-US" sz="2000" b="1" dirty="0"/>
              <a:t>stochasticity of the observation signals</a:t>
            </a:r>
          </a:p>
          <a:p>
            <a:pPr marL="457200" indent="-457200">
              <a:buAutoNum type="arabicParenR"/>
            </a:pPr>
            <a:r>
              <a:rPr lang="en-US" sz="2000" dirty="0"/>
              <a:t>To illustrate the advantages of the proposed methods in tasks like </a:t>
            </a:r>
            <a:r>
              <a:rPr lang="en-US" sz="2000" b="1" dirty="0"/>
              <a:t>state estimation and classification</a:t>
            </a:r>
          </a:p>
        </p:txBody>
      </p:sp>
      <p:sp>
        <p:nvSpPr>
          <p:cNvPr id="4" name="Footer Placeholder 3">
            <a:extLst>
              <a:ext uri="{FF2B5EF4-FFF2-40B4-BE49-F238E27FC236}">
                <a16:creationId xmlns:a16="http://schemas.microsoft.com/office/drawing/2014/main" id="{27252191-BC8E-B045-7FFE-8F483230140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67FFB8F4-F17F-8AAD-BF3A-63DED345C1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Tree>
    <p:extLst>
      <p:ext uri="{BB962C8B-B14F-4D97-AF65-F5344CB8AC3E}">
        <p14:creationId xmlns:p14="http://schemas.microsoft.com/office/powerpoint/2010/main" val="19583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55FD-F4DA-AC11-B047-41CE797A19F1}"/>
              </a:ext>
            </a:extLst>
          </p:cNvPr>
          <p:cNvSpPr>
            <a:spLocks noGrp="1"/>
          </p:cNvSpPr>
          <p:nvPr>
            <p:ph type="title"/>
          </p:nvPr>
        </p:nvSpPr>
        <p:spPr/>
        <p:txBody>
          <a:bodyPr>
            <a:normAutofit/>
          </a:bodyPr>
          <a:lstStyle/>
          <a:p>
            <a:r>
              <a:rPr lang="en-US" sz="4000" dirty="0"/>
              <a:t>Problem Statement – GSFA</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DCB62E-177C-9AE9-AD79-14DFAAE6F708}"/>
                  </a:ext>
                </a:extLst>
              </p:cNvPr>
              <p:cNvSpPr>
                <a:spLocks noGrp="1"/>
              </p:cNvSpPr>
              <p:nvPr>
                <p:ph idx="1"/>
              </p:nvPr>
            </p:nvSpPr>
            <p:spPr>
              <a:xfrm>
                <a:off x="577049" y="2121763"/>
                <a:ext cx="11141475" cy="4050437"/>
              </a:xfrm>
            </p:spPr>
            <p:txBody>
              <a:bodyPr>
                <a:normAutofit/>
              </a:bodyPr>
              <a:lstStyle/>
              <a:p>
                <a:pPr marL="0" indent="0">
                  <a:lnSpc>
                    <a:spcPct val="150000"/>
                  </a:lnSpc>
                  <a:buNone/>
                </a:pPr>
                <a:r>
                  <a:rPr lang="en-US" sz="1500" dirty="0"/>
                  <a:t>Let </a:t>
                </a:r>
                <a14:m>
                  <m:oMath xmlns:m="http://schemas.openxmlformats.org/officeDocument/2006/math">
                    <m:r>
                      <a:rPr lang="en-US" sz="1500" b="1" i="1" smtClean="0">
                        <a:latin typeface="Cambria Math" panose="02040503050406030204" pitchFamily="18" charset="0"/>
                      </a:rPr>
                      <m:t>𝒚</m:t>
                    </m:r>
                    <m:r>
                      <a:rPr lang="en-US" sz="1500" b="1" i="1" smtClean="0">
                        <a:latin typeface="Cambria Math" panose="02040503050406030204" pitchFamily="18" charset="0"/>
                      </a:rPr>
                      <m:t>[</m:t>
                    </m:r>
                    <m:r>
                      <a:rPr lang="en-US" sz="1500" b="0" i="1" smtClean="0">
                        <a:latin typeface="Cambria Math" panose="02040503050406030204" pitchFamily="18" charset="0"/>
                      </a:rPr>
                      <m:t>𝑘</m:t>
                    </m:r>
                    <m:r>
                      <a:rPr lang="en-US" sz="1500" b="1" i="1" smtClean="0">
                        <a:latin typeface="Cambria Math" panose="02040503050406030204" pitchFamily="18" charset="0"/>
                      </a:rPr>
                      <m:t>]</m:t>
                    </m:r>
                    <m:r>
                      <a:rPr lang="en-US" sz="1500" b="0" i="1" smtClean="0">
                        <a:latin typeface="Cambria Math" panose="02040503050406030204" pitchFamily="18" charset="0"/>
                      </a:rPr>
                      <m:t>=</m:t>
                    </m:r>
                    <m:sSup>
                      <m:sSupPr>
                        <m:ctrlPr>
                          <a:rPr lang="en-US" sz="1500" b="0" i="1" smtClean="0">
                            <a:latin typeface="Cambria Math" panose="02040503050406030204" pitchFamily="18" charset="0"/>
                          </a:rPr>
                        </m:ctrlPr>
                      </m:sSupPr>
                      <m:e>
                        <m:d>
                          <m:dPr>
                            <m:begChr m:val="["/>
                            <m:endChr m:val="]"/>
                            <m:ctrlPr>
                              <a:rPr lang="en-US" sz="1500" b="0" i="1" smtClean="0">
                                <a:latin typeface="Cambria Math" panose="02040503050406030204" pitchFamily="18" charset="0"/>
                              </a:rPr>
                            </m:ctrlPr>
                          </m:dPr>
                          <m:e>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𝑦</m:t>
                                </m:r>
                              </m:e>
                              <m:sub>
                                <m:r>
                                  <a:rPr lang="en-US" sz="1500" b="0" i="1" smtClean="0">
                                    <a:latin typeface="Cambria Math" panose="02040503050406030204" pitchFamily="18" charset="0"/>
                                  </a:rPr>
                                  <m:t>1</m:t>
                                </m:r>
                              </m:sub>
                            </m:sSub>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𝑘</m:t>
                                </m:r>
                              </m:e>
                            </m:d>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𝑦</m:t>
                                </m:r>
                              </m:e>
                              <m:sub>
                                <m:r>
                                  <a:rPr lang="en-US" sz="1500" b="0" i="1" smtClean="0">
                                    <a:latin typeface="Cambria Math" panose="02040503050406030204" pitchFamily="18" charset="0"/>
                                  </a:rPr>
                                  <m:t>2</m:t>
                                </m:r>
                              </m:sub>
                            </m:sSub>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𝑘</m:t>
                                </m:r>
                              </m:e>
                            </m:d>
                            <m:r>
                              <a:rPr lang="en-US" sz="1500" b="0" i="1" smtClean="0">
                                <a:latin typeface="Cambria Math" panose="02040503050406030204" pitchFamily="18" charset="0"/>
                              </a:rPr>
                              <m:t>, …,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𝑦</m:t>
                                </m:r>
                              </m:e>
                              <m:sub>
                                <m:r>
                                  <a:rPr lang="en-US" sz="1500" b="0" i="1" smtClean="0">
                                    <a:latin typeface="Cambria Math" panose="02040503050406030204" pitchFamily="18" charset="0"/>
                                  </a:rPr>
                                  <m:t>𝑀</m:t>
                                </m:r>
                              </m:sub>
                            </m:sSub>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𝑘</m:t>
                                </m:r>
                              </m:e>
                            </m:d>
                          </m:e>
                        </m:d>
                      </m:e>
                      <m:sup>
                        <m:r>
                          <a:rPr lang="en-US" sz="1500" b="0" i="1" smtClean="0">
                            <a:latin typeface="Cambria Math" panose="02040503050406030204" pitchFamily="18" charset="0"/>
                          </a:rPr>
                          <m:t>𝑇</m:t>
                        </m:r>
                      </m:sup>
                    </m:sSup>
                    <m:r>
                      <a:rPr lang="en-US" sz="1500" b="0" i="1" smtClean="0">
                        <a:latin typeface="Cambria Math" panose="02040503050406030204" pitchFamily="18" charset="0"/>
                      </a:rPr>
                      <m:t>,  </m:t>
                    </m:r>
                    <m:r>
                      <a:rPr lang="en-US" sz="1500" b="0" i="1" smtClean="0">
                        <a:latin typeface="Cambria Math" panose="02040503050406030204" pitchFamily="18" charset="0"/>
                      </a:rPr>
                      <m:t>𝑘</m:t>
                    </m:r>
                    <m:r>
                      <a:rPr lang="en-US" sz="1500" b="0" i="1" smtClean="0">
                        <a:latin typeface="Cambria Math" panose="02040503050406030204" pitchFamily="18" charset="0"/>
                        <a:ea typeface="Cambria Math" panose="02040503050406030204" pitchFamily="18" charset="0"/>
                      </a:rPr>
                      <m:t>∈{0, 1, …, </m:t>
                    </m:r>
                    <m:r>
                      <a:rPr lang="en-US" sz="1500" b="0" i="1" smtClean="0">
                        <a:latin typeface="Cambria Math" panose="02040503050406030204" pitchFamily="18" charset="0"/>
                        <a:ea typeface="Cambria Math" panose="02040503050406030204" pitchFamily="18" charset="0"/>
                      </a:rPr>
                      <m:t>𝑁</m:t>
                    </m:r>
                    <m:r>
                      <a:rPr lang="en-US" sz="1500" b="0" i="1" smtClean="0">
                        <a:latin typeface="Cambria Math" panose="02040503050406030204" pitchFamily="18" charset="0"/>
                        <a:ea typeface="Cambria Math" panose="02040503050406030204" pitchFamily="18" charset="0"/>
                      </a:rPr>
                      <m:t>−1}</m:t>
                    </m:r>
                  </m:oMath>
                </a14:m>
                <a:r>
                  <a:rPr lang="en-US" sz="1500" b="1" dirty="0"/>
                  <a:t> </a:t>
                </a:r>
                <a:r>
                  <a:rPr lang="en-US" sz="1500" dirty="0"/>
                  <a:t>denote a multi-dimensional discrete signal. The generalized SFA’s objective, is to find a function </a:t>
                </a:r>
                <a14:m>
                  <m:oMath xmlns:m="http://schemas.openxmlformats.org/officeDocument/2006/math">
                    <m:r>
                      <a:rPr lang="en-US" sz="1500" b="1" i="1" smtClean="0">
                        <a:latin typeface="Cambria Math" panose="02040503050406030204" pitchFamily="18" charset="0"/>
                      </a:rPr>
                      <m:t>𝒇</m:t>
                    </m:r>
                    <m:d>
                      <m:dPr>
                        <m:ctrlPr>
                          <a:rPr lang="en-US" sz="1500" b="1" i="1" smtClean="0">
                            <a:latin typeface="Cambria Math" panose="02040503050406030204" pitchFamily="18" charset="0"/>
                          </a:rPr>
                        </m:ctrlPr>
                      </m:dPr>
                      <m:e>
                        <m:r>
                          <a:rPr lang="en-US" sz="1500" b="1" i="1" smtClean="0">
                            <a:latin typeface="Cambria Math" panose="02040503050406030204" pitchFamily="18" charset="0"/>
                          </a:rPr>
                          <m:t>𝒚</m:t>
                        </m:r>
                        <m:r>
                          <a:rPr lang="en-US" sz="1500" b="1" i="1" smtClean="0">
                            <a:latin typeface="Cambria Math" panose="02040503050406030204" pitchFamily="18" charset="0"/>
                          </a:rPr>
                          <m:t>[</m:t>
                        </m:r>
                        <m:r>
                          <a:rPr lang="en-US" sz="1500" b="0" i="1" smtClean="0">
                            <a:latin typeface="Cambria Math" panose="02040503050406030204" pitchFamily="18" charset="0"/>
                          </a:rPr>
                          <m:t>𝑘</m:t>
                        </m:r>
                        <m:r>
                          <a:rPr lang="en-US" sz="1500" b="1" i="1" smtClean="0">
                            <a:latin typeface="Cambria Math" panose="02040503050406030204" pitchFamily="18" charset="0"/>
                          </a:rPr>
                          <m:t>]</m:t>
                        </m:r>
                      </m:e>
                    </m:d>
                    <m:r>
                      <a:rPr lang="en-US" sz="1500" b="1" i="1" smtClean="0">
                        <a:latin typeface="Cambria Math" panose="02040503050406030204" pitchFamily="18" charset="0"/>
                      </a:rPr>
                      <m:t>=</m:t>
                    </m:r>
                    <m:sSup>
                      <m:sSupPr>
                        <m:ctrlPr>
                          <a:rPr lang="en-US" sz="1500" b="0" i="1" smtClean="0">
                            <a:latin typeface="Cambria Math" panose="02040503050406030204" pitchFamily="18" charset="0"/>
                          </a:rPr>
                        </m:ctrlPr>
                      </m:sSupPr>
                      <m:e>
                        <m:d>
                          <m:dPr>
                            <m:begChr m:val="["/>
                            <m:endChr m:val="]"/>
                            <m:ctrlPr>
                              <a:rPr lang="en-US" sz="1500" b="0" i="1" smtClean="0">
                                <a:latin typeface="Cambria Math" panose="02040503050406030204" pitchFamily="18" charset="0"/>
                              </a:rPr>
                            </m:ctrlPr>
                          </m:dPr>
                          <m:e>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𝑓</m:t>
                                </m:r>
                              </m:e>
                              <m:sub>
                                <m:r>
                                  <a:rPr lang="en-US" sz="1500" b="0" i="1" smtClean="0">
                                    <a:latin typeface="Cambria Math" panose="02040503050406030204" pitchFamily="18" charset="0"/>
                                  </a:rPr>
                                  <m:t>1</m:t>
                                </m:r>
                              </m:sub>
                            </m:sSub>
                            <m:d>
                              <m:dPr>
                                <m:ctrlPr>
                                  <a:rPr lang="en-US" sz="1500" b="0" i="1" smtClean="0">
                                    <a:latin typeface="Cambria Math" panose="02040503050406030204" pitchFamily="18" charset="0"/>
                                  </a:rPr>
                                </m:ctrlPr>
                              </m:dPr>
                              <m:e>
                                <m:r>
                                  <a:rPr lang="en-US" sz="1500" b="1" i="1" smtClean="0">
                                    <a:latin typeface="Cambria Math" panose="02040503050406030204" pitchFamily="18" charset="0"/>
                                  </a:rPr>
                                  <m:t>𝒚</m:t>
                                </m:r>
                                <m:d>
                                  <m:dPr>
                                    <m:begChr m:val="["/>
                                    <m:endChr m:val="]"/>
                                    <m:ctrlPr>
                                      <a:rPr lang="en-US" sz="1500" b="1" i="1">
                                        <a:latin typeface="Cambria Math" panose="02040503050406030204" pitchFamily="18" charset="0"/>
                                      </a:rPr>
                                    </m:ctrlPr>
                                  </m:dPr>
                                  <m:e>
                                    <m:r>
                                      <a:rPr lang="en-US" sz="1500" i="1">
                                        <a:latin typeface="Cambria Math" panose="02040503050406030204" pitchFamily="18" charset="0"/>
                                      </a:rPr>
                                      <m:t>𝑘</m:t>
                                    </m:r>
                                  </m:e>
                                </m:d>
                              </m:e>
                            </m:d>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𝑓</m:t>
                                </m:r>
                              </m:e>
                              <m:sub>
                                <m:r>
                                  <a:rPr lang="en-US" sz="1500" b="0" i="1" smtClean="0">
                                    <a:latin typeface="Cambria Math" panose="02040503050406030204" pitchFamily="18" charset="0"/>
                                  </a:rPr>
                                  <m:t>2</m:t>
                                </m:r>
                              </m:sub>
                            </m:sSub>
                            <m:d>
                              <m:dPr>
                                <m:ctrlPr>
                                  <a:rPr lang="en-US" sz="1500" b="0" i="1" smtClean="0">
                                    <a:latin typeface="Cambria Math" panose="02040503050406030204" pitchFamily="18" charset="0"/>
                                  </a:rPr>
                                </m:ctrlPr>
                              </m:dPr>
                              <m:e>
                                <m:r>
                                  <a:rPr lang="en-US" sz="1500" b="1" i="1" smtClean="0">
                                    <a:latin typeface="Cambria Math" panose="02040503050406030204" pitchFamily="18" charset="0"/>
                                  </a:rPr>
                                  <m:t>𝒚</m:t>
                                </m:r>
                                <m:d>
                                  <m:dPr>
                                    <m:begChr m:val="["/>
                                    <m:endChr m:val="]"/>
                                    <m:ctrlPr>
                                      <a:rPr lang="en-US" sz="1500" b="1" i="1">
                                        <a:latin typeface="Cambria Math" panose="02040503050406030204" pitchFamily="18" charset="0"/>
                                      </a:rPr>
                                    </m:ctrlPr>
                                  </m:dPr>
                                  <m:e>
                                    <m:r>
                                      <a:rPr lang="en-US" sz="1500" i="1">
                                        <a:latin typeface="Cambria Math" panose="02040503050406030204" pitchFamily="18" charset="0"/>
                                      </a:rPr>
                                      <m:t>𝑘</m:t>
                                    </m:r>
                                  </m:e>
                                </m:d>
                              </m:e>
                            </m:d>
                            <m:r>
                              <a:rPr lang="en-US" sz="1500" b="0" i="1" smtClean="0">
                                <a:latin typeface="Cambria Math" panose="02040503050406030204" pitchFamily="18" charset="0"/>
                              </a:rPr>
                              <m:t>, …,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𝑓</m:t>
                                </m:r>
                              </m:e>
                              <m:sub>
                                <m:r>
                                  <a:rPr lang="en-US" sz="1500" b="0" i="1" smtClean="0">
                                    <a:latin typeface="Cambria Math" panose="02040503050406030204" pitchFamily="18" charset="0"/>
                                  </a:rPr>
                                  <m:t>𝑃</m:t>
                                </m:r>
                              </m:sub>
                            </m:sSub>
                            <m:d>
                              <m:dPr>
                                <m:ctrlPr>
                                  <a:rPr lang="en-US" sz="1500" b="0" i="1" smtClean="0">
                                    <a:latin typeface="Cambria Math" panose="02040503050406030204" pitchFamily="18" charset="0"/>
                                  </a:rPr>
                                </m:ctrlPr>
                              </m:dPr>
                              <m:e>
                                <m:r>
                                  <a:rPr lang="en-US" sz="1500" b="1" i="1" smtClean="0">
                                    <a:latin typeface="Cambria Math" panose="02040503050406030204" pitchFamily="18" charset="0"/>
                                  </a:rPr>
                                  <m:t>𝒚</m:t>
                                </m:r>
                                <m:d>
                                  <m:dPr>
                                    <m:begChr m:val="["/>
                                    <m:endChr m:val="]"/>
                                    <m:ctrlPr>
                                      <a:rPr lang="en-US" sz="1500" b="1" i="1">
                                        <a:latin typeface="Cambria Math" panose="02040503050406030204" pitchFamily="18" charset="0"/>
                                      </a:rPr>
                                    </m:ctrlPr>
                                  </m:dPr>
                                  <m:e>
                                    <m:r>
                                      <a:rPr lang="en-US" sz="1500" i="1">
                                        <a:latin typeface="Cambria Math" panose="02040503050406030204" pitchFamily="18" charset="0"/>
                                      </a:rPr>
                                      <m:t>𝑘</m:t>
                                    </m:r>
                                  </m:e>
                                </m:d>
                              </m:e>
                            </m:d>
                          </m:e>
                        </m:d>
                      </m:e>
                      <m:sup>
                        <m:r>
                          <a:rPr lang="en-US" sz="1500" b="0" i="1" smtClean="0">
                            <a:latin typeface="Cambria Math" panose="02040503050406030204" pitchFamily="18" charset="0"/>
                          </a:rPr>
                          <m:t>𝑇</m:t>
                        </m:r>
                      </m:sup>
                    </m:sSup>
                  </m:oMath>
                </a14:m>
                <a:r>
                  <a:rPr lang="en-US" sz="1500" b="1" dirty="0"/>
                  <a:t> </a:t>
                </a:r>
                <a:r>
                  <a:rPr lang="en-US" sz="1500" dirty="0"/>
                  <a:t>generating the P-dimensional signal </a:t>
                </a:r>
                <a14:m>
                  <m:oMath xmlns:m="http://schemas.openxmlformats.org/officeDocument/2006/math">
                    <m:r>
                      <a:rPr lang="en-US" sz="1500" b="1" i="1" smtClean="0">
                        <a:latin typeface="Cambria Math" panose="02040503050406030204" pitchFamily="18" charset="0"/>
                      </a:rPr>
                      <m:t>𝒙</m:t>
                    </m:r>
                    <m:r>
                      <a:rPr lang="en-US" sz="1500" b="1" i="1">
                        <a:latin typeface="Cambria Math" panose="02040503050406030204" pitchFamily="18" charset="0"/>
                      </a:rPr>
                      <m:t>[</m:t>
                    </m:r>
                    <m:r>
                      <a:rPr lang="en-US" sz="1500" i="1">
                        <a:latin typeface="Cambria Math" panose="02040503050406030204" pitchFamily="18" charset="0"/>
                      </a:rPr>
                      <m:t>𝑘</m:t>
                    </m:r>
                    <m:r>
                      <a:rPr lang="en-US" sz="1500" b="1" i="1">
                        <a:latin typeface="Cambria Math" panose="02040503050406030204" pitchFamily="18" charset="0"/>
                      </a:rPr>
                      <m:t>]</m:t>
                    </m:r>
                    <m:r>
                      <a:rPr lang="en-US" sz="1500" i="1">
                        <a:latin typeface="Cambria Math" panose="02040503050406030204" pitchFamily="18" charset="0"/>
                      </a:rPr>
                      <m:t>=</m:t>
                    </m:r>
                    <m:sSup>
                      <m:sSupPr>
                        <m:ctrlPr>
                          <a:rPr lang="en-US" sz="1500" b="0" i="1" smtClean="0">
                            <a:latin typeface="Cambria Math" panose="02040503050406030204" pitchFamily="18" charset="0"/>
                          </a:rPr>
                        </m:ctrlPr>
                      </m:sSupPr>
                      <m:e>
                        <m:d>
                          <m:dPr>
                            <m:begChr m:val="["/>
                            <m:endChr m:val="]"/>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b="0" i="1" smtClean="0">
                                    <a:latin typeface="Cambria Math" panose="02040503050406030204" pitchFamily="18" charset="0"/>
                                  </a:rPr>
                                  <m:t>𝑥</m:t>
                                </m:r>
                              </m:e>
                              <m:sub>
                                <m:r>
                                  <a:rPr lang="en-US" sz="1500" i="1">
                                    <a:latin typeface="Cambria Math" panose="02040503050406030204" pitchFamily="18" charset="0"/>
                                  </a:rPr>
                                  <m:t>1</m:t>
                                </m:r>
                              </m:sub>
                            </m:sSub>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𝑘</m:t>
                                </m:r>
                              </m:e>
                            </m:d>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b="0" i="1" smtClean="0">
                                    <a:latin typeface="Cambria Math" panose="02040503050406030204" pitchFamily="18" charset="0"/>
                                  </a:rPr>
                                  <m:t>𝑥</m:t>
                                </m:r>
                              </m:e>
                              <m:sub>
                                <m:r>
                                  <a:rPr lang="en-US" sz="1500" i="1">
                                    <a:latin typeface="Cambria Math" panose="02040503050406030204" pitchFamily="18" charset="0"/>
                                  </a:rPr>
                                  <m:t>2</m:t>
                                </m:r>
                              </m:sub>
                            </m:sSub>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𝑘</m:t>
                                </m:r>
                              </m:e>
                            </m:d>
                            <m:r>
                              <a:rPr lang="en-US" sz="1500" i="1">
                                <a:latin typeface="Cambria Math" panose="02040503050406030204" pitchFamily="18" charset="0"/>
                              </a:rPr>
                              <m:t>, …, </m:t>
                            </m:r>
                            <m:sSub>
                              <m:sSubPr>
                                <m:ctrlPr>
                                  <a:rPr lang="en-US" sz="1500" i="1">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𝑃</m:t>
                                </m:r>
                              </m:sub>
                            </m:sSub>
                            <m:d>
                              <m:dPr>
                                <m:begChr m:val="["/>
                                <m:endChr m:val="]"/>
                                <m:ctrlPr>
                                  <a:rPr lang="en-US" sz="1500" i="1">
                                    <a:latin typeface="Cambria Math" panose="02040503050406030204" pitchFamily="18" charset="0"/>
                                  </a:rPr>
                                </m:ctrlPr>
                              </m:dPr>
                              <m:e>
                                <m:r>
                                  <a:rPr lang="en-US" sz="1500" i="1">
                                    <a:latin typeface="Cambria Math" panose="02040503050406030204" pitchFamily="18" charset="0"/>
                                  </a:rPr>
                                  <m:t>𝑘</m:t>
                                </m:r>
                              </m:e>
                            </m:d>
                          </m:e>
                        </m:d>
                      </m:e>
                      <m:sup>
                        <m:r>
                          <a:rPr lang="en-US" sz="1500" b="0" i="1" smtClean="0">
                            <a:latin typeface="Cambria Math" panose="02040503050406030204" pitchFamily="18" charset="0"/>
                          </a:rPr>
                          <m:t>𝑇</m:t>
                        </m:r>
                      </m:sup>
                    </m:sSup>
                  </m:oMath>
                </a14:m>
                <a:r>
                  <a:rPr lang="en-US" sz="1500" b="1" dirty="0"/>
                  <a:t> </a:t>
                </a:r>
                <a:r>
                  <a:rPr lang="en-US" sz="1500" dirty="0"/>
                  <a:t>such that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𝑗</m:t>
                        </m:r>
                      </m:sub>
                    </m:sSub>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𝑘</m:t>
                        </m:r>
                      </m:e>
                    </m:d>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𝑓</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m:t>
                    </m:r>
                    <m:r>
                      <a:rPr lang="en-US" sz="1500" b="1" i="1" smtClean="0">
                        <a:latin typeface="Cambria Math" panose="02040503050406030204" pitchFamily="18" charset="0"/>
                      </a:rPr>
                      <m:t>𝒚</m:t>
                    </m:r>
                    <m:r>
                      <a:rPr lang="en-US" sz="1500" b="0" i="1" smtClean="0">
                        <a:latin typeface="Cambria Math" panose="02040503050406030204" pitchFamily="18" charset="0"/>
                      </a:rPr>
                      <m:t>[</m:t>
                    </m:r>
                    <m:r>
                      <a:rPr lang="en-US" sz="1500" b="0" i="1" smtClean="0">
                        <a:latin typeface="Cambria Math" panose="02040503050406030204" pitchFamily="18" charset="0"/>
                      </a:rPr>
                      <m:t>𝑘</m:t>
                    </m:r>
                    <m:r>
                      <a:rPr lang="en-US" sz="1500" b="0" i="1" smtClean="0">
                        <a:latin typeface="Cambria Math" panose="02040503050406030204" pitchFamily="18" charset="0"/>
                      </a:rPr>
                      <m:t>])</m:t>
                    </m:r>
                  </m:oMath>
                </a14:m>
                <a:r>
                  <a:rPr lang="en-US" sz="1500" dirty="0"/>
                  <a:t>. The function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𝑓</m:t>
                        </m:r>
                      </m:e>
                      <m:sub>
                        <m:r>
                          <a:rPr lang="en-US" sz="1500" b="0" i="1" smtClean="0">
                            <a:latin typeface="Cambria Math" panose="02040503050406030204" pitchFamily="18" charset="0"/>
                          </a:rPr>
                          <m:t>𝑗</m:t>
                        </m:r>
                      </m:sub>
                    </m:sSub>
                    <m:d>
                      <m:dPr>
                        <m:ctrlPr>
                          <a:rPr lang="en-US" sz="1500" b="1" i="1">
                            <a:latin typeface="Cambria Math" panose="02040503050406030204" pitchFamily="18" charset="0"/>
                          </a:rPr>
                        </m:ctrlPr>
                      </m:dPr>
                      <m:e>
                        <m:r>
                          <a:rPr lang="en-US" sz="1500" b="1" i="1" smtClean="0">
                            <a:latin typeface="Cambria Math" panose="02040503050406030204" pitchFamily="18" charset="0"/>
                          </a:rPr>
                          <m:t>𝒚</m:t>
                        </m:r>
                        <m:r>
                          <a:rPr lang="en-US" sz="1500" b="1" i="1">
                            <a:latin typeface="Cambria Math" panose="02040503050406030204" pitchFamily="18" charset="0"/>
                          </a:rPr>
                          <m:t>[</m:t>
                        </m:r>
                        <m:r>
                          <a:rPr lang="en-US" sz="1500" i="1">
                            <a:latin typeface="Cambria Math" panose="02040503050406030204" pitchFamily="18" charset="0"/>
                          </a:rPr>
                          <m:t>𝑘</m:t>
                        </m:r>
                        <m:r>
                          <a:rPr lang="en-US" sz="1500" b="1" i="1">
                            <a:latin typeface="Cambria Math" panose="02040503050406030204" pitchFamily="18" charset="0"/>
                          </a:rPr>
                          <m:t>]</m:t>
                        </m:r>
                      </m:e>
                    </m:d>
                  </m:oMath>
                </a14:m>
                <a:r>
                  <a:rPr lang="en-US" sz="1500" dirty="0"/>
                  <a:t> should be able to </a:t>
                </a:r>
                <a:r>
                  <a:rPr lang="en-US" sz="1500" b="1" dirty="0"/>
                  <a:t>maximize</a:t>
                </a:r>
                <a:r>
                  <a:rPr lang="en-US" sz="1500" dirty="0"/>
                  <a:t> the following objective function </a:t>
                </a:r>
                <a14:m>
                  <m:oMath xmlns:m="http://schemas.openxmlformats.org/officeDocument/2006/math">
                    <m:sSub>
                      <m:sSubPr>
                        <m:ctrlPr>
                          <a:rPr lang="en-US"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𝜓</m:t>
                        </m:r>
                      </m:e>
                      <m:sub>
                        <m:r>
                          <a:rPr lang="en-US" sz="1500" i="1">
                            <a:latin typeface="Cambria Math" panose="02040503050406030204" pitchFamily="18" charset="0"/>
                            <a:ea typeface="Cambria Math" panose="02040503050406030204" pitchFamily="18" charset="0"/>
                          </a:rPr>
                          <m:t>𝑗</m:t>
                        </m:r>
                      </m:sub>
                    </m:sSub>
                  </m:oMath>
                </a14:m>
                <a:r>
                  <a:rPr lang="en-US" sz="1500" dirty="0"/>
                  <a:t> sequentially, </a:t>
                </a:r>
                <a14:m>
                  <m:oMath xmlns:m="http://schemas.openxmlformats.org/officeDocument/2006/math">
                    <m:r>
                      <a:rPr lang="en-US" sz="1500" i="1">
                        <a:latin typeface="Cambria Math" panose="02040503050406030204" pitchFamily="18" charset="0"/>
                        <a:ea typeface="Cambria Math" panose="02040503050406030204" pitchFamily="18" charset="0"/>
                      </a:rPr>
                      <m:t>∀ </m:t>
                    </m:r>
                    <m:r>
                      <a:rPr lang="en-US" sz="1500" i="1">
                        <a:latin typeface="Cambria Math" panose="02040503050406030204" pitchFamily="18" charset="0"/>
                        <a:ea typeface="Cambria Math" panose="02040503050406030204" pitchFamily="18" charset="0"/>
                      </a:rPr>
                      <m:t>𝑗</m:t>
                    </m:r>
                    <m:r>
                      <a:rPr lang="en-US" sz="1500" i="1">
                        <a:latin typeface="Cambria Math" panose="02040503050406030204" pitchFamily="18" charset="0"/>
                        <a:ea typeface="Cambria Math" panose="02040503050406030204" pitchFamily="18" charset="0"/>
                      </a:rPr>
                      <m:t>∈{1, …,</m:t>
                    </m:r>
                    <m:r>
                      <a:rPr lang="en-US" sz="1500" i="1">
                        <a:latin typeface="Cambria Math" panose="02040503050406030204" pitchFamily="18" charset="0"/>
                        <a:ea typeface="Cambria Math" panose="02040503050406030204" pitchFamily="18" charset="0"/>
                      </a:rPr>
                      <m:t>𝑃</m:t>
                    </m:r>
                    <m:r>
                      <a:rPr lang="en-US" sz="1500" i="1">
                        <a:latin typeface="Cambria Math" panose="02040503050406030204" pitchFamily="18" charset="0"/>
                        <a:ea typeface="Cambria Math" panose="02040503050406030204" pitchFamily="18" charset="0"/>
                      </a:rPr>
                      <m:t>} </m:t>
                    </m:r>
                  </m:oMath>
                </a14:m>
                <a:endParaRPr lang="en-US" sz="1500" dirty="0"/>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US" sz="1500" i="1" smtClean="0">
                              <a:latin typeface="Cambria Math" panose="02040503050406030204" pitchFamily="18" charset="0"/>
                              <a:ea typeface="Cambria Math" panose="02040503050406030204" pitchFamily="18" charset="0"/>
                            </a:rPr>
                          </m:ctrlPr>
                        </m:funcPr>
                        <m:fName>
                          <m:limLow>
                            <m:limLowPr>
                              <m:ctrlPr>
                                <a:rPr lang="en-US" sz="1500" i="1" smtClean="0">
                                  <a:latin typeface="Cambria Math" panose="02040503050406030204" pitchFamily="18" charset="0"/>
                                  <a:ea typeface="Cambria Math" panose="02040503050406030204" pitchFamily="18" charset="0"/>
                                </a:rPr>
                              </m:ctrlPr>
                            </m:limLowPr>
                            <m:e>
                              <m:r>
                                <m:rPr>
                                  <m:sty m:val="p"/>
                                </m:rPr>
                                <a:rPr lang="en-US" sz="1500" i="0" smtClean="0">
                                  <a:latin typeface="Cambria Math" panose="02040503050406030204" pitchFamily="18" charset="0"/>
                                  <a:ea typeface="Cambria Math" panose="02040503050406030204" pitchFamily="18" charset="0"/>
                                </a:rPr>
                                <m:t>max</m:t>
                              </m:r>
                            </m:e>
                            <m:lim>
                              <m:sSub>
                                <m:sSubPr>
                                  <m:ctrlPr>
                                    <a:rPr lang="en-US" sz="1500" b="0" i="1" smtClean="0">
                                      <a:latin typeface="Cambria Math" panose="02040503050406030204" pitchFamily="18" charset="0"/>
                                      <a:ea typeface="Cambria Math" panose="02040503050406030204" pitchFamily="18" charset="0"/>
                                    </a:rPr>
                                  </m:ctrlPr>
                                </m:sSubPr>
                                <m:e>
                                  <m:r>
                                    <a:rPr lang="en-US" sz="1500" b="0" i="1" smtClean="0">
                                      <a:latin typeface="Cambria Math" panose="02040503050406030204" pitchFamily="18" charset="0"/>
                                      <a:ea typeface="Cambria Math" panose="02040503050406030204" pitchFamily="18" charset="0"/>
                                    </a:rPr>
                                    <m:t>𝑓</m:t>
                                  </m:r>
                                </m:e>
                                <m:sub>
                                  <m:r>
                                    <a:rPr lang="en-US" sz="1500" b="0" i="1" smtClean="0">
                                      <a:latin typeface="Cambria Math" panose="02040503050406030204" pitchFamily="18" charset="0"/>
                                      <a:ea typeface="Cambria Math" panose="02040503050406030204" pitchFamily="18" charset="0"/>
                                    </a:rPr>
                                    <m:t>𝑗</m:t>
                                  </m:r>
                                </m:sub>
                              </m:sSub>
                            </m:lim>
                          </m:limLow>
                        </m:fName>
                        <m:e>
                          <m:sSub>
                            <m:sSubPr>
                              <m:ctrlPr>
                                <a:rPr lang="en-US" sz="1500" i="1">
                                  <a:latin typeface="Cambria Math" panose="02040503050406030204" pitchFamily="18" charset="0"/>
                                  <a:ea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𝜓</m:t>
                              </m:r>
                            </m:e>
                            <m:sub>
                              <m:r>
                                <a:rPr lang="en-US" sz="1500" i="1">
                                  <a:latin typeface="Cambria Math" panose="02040503050406030204" pitchFamily="18" charset="0"/>
                                  <a:ea typeface="Cambria Math" panose="02040503050406030204" pitchFamily="18" charset="0"/>
                                </a:rPr>
                                <m:t>𝑗</m:t>
                              </m:r>
                            </m:sub>
                          </m:sSub>
                        </m:e>
                      </m:func>
                      <m:r>
                        <a:rPr lang="en-US" sz="1500" i="1">
                          <a:latin typeface="Cambria Math" panose="02040503050406030204" pitchFamily="18" charset="0"/>
                          <a:ea typeface="Cambria Math" panose="02040503050406030204" pitchFamily="18" charset="0"/>
                        </a:rPr>
                        <m:t>=</m:t>
                      </m:r>
                      <m:func>
                        <m:funcPr>
                          <m:ctrlPr>
                            <a:rPr lang="en-US" sz="1500" i="1" smtClean="0">
                              <a:latin typeface="Cambria Math" panose="02040503050406030204" pitchFamily="18" charset="0"/>
                              <a:ea typeface="Cambria Math" panose="02040503050406030204" pitchFamily="18" charset="0"/>
                            </a:rPr>
                          </m:ctrlPr>
                        </m:funcPr>
                        <m:fName>
                          <m:limLow>
                            <m:limLowPr>
                              <m:ctrlPr>
                                <a:rPr lang="en-US" sz="1500" i="1" smtClean="0">
                                  <a:latin typeface="Cambria Math" panose="02040503050406030204" pitchFamily="18" charset="0"/>
                                  <a:ea typeface="Cambria Math" panose="02040503050406030204" pitchFamily="18" charset="0"/>
                                </a:rPr>
                              </m:ctrlPr>
                            </m:limLowPr>
                            <m:e>
                              <m:r>
                                <m:rPr>
                                  <m:sty m:val="p"/>
                                </m:rPr>
                                <a:rPr lang="en-US" sz="1500" i="0" smtClean="0">
                                  <a:latin typeface="Cambria Math" panose="02040503050406030204" pitchFamily="18" charset="0"/>
                                  <a:ea typeface="Cambria Math" panose="02040503050406030204" pitchFamily="18" charset="0"/>
                                </a:rPr>
                                <m:t>max</m:t>
                              </m:r>
                            </m:e>
                            <m:lim>
                              <m:sSub>
                                <m:sSubPr>
                                  <m:ctrlPr>
                                    <a:rPr lang="en-US" sz="1500" b="0" i="1" smtClean="0">
                                      <a:latin typeface="Cambria Math" panose="02040503050406030204" pitchFamily="18" charset="0"/>
                                      <a:ea typeface="Cambria Math" panose="02040503050406030204" pitchFamily="18" charset="0"/>
                                    </a:rPr>
                                  </m:ctrlPr>
                                </m:sSubPr>
                                <m:e>
                                  <m:r>
                                    <a:rPr lang="en-US" sz="1500" b="0" i="1" smtClean="0">
                                      <a:latin typeface="Cambria Math" panose="02040503050406030204" pitchFamily="18" charset="0"/>
                                      <a:ea typeface="Cambria Math" panose="02040503050406030204" pitchFamily="18" charset="0"/>
                                    </a:rPr>
                                    <m:t>𝑓</m:t>
                                  </m:r>
                                </m:e>
                                <m:sub>
                                  <m:r>
                                    <a:rPr lang="en-US" sz="1500" b="0" i="1" smtClean="0">
                                      <a:latin typeface="Cambria Math" panose="02040503050406030204" pitchFamily="18" charset="0"/>
                                      <a:ea typeface="Cambria Math" panose="02040503050406030204" pitchFamily="18" charset="0"/>
                                    </a:rPr>
                                    <m:t>𝑗</m:t>
                                  </m:r>
                                </m:sub>
                              </m:sSub>
                            </m:lim>
                          </m:limLow>
                        </m:fName>
                        <m:e>
                          <m:r>
                            <a:rPr lang="en-US" sz="1500" b="0" i="1" smtClean="0">
                              <a:latin typeface="Cambria Math" panose="02040503050406030204" pitchFamily="18" charset="0"/>
                              <a:ea typeface="Cambria Math" panose="02040503050406030204" pitchFamily="18" charset="0"/>
                            </a:rPr>
                            <m:t> </m:t>
                          </m:r>
                          <m:f>
                            <m:fPr>
                              <m:ctrlPr>
                                <a:rPr lang="en-US" sz="1500" i="1" smtClean="0">
                                  <a:latin typeface="Cambria Math" panose="02040503050406030204" pitchFamily="18" charset="0"/>
                                  <a:ea typeface="Cambria Math" panose="02040503050406030204" pitchFamily="18" charset="0"/>
                                </a:rPr>
                              </m:ctrlPr>
                            </m:fPr>
                            <m:num>
                              <m:r>
                                <a:rPr lang="en-US" sz="1500" b="0" i="1" smtClean="0">
                                  <a:latin typeface="Cambria Math" panose="02040503050406030204" pitchFamily="18" charset="0"/>
                                  <a:ea typeface="Cambria Math" panose="02040503050406030204" pitchFamily="18" charset="0"/>
                                </a:rPr>
                                <m:t>1</m:t>
                              </m:r>
                            </m:num>
                            <m:den>
                              <m:r>
                                <a:rPr lang="en-US" sz="1500" b="0" i="1" smtClean="0">
                                  <a:latin typeface="Cambria Math" panose="02040503050406030204" pitchFamily="18" charset="0"/>
                                  <a:ea typeface="Cambria Math" panose="02040503050406030204" pitchFamily="18" charset="0"/>
                                </a:rPr>
                                <m:t>𝑁</m:t>
                              </m:r>
                            </m:den>
                          </m:f>
                          <m:sSup>
                            <m:sSupPr>
                              <m:ctrlPr>
                                <a:rPr lang="en-US" sz="1500" b="0" i="1" smtClean="0">
                                  <a:latin typeface="Cambria Math" panose="02040503050406030204" pitchFamily="18" charset="0"/>
                                  <a:ea typeface="Cambria Math" panose="02040503050406030204" pitchFamily="18" charset="0"/>
                                </a:rPr>
                              </m:ctrlPr>
                            </m:sSupPr>
                            <m:e>
                              <m:d>
                                <m:dPr>
                                  <m:begChr m:val="‖"/>
                                  <m:endChr m:val="‖"/>
                                  <m:ctrlPr>
                                    <a:rPr lang="en-US" sz="1500" i="1" smtClean="0">
                                      <a:latin typeface="Cambria Math" panose="02040503050406030204" pitchFamily="18" charset="0"/>
                                      <a:ea typeface="Cambria Math" panose="02040503050406030204" pitchFamily="18" charset="0"/>
                                    </a:rPr>
                                  </m:ctrlPr>
                                </m:dPr>
                                <m:e>
                                  <m:r>
                                    <a:rPr lang="en-US" sz="1500" b="1" i="1" smtClean="0">
                                      <a:latin typeface="Cambria Math" panose="02040503050406030204" pitchFamily="18" charset="0"/>
                                      <a:ea typeface="Cambria Math" panose="02040503050406030204" pitchFamily="18" charset="0"/>
                                    </a:rPr>
                                    <m:t>𝑮</m:t>
                                  </m:r>
                                  <m:sSub>
                                    <m:sSubPr>
                                      <m:ctrlPr>
                                        <a:rPr lang="en-US" sz="1500" b="1" i="1" smtClean="0">
                                          <a:latin typeface="Cambria Math" panose="02040503050406030204" pitchFamily="18" charset="0"/>
                                          <a:ea typeface="Cambria Math" panose="02040503050406030204" pitchFamily="18" charset="0"/>
                                        </a:rPr>
                                      </m:ctrlPr>
                                    </m:sSubPr>
                                    <m:e>
                                      <m:r>
                                        <a:rPr lang="en-US" sz="1500" b="1" i="1" smtClean="0">
                                          <a:latin typeface="Cambria Math" panose="02040503050406030204" pitchFamily="18" charset="0"/>
                                          <a:ea typeface="Cambria Math" panose="02040503050406030204" pitchFamily="18" charset="0"/>
                                        </a:rPr>
                                        <m:t>𝒙</m:t>
                                      </m:r>
                                    </m:e>
                                    <m:sub>
                                      <m:r>
                                        <a:rPr lang="en-US" sz="1500" b="0" i="1" smtClean="0">
                                          <a:latin typeface="Cambria Math" panose="02040503050406030204" pitchFamily="18" charset="0"/>
                                          <a:ea typeface="Cambria Math" panose="02040503050406030204" pitchFamily="18" charset="0"/>
                                        </a:rPr>
                                        <m:t>𝑗</m:t>
                                      </m:r>
                                    </m:sub>
                                  </m:sSub>
                                </m:e>
                              </m:d>
                            </m:e>
                            <m:sup>
                              <m:r>
                                <a:rPr lang="en-US" sz="1500" b="0" i="1" smtClean="0">
                                  <a:latin typeface="Cambria Math" panose="02040503050406030204" pitchFamily="18" charset="0"/>
                                  <a:ea typeface="Cambria Math" panose="02040503050406030204" pitchFamily="18" charset="0"/>
                                </a:rPr>
                                <m:t>2</m:t>
                              </m:r>
                            </m:sup>
                          </m:sSup>
                        </m:e>
                      </m:func>
                      <m:r>
                        <m:rPr>
                          <m:nor/>
                        </m:rPr>
                        <a:rPr lang="en-US" sz="1500" dirty="0"/>
                        <m:t>, </m:t>
                      </m:r>
                      <m:r>
                        <m:rPr>
                          <m:nor/>
                        </m:rPr>
                        <a:rPr lang="en-US" sz="1500" b="0" i="0" dirty="0" smtClean="0"/>
                        <m:t>        </m:t>
                      </m:r>
                      <m:r>
                        <a:rPr lang="en-US" sz="1500" i="1">
                          <a:latin typeface="Cambria Math" panose="02040503050406030204" pitchFamily="18" charset="0"/>
                          <a:ea typeface="Cambria Math" panose="02040503050406030204" pitchFamily="18" charset="0"/>
                        </a:rPr>
                        <m:t>∀ </m:t>
                      </m:r>
                      <m:r>
                        <a:rPr lang="en-US" sz="1500" i="1">
                          <a:latin typeface="Cambria Math" panose="02040503050406030204" pitchFamily="18" charset="0"/>
                          <a:ea typeface="Cambria Math" panose="02040503050406030204" pitchFamily="18" charset="0"/>
                        </a:rPr>
                        <m:t>𝑗</m:t>
                      </m:r>
                      <m:r>
                        <a:rPr lang="en-US" sz="1500" i="1">
                          <a:latin typeface="Cambria Math" panose="02040503050406030204" pitchFamily="18" charset="0"/>
                          <a:ea typeface="Cambria Math" panose="02040503050406030204" pitchFamily="18" charset="0"/>
                        </a:rPr>
                        <m:t>∈{1, …,</m:t>
                      </m:r>
                      <m:r>
                        <a:rPr lang="en-US" sz="1500" i="1">
                          <a:latin typeface="Cambria Math" panose="02040503050406030204" pitchFamily="18" charset="0"/>
                          <a:ea typeface="Cambria Math" panose="02040503050406030204" pitchFamily="18" charset="0"/>
                        </a:rPr>
                        <m:t>𝑃</m:t>
                      </m:r>
                      <m:r>
                        <a:rPr lang="en-US" sz="1500" i="1">
                          <a:latin typeface="Cambria Math" panose="02040503050406030204" pitchFamily="18" charset="0"/>
                          <a:ea typeface="Cambria Math" panose="02040503050406030204" pitchFamily="18" charset="0"/>
                        </a:rPr>
                        <m:t>}</m:t>
                      </m:r>
                    </m:oMath>
                  </m:oMathPara>
                </a14:m>
                <a:endParaRPr lang="en-US" sz="1500" b="1" dirty="0"/>
              </a:p>
              <a:p>
                <a:pPr marL="0" indent="0">
                  <a:lnSpc>
                    <a:spcPct val="150000"/>
                  </a:lnSpc>
                  <a:buNone/>
                </a:pPr>
                <a:r>
                  <a:rPr lang="en-US" sz="1500" dirty="0"/>
                  <a:t>(where </a:t>
                </a:r>
                <a14:m>
                  <m:oMath xmlns:m="http://schemas.openxmlformats.org/officeDocument/2006/math">
                    <m:r>
                      <a:rPr lang="en-US" sz="1500" b="1" i="1" dirty="0" smtClean="0">
                        <a:latin typeface="Cambria Math" panose="02040503050406030204" pitchFamily="18" charset="0"/>
                      </a:rPr>
                      <m:t>𝑮</m:t>
                    </m:r>
                    <m: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ℝ</m:t>
                        </m:r>
                      </m:e>
                      <m:sup>
                        <m:r>
                          <a:rPr lang="en-US" sz="1600" b="0" i="1" smtClean="0">
                            <a:latin typeface="Cambria Math" panose="02040503050406030204" pitchFamily="18" charset="0"/>
                            <a:ea typeface="Cambria Math" panose="02040503050406030204" pitchFamily="18" charset="0"/>
                          </a:rPr>
                          <m:t>𝑁</m:t>
                        </m:r>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𝑁</m:t>
                        </m:r>
                      </m:sup>
                    </m:sSup>
                  </m:oMath>
                </a14:m>
                <a:r>
                  <a:rPr lang="en-US" sz="1500" dirty="0"/>
                  <a:t> is a predefined filter) under the constraints given below (</a:t>
                </a:r>
                <a14:m>
                  <m:oMath xmlns:m="http://schemas.openxmlformats.org/officeDocument/2006/math">
                    <m:sSub>
                      <m:sSubPr>
                        <m:ctrlPr>
                          <a:rPr lang="en-US" sz="1500" b="0" i="1" smtClean="0">
                            <a:latin typeface="Cambria Math" panose="02040503050406030204" pitchFamily="18" charset="0"/>
                          </a:rPr>
                        </m:ctrlPr>
                      </m:sSubPr>
                      <m:e>
                        <m:r>
                          <a:rPr lang="en-US" sz="1500" b="1" i="1" smtClean="0">
                            <a:latin typeface="Cambria Math" panose="02040503050406030204" pitchFamily="18" charset="0"/>
                          </a:rPr>
                          <m:t>𝒙</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𝑗</m:t>
                        </m:r>
                      </m:sub>
                    </m:sSub>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0</m:t>
                        </m:r>
                      </m:e>
                    </m:d>
                    <m:r>
                      <a:rPr lang="en-US" sz="1500" b="0" i="1" smtClean="0">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m:t>
                        </m:r>
                      </m:sub>
                    </m:sSub>
                    <m:d>
                      <m:dPr>
                        <m:begChr m:val="["/>
                        <m:endChr m:val="]"/>
                        <m:ctrlPr>
                          <a:rPr lang="en-US" sz="1500" i="1">
                            <a:latin typeface="Cambria Math" panose="02040503050406030204" pitchFamily="18" charset="0"/>
                          </a:rPr>
                        </m:ctrlPr>
                      </m:dPr>
                      <m:e>
                        <m:r>
                          <a:rPr lang="en-US" sz="1500" b="0" i="1" smtClean="0">
                            <a:latin typeface="Cambria Math" panose="02040503050406030204" pitchFamily="18" charset="0"/>
                          </a:rPr>
                          <m:t>1</m:t>
                        </m:r>
                      </m:e>
                    </m:d>
                  </m:oMath>
                </a14:m>
                <a:r>
                  <a:rPr lang="en-US" sz="1500" dirty="0"/>
                  <a:t>, …,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𝑗</m:t>
                        </m:r>
                      </m:sub>
                    </m:sSub>
                    <m:sSup>
                      <m:sSupPr>
                        <m:ctrlPr>
                          <a:rPr lang="en-US" sz="1500" b="0" i="1" smtClean="0">
                            <a:latin typeface="Cambria Math" panose="02040503050406030204" pitchFamily="18" charset="0"/>
                          </a:rPr>
                        </m:ctrlPr>
                      </m:sSupPr>
                      <m:e>
                        <m:d>
                          <m:dPr>
                            <m:begChr m:val="["/>
                            <m:endChr m:val="]"/>
                            <m:ctrlPr>
                              <a:rPr lang="en-US" sz="1500" i="1">
                                <a:latin typeface="Cambria Math" panose="02040503050406030204" pitchFamily="18" charset="0"/>
                              </a:rPr>
                            </m:ctrlPr>
                          </m:dPr>
                          <m:e>
                            <m:r>
                              <a:rPr lang="en-US" sz="1500" b="0" i="1" smtClean="0">
                                <a:latin typeface="Cambria Math" panose="02040503050406030204" pitchFamily="18" charset="0"/>
                              </a:rPr>
                              <m:t>𝑁</m:t>
                            </m:r>
                            <m:r>
                              <a:rPr lang="en-US" sz="1500" b="0" i="1" smtClean="0">
                                <a:latin typeface="Cambria Math" panose="02040503050406030204" pitchFamily="18" charset="0"/>
                              </a:rPr>
                              <m:t>−1</m:t>
                            </m:r>
                          </m:e>
                        </m:d>
                      </m:e>
                      <m:sup>
                        <m:r>
                          <a:rPr lang="en-US" sz="1500" b="0" i="1" smtClean="0">
                            <a:latin typeface="Cambria Math" panose="02040503050406030204" pitchFamily="18" charset="0"/>
                          </a:rPr>
                          <m:t>𝑇</m:t>
                        </m:r>
                      </m:sup>
                    </m:sSup>
                  </m:oMath>
                </a14:m>
                <a:r>
                  <a:rPr lang="en-US" sz="1500" dirty="0"/>
                  <a:t>):</a:t>
                </a:r>
                <a:endParaRPr lang="en-US" sz="1500" b="1" dirty="0"/>
              </a:p>
              <a:p>
                <a:pPr marL="0" indent="0">
                  <a:lnSpc>
                    <a:spcPct val="150000"/>
                  </a:lnSpc>
                  <a:buNone/>
                </a:pPr>
                <a:r>
                  <a:rPr lang="en-US" sz="1500" dirty="0"/>
                  <a:t>1) </a:t>
                </a:r>
                <a14:m>
                  <m:oMath xmlns:m="http://schemas.openxmlformats.org/officeDocument/2006/math">
                    <m:r>
                      <a:rPr lang="en-US" sz="1500" b="0" i="1" smtClean="0">
                        <a:latin typeface="Cambria Math" panose="02040503050406030204" pitchFamily="18" charset="0"/>
                      </a:rPr>
                      <m:t>&lt;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&gt; =0</m:t>
                    </m:r>
                  </m:oMath>
                </a14:m>
                <a:r>
                  <a:rPr lang="en-US" sz="1500" dirty="0"/>
                  <a:t> ,       </a:t>
                </a:r>
                <a14:m>
                  <m:oMath xmlns:m="http://schemas.openxmlformats.org/officeDocument/2006/math">
                    <m:r>
                      <a:rPr lang="en-US" sz="1500" i="1">
                        <a:latin typeface="Cambria Math" panose="02040503050406030204" pitchFamily="18" charset="0"/>
                        <a:ea typeface="Calibri" panose="020F0502020204030204" pitchFamily="34" charset="0"/>
                      </a:rPr>
                      <m:t>∀ </m:t>
                    </m:r>
                    <m:r>
                      <a:rPr lang="en-US" sz="1500" i="1">
                        <a:latin typeface="Cambria Math" panose="02040503050406030204" pitchFamily="18" charset="0"/>
                        <a:ea typeface="Times New Roman" panose="02020603050405020304" pitchFamily="18" charset="0"/>
                      </a:rPr>
                      <m:t>𝑗</m:t>
                    </m:r>
                    <m:r>
                      <a:rPr lang="en-US" sz="1500" i="1">
                        <a:latin typeface="Cambria Math" panose="02040503050406030204" pitchFamily="18" charset="0"/>
                        <a:ea typeface="Calibri" panose="020F0502020204030204" pitchFamily="34" charset="0"/>
                      </a:rPr>
                      <m:t>∈{1, …,</m:t>
                    </m:r>
                    <m:r>
                      <a:rPr lang="en-US" sz="1500" i="1">
                        <a:latin typeface="Cambria Math" panose="02040503050406030204" pitchFamily="18" charset="0"/>
                        <a:ea typeface="Calibri" panose="020F0502020204030204" pitchFamily="34" charset="0"/>
                      </a:rPr>
                      <m:t>𝑃</m:t>
                    </m:r>
                    <m:r>
                      <a:rPr lang="en-US" sz="1500" i="1">
                        <a:latin typeface="Cambria Math" panose="02040503050406030204" pitchFamily="18" charset="0"/>
                        <a:ea typeface="Calibri" panose="020F0502020204030204" pitchFamily="34" charset="0"/>
                      </a:rPr>
                      <m:t>}</m:t>
                    </m:r>
                  </m:oMath>
                </a14:m>
                <a:endParaRPr lang="en-US" sz="1500" dirty="0"/>
              </a:p>
              <a:p>
                <a:pPr marL="0" indent="0">
                  <a:lnSpc>
                    <a:spcPct val="150000"/>
                  </a:lnSpc>
                  <a:buNone/>
                </a:pPr>
                <a:r>
                  <a:rPr lang="en-US" sz="1500" dirty="0"/>
                  <a:t>2) </a:t>
                </a:r>
                <a14:m>
                  <m:oMath xmlns:m="http://schemas.openxmlformats.org/officeDocument/2006/math">
                    <m:sSubSup>
                      <m:sSubSupPr>
                        <m:ctrlPr>
                          <a:rPr lang="en-US" sz="1500" b="0" i="1" smtClean="0">
                            <a:latin typeface="Cambria Math" panose="02040503050406030204" pitchFamily="18" charset="0"/>
                          </a:rPr>
                        </m:ctrlPr>
                      </m:sSubSupPr>
                      <m:e>
                        <m:r>
                          <a:rPr lang="en-US" sz="1500" b="1" i="1" smtClean="0">
                            <a:latin typeface="Cambria Math" panose="02040503050406030204" pitchFamily="18" charset="0"/>
                          </a:rPr>
                          <m:t>𝒙</m:t>
                        </m:r>
                      </m:e>
                      <m:sub>
                        <m:r>
                          <a:rPr lang="en-US" sz="1500" b="0" i="1" smtClean="0">
                            <a:latin typeface="Cambria Math" panose="02040503050406030204" pitchFamily="18" charset="0"/>
                          </a:rPr>
                          <m:t>𝑖</m:t>
                        </m:r>
                      </m:sub>
                      <m:sup>
                        <m:r>
                          <a:rPr lang="en-US" sz="1500" b="0" i="1" smtClean="0">
                            <a:latin typeface="Cambria Math" panose="02040503050406030204" pitchFamily="18" charset="0"/>
                          </a:rPr>
                          <m:t>𝑇</m:t>
                        </m:r>
                      </m:sup>
                    </m:sSubSup>
                    <m:sSub>
                      <m:sSubPr>
                        <m:ctrlPr>
                          <a:rPr lang="en-US" sz="1500" b="0" i="1" smtClean="0">
                            <a:latin typeface="Cambria Math" panose="02040503050406030204" pitchFamily="18" charset="0"/>
                          </a:rPr>
                        </m:ctrlPr>
                      </m:sSubPr>
                      <m:e>
                        <m:r>
                          <a:rPr lang="en-US" sz="1500" b="1" i="1" smtClean="0">
                            <a:latin typeface="Cambria Math" panose="02040503050406030204" pitchFamily="18" charset="0"/>
                          </a:rPr>
                          <m:t>𝒙</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ea typeface="Cambria Math" panose="02040503050406030204" pitchFamily="18" charset="0"/>
                          </a:rPr>
                        </m:ctrlPr>
                      </m:sSubPr>
                      <m:e>
                        <m:r>
                          <a:rPr lang="en-US" sz="1500" b="0" i="1" smtClean="0">
                            <a:latin typeface="Cambria Math" panose="02040503050406030204" pitchFamily="18" charset="0"/>
                            <a:ea typeface="Cambria Math" panose="02040503050406030204" pitchFamily="18" charset="0"/>
                          </a:rPr>
                          <m:t>𝑁</m:t>
                        </m:r>
                        <m:r>
                          <a:rPr lang="en-US" sz="1500" b="0" i="1" smtClean="0">
                            <a:latin typeface="Cambria Math" panose="02040503050406030204" pitchFamily="18" charset="0"/>
                            <a:ea typeface="Cambria Math" panose="02040503050406030204" pitchFamily="18" charset="0"/>
                          </a:rPr>
                          <m:t>𝛿</m:t>
                        </m:r>
                      </m:e>
                      <m:sub>
                        <m:r>
                          <a:rPr lang="en-US" sz="1500" b="0" i="1" smtClean="0">
                            <a:latin typeface="Cambria Math" panose="02040503050406030204" pitchFamily="18" charset="0"/>
                            <a:ea typeface="Cambria Math" panose="02040503050406030204" pitchFamily="18" charset="0"/>
                          </a:rPr>
                          <m:t>𝑖𝑗</m:t>
                        </m:r>
                      </m:sub>
                    </m:sSub>
                  </m:oMath>
                </a14:m>
                <a:r>
                  <a:rPr lang="en-US" sz="1500" dirty="0">
                    <a:ea typeface="Cambria Math" panose="02040503050406030204" pitchFamily="18" charset="0"/>
                  </a:rPr>
                  <a:t>, </a:t>
                </a:r>
                <a14:m>
                  <m:oMath xmlns:m="http://schemas.openxmlformats.org/officeDocument/2006/math">
                    <m:r>
                      <a:rPr lang="en-US" sz="1500" b="0" i="0" smtClean="0">
                        <a:latin typeface="Cambria Math" panose="02040503050406030204" pitchFamily="18" charset="0"/>
                        <a:ea typeface="Cambria Math" panose="02040503050406030204" pitchFamily="18" charset="0"/>
                      </a:rPr>
                      <m:t>      </m:t>
                    </m:r>
                    <m:r>
                      <a:rPr lang="en-US" sz="1500" i="1">
                        <a:latin typeface="Cambria Math" panose="02040503050406030204" pitchFamily="18" charset="0"/>
                        <a:ea typeface="Cambria Math" panose="02040503050406030204" pitchFamily="18" charset="0"/>
                      </a:rPr>
                      <m:t>∀ </m:t>
                    </m:r>
                    <m:r>
                      <a:rPr lang="en-US" sz="1500" b="0" i="1" smtClean="0">
                        <a:latin typeface="Cambria Math" panose="02040503050406030204" pitchFamily="18" charset="0"/>
                        <a:ea typeface="Cambria Math" panose="02040503050406030204" pitchFamily="18" charset="0"/>
                      </a:rPr>
                      <m:t>𝑖</m:t>
                    </m:r>
                    <m:r>
                      <a:rPr lang="en-US" sz="1500" b="0" i="1" smtClean="0">
                        <a:latin typeface="Cambria Math" panose="02040503050406030204" pitchFamily="18" charset="0"/>
                        <a:ea typeface="Cambria Math" panose="02040503050406030204" pitchFamily="18" charset="0"/>
                      </a:rPr>
                      <m:t>, </m:t>
                    </m:r>
                    <m:r>
                      <a:rPr lang="en-US" sz="1500" i="1">
                        <a:latin typeface="Cambria Math" panose="02040503050406030204" pitchFamily="18" charset="0"/>
                        <a:ea typeface="Cambria Math" panose="02040503050406030204" pitchFamily="18" charset="0"/>
                      </a:rPr>
                      <m:t>𝑗</m:t>
                    </m:r>
                    <m:r>
                      <a:rPr lang="en-US" sz="1500" i="1">
                        <a:latin typeface="Cambria Math" panose="02040503050406030204" pitchFamily="18" charset="0"/>
                        <a:ea typeface="Cambria Math" panose="02040503050406030204" pitchFamily="18" charset="0"/>
                      </a:rPr>
                      <m:t>∈{1, …,</m:t>
                    </m:r>
                    <m:r>
                      <a:rPr lang="en-US" sz="1500" i="1">
                        <a:latin typeface="Cambria Math" panose="02040503050406030204" pitchFamily="18" charset="0"/>
                        <a:ea typeface="Cambria Math" panose="02040503050406030204" pitchFamily="18" charset="0"/>
                      </a:rPr>
                      <m:t>𝑃</m:t>
                    </m:r>
                    <m:r>
                      <a:rPr lang="en-US" sz="1500" i="1">
                        <a:latin typeface="Cambria Math" panose="02040503050406030204" pitchFamily="18" charset="0"/>
                        <a:ea typeface="Cambria Math" panose="02040503050406030204" pitchFamily="18" charset="0"/>
                      </a:rPr>
                      <m:t>}</m:t>
                    </m:r>
                  </m:oMath>
                </a14:m>
                <a:endParaRPr lang="en-US" sz="1500" dirty="0"/>
              </a:p>
            </p:txBody>
          </p:sp>
        </mc:Choice>
        <mc:Fallback xmlns="">
          <p:sp>
            <p:nvSpPr>
              <p:cNvPr id="3" name="Content Placeholder 2">
                <a:extLst>
                  <a:ext uri="{FF2B5EF4-FFF2-40B4-BE49-F238E27FC236}">
                    <a16:creationId xmlns:a16="http://schemas.microsoft.com/office/drawing/2014/main" id="{B2DCB62E-177C-9AE9-AD79-14DFAAE6F708}"/>
                  </a:ext>
                </a:extLst>
              </p:cNvPr>
              <p:cNvSpPr>
                <a:spLocks noGrp="1" noRot="1" noChangeAspect="1" noMove="1" noResize="1" noEditPoints="1" noAdjustHandles="1" noChangeArrowheads="1" noChangeShapeType="1" noTextEdit="1"/>
              </p:cNvSpPr>
              <p:nvPr>
                <p:ph idx="1"/>
              </p:nvPr>
            </p:nvSpPr>
            <p:spPr>
              <a:xfrm>
                <a:off x="577049" y="2121763"/>
                <a:ext cx="11141475" cy="4050437"/>
              </a:xfrm>
              <a:blipFill>
                <a:blip r:embed="rId2"/>
                <a:stretch>
                  <a:fillRect l="-2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4B537F4-9DDF-0EEE-BCDE-AFC0E60CA09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Avenir Next LT Pro"/>
                <a:ea typeface="+mn-ea"/>
                <a:cs typeface="+mn-cs"/>
              </a:rPr>
              <a:t>Vishal Rishi MK, IDDD DS</a:t>
            </a:r>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5" name="Slide Number Placeholder 4">
            <a:extLst>
              <a:ext uri="{FF2B5EF4-FFF2-40B4-BE49-F238E27FC236}">
                <a16:creationId xmlns:a16="http://schemas.microsoft.com/office/drawing/2014/main" id="{294E872A-002C-70DA-FB3B-621B0A54F4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5A5C87-DF58-40C8-B092-1DE63DB4547E}" type="slidenum">
              <a:rPr kumimoji="0" lang="en-US" sz="1200" b="0" i="0" u="none" strike="noStrike" kern="1200" cap="none" spc="0" normalizeH="0" baseline="0" noProof="0" smtClean="0">
                <a:ln>
                  <a:noFill/>
                </a:ln>
                <a:solidFill>
                  <a:srgbClr val="000000">
                    <a:tint val="75000"/>
                  </a:srgb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000000">
                  <a:tint val="75000"/>
                </a:srgbClr>
              </a:solidFill>
              <a:effectLst/>
              <a:uLnTx/>
              <a:uFillTx/>
              <a:latin typeface="Avenir Next LT Pro"/>
              <a:ea typeface="+mn-ea"/>
              <a:cs typeface="+mn-cs"/>
            </a:endParaRPr>
          </a:p>
        </p:txBody>
      </p:sp>
      <p:sp>
        <p:nvSpPr>
          <p:cNvPr id="7" name="TextBox 6">
            <a:extLst>
              <a:ext uri="{FF2B5EF4-FFF2-40B4-BE49-F238E27FC236}">
                <a16:creationId xmlns:a16="http://schemas.microsoft.com/office/drawing/2014/main" id="{612A4281-49E3-B36D-1132-5029B62514B1}"/>
              </a:ext>
            </a:extLst>
          </p:cNvPr>
          <p:cNvSpPr txBox="1"/>
          <p:nvPr/>
        </p:nvSpPr>
        <p:spPr>
          <a:xfrm>
            <a:off x="10826520" y="4146981"/>
            <a:ext cx="45717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0581796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3858</Words>
  <Application>Microsoft Office PowerPoint</Application>
  <PresentationFormat>Widescreen</PresentationFormat>
  <Paragraphs>591</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Avenir Next LT Pro</vt:lpstr>
      <vt:lpstr>Calibri</vt:lpstr>
      <vt:lpstr>Cambria Math</vt:lpstr>
      <vt:lpstr>Segoe UI</vt:lpstr>
      <vt:lpstr>AccentBoxVTI</vt:lpstr>
      <vt:lpstr>Generalized Slow Feature Analysis</vt:lpstr>
      <vt:lpstr>Agenda</vt:lpstr>
      <vt:lpstr>Table of Notations</vt:lpstr>
      <vt:lpstr>Introduction</vt:lpstr>
      <vt:lpstr>Mathematical Background - SFA</vt:lpstr>
      <vt:lpstr>Motivation and Objectives</vt:lpstr>
      <vt:lpstr>Motivation and Objectives</vt:lpstr>
      <vt:lpstr>Motivation and Objectives</vt:lpstr>
      <vt:lpstr>Problem Statement – GSFA</vt:lpstr>
      <vt:lpstr>Linear GSFA</vt:lpstr>
      <vt:lpstr>Linear GSFA</vt:lpstr>
      <vt:lpstr>Special Remarks on the Filter, G</vt:lpstr>
      <vt:lpstr>Special Remarks on the Filter, G</vt:lpstr>
      <vt:lpstr>Probabilistic Generalized Slow Feature Analysis</vt:lpstr>
      <vt:lpstr>Need for a Probabilistic Model</vt:lpstr>
      <vt:lpstr>Prior: Latent Signals</vt:lpstr>
      <vt:lpstr>Generative model – Observation Signals</vt:lpstr>
      <vt:lpstr>Estimation of Parameters</vt:lpstr>
      <vt:lpstr>Applications /  Case Studies</vt:lpstr>
      <vt:lpstr>Applications / Case Studies</vt:lpstr>
      <vt:lpstr>State Estimation</vt:lpstr>
      <vt:lpstr>True and Estimated Latent Signals</vt:lpstr>
      <vt:lpstr>Power Spectrum of Latent Signals</vt:lpstr>
      <vt:lpstr>Comparison between SFA and  Probabilistic GSFA</vt:lpstr>
      <vt:lpstr>True and Estimated Latent Signals</vt:lpstr>
      <vt:lpstr>German Traffic Sign Recognition Benchmark (GTSRB)</vt:lpstr>
      <vt:lpstr>Methodology</vt:lpstr>
      <vt:lpstr>PowerPoint Presentation</vt:lpstr>
      <vt:lpstr>Fault Classification in the Tennessee Eastman Process </vt:lpstr>
      <vt:lpstr>Methodology</vt:lpstr>
      <vt:lpstr>PowerPoint Presentation</vt:lpstr>
      <vt:lpstr>Work Ahead</vt:lpstr>
      <vt:lpstr>References</vt:lpstr>
      <vt:lpstr>Thank you!!</vt:lpstr>
      <vt:lpstr>Appendix</vt:lpstr>
      <vt:lpstr>Slowness Principle</vt:lpstr>
      <vt:lpstr>Special Remarks on the Filter, G</vt:lpstr>
      <vt:lpstr>Special Remarks on the Filter, G</vt:lpstr>
      <vt:lpstr>State Estimation – DGP 1</vt:lpstr>
      <vt:lpstr>State Estimation – DGP 2</vt:lpstr>
      <vt:lpstr>GTSRB - Methodology</vt:lpstr>
      <vt:lpstr>GTSRB - Methodology</vt:lpstr>
      <vt:lpstr>GTSRB - Methodology</vt:lpstr>
      <vt:lpstr>Fault Classification in TE Process - Methodology</vt:lpstr>
      <vt:lpstr>Fault Classification in TE Process - Methodology</vt:lpstr>
      <vt:lpstr>Guidelines for choosing the filter - GSFA</vt:lpstr>
      <vt:lpstr>Guidelines for choosing the filter –  Probabilistic GSFA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Slow Feature Analysis</dc:title>
  <dc:creator>Vishal rishi MK</dc:creator>
  <cp:lastModifiedBy>Vishal rishi MK</cp:lastModifiedBy>
  <cp:revision>5</cp:revision>
  <dcterms:created xsi:type="dcterms:W3CDTF">2023-06-08T10:42:22Z</dcterms:created>
  <dcterms:modified xsi:type="dcterms:W3CDTF">2023-06-12T09:25:58Z</dcterms:modified>
</cp:coreProperties>
</file>