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7"/>
  </p:notesMasterIdLst>
  <p:sldIdLst>
    <p:sldId id="256" r:id="rId2"/>
    <p:sldId id="257" r:id="rId3"/>
    <p:sldId id="263" r:id="rId4"/>
    <p:sldId id="258" r:id="rId5"/>
    <p:sldId id="259" r:id="rId6"/>
    <p:sldId id="264" r:id="rId7"/>
    <p:sldId id="261" r:id="rId8"/>
    <p:sldId id="265" r:id="rId9"/>
    <p:sldId id="260" r:id="rId10"/>
    <p:sldId id="266" r:id="rId11"/>
    <p:sldId id="272" r:id="rId12"/>
    <p:sldId id="270" r:id="rId13"/>
    <p:sldId id="269" r:id="rId14"/>
    <p:sldId id="271" r:id="rId15"/>
    <p:sldId id="275" r:id="rId16"/>
    <p:sldId id="273" r:id="rId17"/>
    <p:sldId id="274" r:id="rId18"/>
    <p:sldId id="276" r:id="rId19"/>
    <p:sldId id="277" r:id="rId20"/>
    <p:sldId id="278" r:id="rId21"/>
    <p:sldId id="283" r:id="rId22"/>
    <p:sldId id="279" r:id="rId23"/>
    <p:sldId id="281"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4715"/>
  </p:normalViewPr>
  <p:slideViewPr>
    <p:cSldViewPr snapToGrid="0" snapToObjects="1">
      <p:cViewPr>
        <p:scale>
          <a:sx n="104" d="100"/>
          <a:sy n="104" d="100"/>
        </p:scale>
        <p:origin x="16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A02CF-17F9-FA4A-B6DC-D15D29FD8099}" type="datetimeFigureOut">
              <a:rPr lang="en-US" smtClean="0"/>
              <a:t>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E9EC1-FC07-6E4F-A8DC-D3CCA1AC3B4E}" type="slidenum">
              <a:rPr lang="en-US" smtClean="0"/>
              <a:t>‹#›</a:t>
            </a:fld>
            <a:endParaRPr lang="en-US"/>
          </a:p>
        </p:txBody>
      </p:sp>
    </p:spTree>
    <p:extLst>
      <p:ext uri="{BB962C8B-B14F-4D97-AF65-F5344CB8AC3E}">
        <p14:creationId xmlns:p14="http://schemas.microsoft.com/office/powerpoint/2010/main" val="300425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E9EC1-FC07-6E4F-A8DC-D3CCA1AC3B4E}" type="slidenum">
              <a:rPr lang="en-US" smtClean="0"/>
              <a:t>20</a:t>
            </a:fld>
            <a:endParaRPr lang="en-US"/>
          </a:p>
        </p:txBody>
      </p:sp>
    </p:spTree>
    <p:extLst>
      <p:ext uri="{BB962C8B-B14F-4D97-AF65-F5344CB8AC3E}">
        <p14:creationId xmlns:p14="http://schemas.microsoft.com/office/powerpoint/2010/main" val="316851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F5073F-4780-0A42-8B94-4D8A35D3D84A}" type="datetimeFigureOut">
              <a:rPr lang="en-US" smtClean="0"/>
              <a:t>1/1/21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A94B12A-5864-AE49-BC73-E354BA58A65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747747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5073F-4780-0A42-8B94-4D8A35D3D84A}"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127716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5073F-4780-0A42-8B94-4D8A35D3D84A}"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349902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5073F-4780-0A42-8B94-4D8A35D3D84A}"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165240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8F5073F-4780-0A42-8B94-4D8A35D3D84A}" type="datetimeFigureOut">
              <a:rPr lang="en-US" smtClean="0"/>
              <a:t>1/1/21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A94B12A-5864-AE49-BC73-E354BA58A65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730247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5073F-4780-0A42-8B94-4D8A35D3D84A}" type="datetimeFigureOut">
              <a:rPr lang="en-US" smtClean="0"/>
              <a:t>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80213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5073F-4780-0A42-8B94-4D8A35D3D84A}" type="datetimeFigureOut">
              <a:rPr lang="en-US" smtClean="0"/>
              <a:t>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57711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5073F-4780-0A42-8B94-4D8A35D3D84A}" type="datetimeFigureOut">
              <a:rPr lang="en-US" smtClean="0"/>
              <a:t>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48345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5073F-4780-0A42-8B94-4D8A35D3D84A}" type="datetimeFigureOut">
              <a:rPr lang="en-US" smtClean="0"/>
              <a:t>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4B12A-5864-AE49-BC73-E354BA58A657}" type="slidenum">
              <a:rPr lang="en-US" smtClean="0"/>
              <a:t>‹#›</a:t>
            </a:fld>
            <a:endParaRPr lang="en-US"/>
          </a:p>
        </p:txBody>
      </p:sp>
    </p:spTree>
    <p:extLst>
      <p:ext uri="{BB962C8B-B14F-4D97-AF65-F5344CB8AC3E}">
        <p14:creationId xmlns:p14="http://schemas.microsoft.com/office/powerpoint/2010/main" val="16495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F5073F-4780-0A42-8B94-4D8A35D3D84A}" type="datetimeFigureOut">
              <a:rPr lang="en-US" smtClean="0"/>
              <a:t>1/1/21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94B12A-5864-AE49-BC73-E354BA58A65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11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F5073F-4780-0A42-8B94-4D8A35D3D84A}" type="datetimeFigureOut">
              <a:rPr lang="en-US" smtClean="0"/>
              <a:t>1/1/21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94B12A-5864-AE49-BC73-E354BA58A65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918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8F5073F-4780-0A42-8B94-4D8A35D3D84A}" type="datetimeFigureOut">
              <a:rPr lang="en-US" smtClean="0"/>
              <a:t>1/1/21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A94B12A-5864-AE49-BC73-E354BA58A65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453852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CE15-DD17-354C-B148-A4832DCA4AA4}"/>
              </a:ext>
            </a:extLst>
          </p:cNvPr>
          <p:cNvSpPr>
            <a:spLocks noGrp="1"/>
          </p:cNvSpPr>
          <p:nvPr>
            <p:ph type="ctrTitle"/>
          </p:nvPr>
        </p:nvSpPr>
        <p:spPr/>
        <p:txBody>
          <a:bodyPr/>
          <a:lstStyle/>
          <a:p>
            <a:r>
              <a:rPr lang="en-US" dirty="0"/>
              <a:t>TERM PAPER</a:t>
            </a:r>
            <a:br>
              <a:rPr lang="en-US" dirty="0"/>
            </a:br>
            <a:r>
              <a:rPr lang="en-US" dirty="0"/>
              <a:t>WOOD PYROLYSIS</a:t>
            </a:r>
          </a:p>
        </p:txBody>
      </p:sp>
      <p:sp>
        <p:nvSpPr>
          <p:cNvPr id="3" name="Subtitle 2">
            <a:extLst>
              <a:ext uri="{FF2B5EF4-FFF2-40B4-BE49-F238E27FC236}">
                <a16:creationId xmlns:a16="http://schemas.microsoft.com/office/drawing/2014/main" id="{6AC00F99-71EB-B443-8A2A-7AED31ABB6E2}"/>
              </a:ext>
            </a:extLst>
          </p:cNvPr>
          <p:cNvSpPr>
            <a:spLocks noGrp="1"/>
          </p:cNvSpPr>
          <p:nvPr>
            <p:ph type="subTitle" idx="1"/>
          </p:nvPr>
        </p:nvSpPr>
        <p:spPr/>
        <p:txBody>
          <a:bodyPr>
            <a:normAutofit fontScale="92500" lnSpcReduction="10000"/>
          </a:bodyPr>
          <a:lstStyle/>
          <a:p>
            <a:r>
              <a:rPr lang="en-US" dirty="0"/>
              <a:t>GROUP :</a:t>
            </a:r>
          </a:p>
          <a:p>
            <a:r>
              <a:rPr lang="en-US" dirty="0"/>
              <a:t>KISHORE KUMAR P S – CH18B011</a:t>
            </a:r>
          </a:p>
          <a:p>
            <a:r>
              <a:rPr lang="en-US" dirty="0"/>
              <a:t>VISHAL RISHI M K – CH18B013</a:t>
            </a:r>
          </a:p>
        </p:txBody>
      </p:sp>
    </p:spTree>
    <p:extLst>
      <p:ext uri="{BB962C8B-B14F-4D97-AF65-F5344CB8AC3E}">
        <p14:creationId xmlns:p14="http://schemas.microsoft.com/office/powerpoint/2010/main" val="219330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170D-32D0-0846-B870-8A1FC6021172}"/>
              </a:ext>
            </a:extLst>
          </p:cNvPr>
          <p:cNvSpPr>
            <a:spLocks noGrp="1"/>
          </p:cNvSpPr>
          <p:nvPr>
            <p:ph type="title"/>
          </p:nvPr>
        </p:nvSpPr>
        <p:spPr>
          <a:xfrm>
            <a:off x="838200" y="365125"/>
            <a:ext cx="10515600" cy="941161"/>
          </a:xfrm>
        </p:spPr>
        <p:txBody>
          <a:bodyPr>
            <a:normAutofit/>
          </a:bodyPr>
          <a:lstStyle/>
          <a:p>
            <a:r>
              <a:rPr lang="en-US" sz="3400" dirty="0"/>
              <a:t>UNSTEADY STATE SPECIES MASS BALANCE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E4E536-3227-CE4C-855C-ECCA8870B159}"/>
                  </a:ext>
                </a:extLst>
              </p:cNvPr>
              <p:cNvSpPr>
                <a:spLocks noGrp="1"/>
              </p:cNvSpPr>
              <p:nvPr>
                <p:ph idx="1"/>
              </p:nvPr>
            </p:nvSpPr>
            <p:spPr>
              <a:xfrm>
                <a:off x="838200" y="1050324"/>
                <a:ext cx="10515600" cy="5622325"/>
              </a:xfrm>
            </p:spPr>
            <p:txBody>
              <a:bodyPr>
                <a:normAutofit fontScale="70000" lnSpcReduction="20000"/>
              </a:bodyPr>
              <a:lstStyle/>
              <a:p>
                <a:endParaRPr lang="en-US" dirty="0"/>
              </a:p>
              <a:p>
                <a:r>
                  <a:rPr lang="en-US" sz="2900" dirty="0"/>
                  <a:t>For wood :</a:t>
                </a:r>
              </a:p>
              <a:p>
                <a:pPr marL="0" indent="719138">
                  <a:buNone/>
                </a:pPr>
                <a14:m>
                  <m:oMathPara xmlns:m="http://schemas.openxmlformats.org/officeDocument/2006/math">
                    <m:oMathParaPr>
                      <m:jc m:val="centerGroup"/>
                    </m:oMathParaPr>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𝑑</m:t>
                          </m:r>
                          <m:r>
                            <a:rPr lang="en-US" sz="2900" i="1">
                              <a:latin typeface="Cambria Math" panose="02040503050406030204" pitchFamily="18" charset="0"/>
                            </a:rPr>
                            <m:t>( </m:t>
                          </m:r>
                          <m:r>
                            <a:rPr lang="en-US" sz="2900" i="1">
                              <a:latin typeface="Cambria Math" panose="02040503050406030204" pitchFamily="18" charset="0"/>
                            </a:rPr>
                            <m:t>𝑚𝑤</m:t>
                          </m:r>
                          <m:r>
                            <a:rPr lang="en-US" sz="2900" b="0" i="1" smtClean="0">
                              <a:latin typeface="Cambria Math" panose="02040503050406030204" pitchFamily="18" charset="0"/>
                            </a:rPr>
                            <m:t> </m:t>
                          </m:r>
                          <m:r>
                            <a:rPr lang="en-US" sz="2900" i="1">
                              <a:latin typeface="Cambria Math" panose="02040503050406030204" pitchFamily="18" charset="0"/>
                            </a:rPr>
                            <m:t>)</m:t>
                          </m:r>
                        </m:num>
                        <m:den>
                          <m:r>
                            <a:rPr lang="en-US" sz="2900" i="1">
                              <a:latin typeface="Cambria Math" panose="02040503050406030204" pitchFamily="18" charset="0"/>
                            </a:rPr>
                            <m:t>𝑑𝑡</m:t>
                          </m:r>
                        </m:den>
                      </m:f>
                      <m:r>
                        <a:rPr lang="en-US" sz="2900" i="1">
                          <a:latin typeface="Cambria Math" panose="02040503050406030204" pitchFamily="18" charset="0"/>
                        </a:rPr>
                        <m:t>=−</m:t>
                      </m:r>
                      <m:d>
                        <m:dPr>
                          <m:ctrlPr>
                            <a:rPr lang="en-US" sz="2900" i="1">
                              <a:latin typeface="Cambria Math" panose="02040503050406030204" pitchFamily="18" charset="0"/>
                            </a:rPr>
                          </m:ctrlPr>
                        </m:dPr>
                        <m:e>
                          <m:r>
                            <a:rPr lang="en-US" sz="2900" b="0" i="1" smtClean="0">
                              <a:latin typeface="Cambria Math" panose="02040503050406030204" pitchFamily="18" charset="0"/>
                            </a:rPr>
                            <m:t>𝑅𝑔</m:t>
                          </m:r>
                          <m:r>
                            <a:rPr lang="en-US" sz="2900" b="0" i="1" baseline="-25000" smtClean="0">
                              <a:latin typeface="Cambria Math" panose="02040503050406030204" pitchFamily="18" charset="0"/>
                            </a:rPr>
                            <m:t>1</m:t>
                          </m:r>
                          <m:r>
                            <a:rPr lang="en-US" sz="2900" b="0" i="1" smtClean="0">
                              <a:latin typeface="Cambria Math" panose="02040503050406030204" pitchFamily="18" charset="0"/>
                            </a:rPr>
                            <m:t>+</m:t>
                          </m:r>
                          <m:r>
                            <a:rPr lang="en-US" sz="2900" b="0" i="1" smtClean="0">
                              <a:latin typeface="Cambria Math" panose="02040503050406030204" pitchFamily="18" charset="0"/>
                            </a:rPr>
                            <m:t>𝑅</m:t>
                          </m:r>
                          <m:r>
                            <a:rPr lang="en-US" sz="2900" b="0" i="1" baseline="-25000" smtClean="0">
                              <a:latin typeface="Cambria Math" panose="02040503050406030204" pitchFamily="18" charset="0"/>
                            </a:rPr>
                            <m:t>1</m:t>
                          </m:r>
                          <m:r>
                            <a:rPr lang="en-US" sz="2900" b="0" i="1" smtClean="0">
                              <a:latin typeface="Cambria Math" panose="02040503050406030204" pitchFamily="18" charset="0"/>
                            </a:rPr>
                            <m:t>+</m:t>
                          </m:r>
                          <m:r>
                            <a:rPr lang="en-US" sz="2900" i="1">
                              <a:latin typeface="Cambria Math" panose="02040503050406030204" pitchFamily="18" charset="0"/>
                            </a:rPr>
                            <m:t>𝑅</m:t>
                          </m:r>
                          <m:r>
                            <a:rPr lang="en-US" sz="2900" i="1" baseline="-25000">
                              <a:latin typeface="Cambria Math" panose="02040503050406030204" pitchFamily="18" charset="0"/>
                            </a:rPr>
                            <m:t>2</m:t>
                          </m:r>
                          <m:r>
                            <a:rPr lang="en-US" sz="2900" i="1">
                              <a:latin typeface="Cambria Math" panose="02040503050406030204" pitchFamily="18" charset="0"/>
                            </a:rPr>
                            <m:t>+</m:t>
                          </m:r>
                          <m:r>
                            <a:rPr lang="en-US" sz="2900" i="1">
                              <a:latin typeface="Cambria Math" panose="02040503050406030204" pitchFamily="18" charset="0"/>
                            </a:rPr>
                            <m:t>𝑅</m:t>
                          </m:r>
                          <m:r>
                            <a:rPr lang="en-US" sz="2900" i="1" baseline="-25000">
                              <a:latin typeface="Cambria Math" panose="02040503050406030204" pitchFamily="18" charset="0"/>
                            </a:rPr>
                            <m:t>3</m:t>
                          </m:r>
                        </m:e>
                      </m:d>
                      <m:r>
                        <a:rPr lang="en-US" sz="2900" i="1">
                          <a:latin typeface="Cambria Math" panose="02040503050406030204" pitchFamily="18" charset="0"/>
                        </a:rPr>
                        <m:t>=−</m:t>
                      </m:r>
                      <m:r>
                        <a:rPr lang="en-US" sz="2900" b="0" i="1" smtClean="0">
                          <a:latin typeface="Cambria Math" panose="02040503050406030204" pitchFamily="18" charset="0"/>
                        </a:rPr>
                        <m:t> </m:t>
                      </m:r>
                      <m:r>
                        <a:rPr lang="en-US" sz="2900" i="1">
                          <a:latin typeface="Cambria Math" panose="02040503050406030204" pitchFamily="18" charset="0"/>
                        </a:rPr>
                        <m:t>𝑚</m:t>
                      </m:r>
                      <m:r>
                        <a:rPr lang="en-US" sz="2900" i="1" baseline="-25000">
                          <a:latin typeface="Cambria Math" panose="02040503050406030204" pitchFamily="18" charset="0"/>
                        </a:rPr>
                        <m:t>𝑤</m:t>
                      </m:r>
                      <m:r>
                        <a:rPr lang="en-US" sz="2900" b="0" i="1" smtClean="0">
                          <a:latin typeface="Cambria Math" panose="02040503050406030204" pitchFamily="18" charset="0"/>
                        </a:rPr>
                        <m:t> </m:t>
                      </m:r>
                      <m:r>
                        <a:rPr lang="en-US" sz="2900" i="1">
                          <a:latin typeface="Cambria Math" panose="02040503050406030204" pitchFamily="18" charset="0"/>
                        </a:rPr>
                        <m:t>𝐴</m:t>
                      </m:r>
                      <m:r>
                        <a:rPr lang="en-US" sz="2900" i="1" baseline="-25000">
                          <a:latin typeface="Cambria Math" panose="02040503050406030204" pitchFamily="18" charset="0"/>
                        </a:rPr>
                        <m:t>𝑤</m:t>
                      </m:r>
                      <m:r>
                        <m:rPr>
                          <m:sty m:val="p"/>
                        </m:rPr>
                        <a:rPr lang="en-US" sz="2900" b="0" i="0" smtClean="0">
                          <a:latin typeface="Cambria Math" panose="02040503050406030204" pitchFamily="18" charset="0"/>
                        </a:rPr>
                        <m:t>exp</m:t>
                      </m:r>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r>
                            <a:rPr lang="en-US" sz="2900" b="0" i="1" smtClean="0">
                              <a:latin typeface="Cambria Math" panose="02040503050406030204" pitchFamily="18" charset="0"/>
                            </a:rPr>
                            <m:t>−</m:t>
                          </m:r>
                          <m:r>
                            <a:rPr lang="en-US" sz="2900" b="0" i="1" smtClean="0">
                              <a:latin typeface="Cambria Math" panose="02040503050406030204" pitchFamily="18" charset="0"/>
                            </a:rPr>
                            <m:t>𝐸</m:t>
                          </m:r>
                          <m:r>
                            <a:rPr lang="en-US" sz="2900" b="0" i="1" smtClean="0">
                              <a:latin typeface="Cambria Math" panose="02040503050406030204" pitchFamily="18" charset="0"/>
                            </a:rPr>
                            <m:t>0</m:t>
                          </m:r>
                        </m:num>
                        <m:den>
                          <m:r>
                            <a:rPr lang="en-US" sz="2900" b="0" i="1" smtClean="0">
                              <a:latin typeface="Cambria Math" panose="02040503050406030204" pitchFamily="18" charset="0"/>
                            </a:rPr>
                            <m:t>𝑅𝑇</m:t>
                          </m:r>
                        </m:den>
                      </m:f>
                      <m:r>
                        <a:rPr lang="en-US" sz="2900" b="0" i="1" smtClean="0">
                          <a:latin typeface="Cambria Math" panose="02040503050406030204" pitchFamily="18" charset="0"/>
                        </a:rPr>
                        <m:t>)</m:t>
                      </m:r>
                    </m:oMath>
                  </m:oMathPara>
                </a14:m>
                <a:endParaRPr lang="en-US" sz="2900" dirty="0"/>
              </a:p>
              <a:p>
                <a:r>
                  <a:rPr lang="en-US" sz="2900" dirty="0"/>
                  <a:t>For gases :</a:t>
                </a:r>
              </a:p>
              <a:p>
                <a:pPr marL="0" indent="0">
                  <a:buNone/>
                </a:pPr>
                <a:r>
                  <a:rPr lang="en-IN" sz="2900" dirty="0"/>
                  <a:t>		</a:t>
                </a:r>
                <a14:m>
                  <m:oMath xmlns:m="http://schemas.openxmlformats.org/officeDocument/2006/math">
                    <m:acc>
                      <m:accPr>
                        <m:chr m:val="̇"/>
                        <m:ctrlPr>
                          <a:rPr lang="en-IN" sz="2900" i="1" smtClean="0">
                            <a:latin typeface="Cambria Math" panose="02040503050406030204" pitchFamily="18" charset="0"/>
                          </a:rPr>
                        </m:ctrlPr>
                      </m:accPr>
                      <m:e>
                        <m:r>
                          <a:rPr lang="en-US" sz="2900" b="0" i="1" smtClean="0">
                            <a:latin typeface="Cambria Math" panose="02040503050406030204" pitchFamily="18" charset="0"/>
                          </a:rPr>
                          <m:t>𝑚</m:t>
                        </m:r>
                      </m:e>
                    </m:acc>
                    <m:r>
                      <a:rPr lang="en-US" sz="2900" b="0" i="1" smtClean="0">
                        <a:latin typeface="Cambria Math" panose="02040503050406030204" pitchFamily="18" charset="0"/>
                      </a:rPr>
                      <m:t> </m:t>
                    </m:r>
                    <m:r>
                      <a:rPr lang="en-US" sz="2900" b="0" i="1" baseline="-25000" smtClean="0">
                        <a:latin typeface="Cambria Math" panose="02040503050406030204" pitchFamily="18" charset="0"/>
                      </a:rPr>
                      <m:t>𝑔</m:t>
                    </m:r>
                    <m:r>
                      <a:rPr lang="en-US" sz="2900" b="0" i="1" smtClean="0">
                        <a:latin typeface="Cambria Math" panose="02040503050406030204" pitchFamily="18" charset="0"/>
                      </a:rPr>
                      <m:t>=(</m:t>
                    </m:r>
                    <m:r>
                      <a:rPr lang="en-US" sz="2900" b="0" i="1" smtClean="0">
                        <a:latin typeface="Cambria Math" panose="02040503050406030204" pitchFamily="18" charset="0"/>
                      </a:rPr>
                      <m:t>𝑅𝑔</m:t>
                    </m:r>
                    <m:r>
                      <a:rPr lang="en-US" sz="2900" b="0" i="1" baseline="-25000" smtClean="0">
                        <a:latin typeface="Cambria Math" panose="02040503050406030204" pitchFamily="18" charset="0"/>
                      </a:rPr>
                      <m:t>1</m:t>
                    </m:r>
                    <m:r>
                      <a:rPr lang="en-US" sz="2900" b="0" i="1" smtClean="0">
                        <a:latin typeface="Cambria Math" panose="02040503050406030204" pitchFamily="18" charset="0"/>
                      </a:rPr>
                      <m:t>+</m:t>
                    </m:r>
                    <m:r>
                      <a:rPr lang="en-US" sz="2900" b="0" i="1" smtClean="0">
                        <a:latin typeface="Cambria Math" panose="02040503050406030204" pitchFamily="18" charset="0"/>
                      </a:rPr>
                      <m:t>𝑅𝑔</m:t>
                    </m:r>
                    <m:r>
                      <a:rPr lang="en-US" sz="2900" b="0" i="1" baseline="-25000" smtClean="0">
                        <a:latin typeface="Cambria Math" panose="02040503050406030204" pitchFamily="18" charset="0"/>
                      </a:rPr>
                      <m:t>2</m:t>
                    </m:r>
                    <m:r>
                      <a:rPr lang="en-US" sz="2900" b="0" i="1" smtClean="0">
                        <a:latin typeface="Cambria Math" panose="02040503050406030204" pitchFamily="18" charset="0"/>
                      </a:rPr>
                      <m:t>+</m:t>
                    </m:r>
                    <m:r>
                      <a:rPr lang="en-US" sz="2900" b="0" i="1" smtClean="0">
                        <a:latin typeface="Cambria Math" panose="02040503050406030204" pitchFamily="18" charset="0"/>
                      </a:rPr>
                      <m:t>𝑅𝑔</m:t>
                    </m:r>
                    <m:r>
                      <a:rPr lang="en-US" sz="2900" b="0" i="1" baseline="-25000" smtClean="0">
                        <a:latin typeface="Cambria Math" panose="02040503050406030204" pitchFamily="18" charset="0"/>
                      </a:rPr>
                      <m:t>3</m:t>
                    </m:r>
                    <m:r>
                      <a:rPr lang="en-US" sz="2900" b="0" i="1" smtClean="0">
                        <a:latin typeface="Cambria Math" panose="02040503050406030204" pitchFamily="18" charset="0"/>
                      </a:rPr>
                      <m:t>)</m:t>
                    </m:r>
                  </m:oMath>
                </a14:m>
                <a:endParaRPr lang="en-IN" sz="2900" dirty="0"/>
              </a:p>
              <a:p>
                <a:r>
                  <a:rPr lang="en-IN" sz="2900" dirty="0"/>
                  <a:t>Tar-1:</a:t>
                </a:r>
              </a:p>
              <a:p>
                <a:pPr marL="0" indent="0">
                  <a:buNone/>
                </a:pPr>
                <a:r>
                  <a:rPr lang="en-US" sz="2900" b="0" dirty="0"/>
                  <a:t>		</a:t>
                </a:r>
                <a14:m>
                  <m:oMath xmlns:m="http://schemas.openxmlformats.org/officeDocument/2006/math">
                    <m:acc>
                      <m:accPr>
                        <m:chr m:val="̇"/>
                        <m:ctrlPr>
                          <a:rPr lang="en-US" sz="2900" b="0" i="1" smtClean="0">
                            <a:latin typeface="Cambria Math" panose="02040503050406030204" pitchFamily="18" charset="0"/>
                          </a:rPr>
                        </m:ctrlPr>
                      </m:accPr>
                      <m:e>
                        <m:r>
                          <a:rPr lang="en-US" sz="2900" b="0" i="1" smtClean="0">
                            <a:latin typeface="Cambria Math" panose="02040503050406030204" pitchFamily="18" charset="0"/>
                          </a:rPr>
                          <m:t>𝑚</m:t>
                        </m:r>
                      </m:e>
                    </m:acc>
                    <m:r>
                      <a:rPr lang="en-US" sz="2900" b="0" i="1" baseline="-25000" smtClean="0">
                        <a:latin typeface="Cambria Math" panose="02040503050406030204" pitchFamily="18" charset="0"/>
                      </a:rPr>
                      <m:t>1</m:t>
                    </m:r>
                    <m:r>
                      <a:rPr lang="en-US" sz="2900" b="0" i="1" smtClean="0">
                        <a:latin typeface="Cambria Math" panose="02040503050406030204" pitchFamily="18" charset="0"/>
                      </a:rPr>
                      <m:t>= </m:t>
                    </m:r>
                    <m:r>
                      <a:rPr lang="en-US" sz="2900" b="0" i="1" smtClean="0">
                        <a:latin typeface="Cambria Math" panose="02040503050406030204" pitchFamily="18" charset="0"/>
                      </a:rPr>
                      <m:t>𝑅</m:t>
                    </m:r>
                    <m:r>
                      <a:rPr lang="en-US" sz="2900" b="0" i="1" baseline="-25000" smtClean="0">
                        <a:latin typeface="Cambria Math" panose="02040503050406030204" pitchFamily="18" charset="0"/>
                      </a:rPr>
                      <m:t>1</m:t>
                    </m:r>
                  </m:oMath>
                </a14:m>
                <a:r>
                  <a:rPr lang="en-IN" sz="2900" dirty="0"/>
                  <a:t> </a:t>
                </a:r>
              </a:p>
              <a:p>
                <a:r>
                  <a:rPr lang="en-US" sz="2900" dirty="0"/>
                  <a:t>Tar-2 :</a:t>
                </a:r>
              </a:p>
              <a:p>
                <a:pPr marL="0" indent="0">
                  <a:buNone/>
                </a:pPr>
                <a:r>
                  <a:rPr lang="en-US" sz="2900" b="0" dirty="0"/>
                  <a:t>		</a:t>
                </a:r>
                <a14:m>
                  <m:oMath xmlns:m="http://schemas.openxmlformats.org/officeDocument/2006/math">
                    <m:f>
                      <m:fPr>
                        <m:ctrlPr>
                          <a:rPr lang="en-US" sz="2900" b="0" i="1" smtClean="0">
                            <a:latin typeface="Cambria Math" panose="02040503050406030204" pitchFamily="18" charset="0"/>
                          </a:rPr>
                        </m:ctrlPr>
                      </m:fPr>
                      <m:num>
                        <m:r>
                          <a:rPr lang="en-US" sz="2900" b="0" i="1" smtClean="0">
                            <a:latin typeface="Cambria Math" panose="02040503050406030204" pitchFamily="18" charset="0"/>
                          </a:rPr>
                          <m:t>𝑑𝑚</m:t>
                        </m:r>
                        <m:r>
                          <a:rPr lang="en-US" sz="2900" b="0" i="1" baseline="-25000" smtClean="0">
                            <a:latin typeface="Cambria Math" panose="02040503050406030204" pitchFamily="18" charset="0"/>
                          </a:rPr>
                          <m:t>2</m:t>
                        </m:r>
                      </m:num>
                      <m:den>
                        <m:r>
                          <a:rPr lang="en-US" sz="2900" b="0" i="1" smtClean="0">
                            <a:latin typeface="Cambria Math" panose="02040503050406030204" pitchFamily="18" charset="0"/>
                          </a:rPr>
                          <m:t>𝑑𝑡</m:t>
                        </m:r>
                      </m:den>
                    </m:f>
                    <m:r>
                      <a:rPr lang="en-US" sz="2900" b="0" i="1" smtClean="0">
                        <a:latin typeface="Cambria Math" panose="02040503050406030204" pitchFamily="18" charset="0"/>
                      </a:rPr>
                      <m:t>+ </m:t>
                    </m:r>
                    <m:acc>
                      <m:accPr>
                        <m:chr m:val="̇"/>
                        <m:ctrlPr>
                          <a:rPr lang="en-US" sz="2900" b="0" i="1" smtClean="0">
                            <a:latin typeface="Cambria Math" panose="02040503050406030204" pitchFamily="18" charset="0"/>
                          </a:rPr>
                        </m:ctrlPr>
                      </m:accPr>
                      <m:e>
                        <m:r>
                          <a:rPr lang="en-US" sz="2900" b="0" i="1" smtClean="0">
                            <a:latin typeface="Cambria Math" panose="02040503050406030204" pitchFamily="18" charset="0"/>
                          </a:rPr>
                          <m:t>𝑚</m:t>
                        </m:r>
                      </m:e>
                    </m:acc>
                    <m:r>
                      <a:rPr lang="en-US" sz="2900" b="0" i="1" baseline="-25000" smtClean="0">
                        <a:latin typeface="Cambria Math" panose="02040503050406030204" pitchFamily="18" charset="0"/>
                      </a:rPr>
                      <m:t>2 </m:t>
                    </m:r>
                    <m:r>
                      <a:rPr lang="en-US" sz="2900" b="0" i="1" baseline="-25000" smtClean="0">
                        <a:latin typeface="Cambria Math" panose="02040503050406030204" pitchFamily="18" charset="0"/>
                      </a:rPr>
                      <m:t>𝑒𝑣</m:t>
                    </m:r>
                    <m:r>
                      <a:rPr lang="en-US" sz="2900" b="0" i="0" smtClean="0">
                        <a:latin typeface="Cambria Math" panose="02040503050406030204" pitchFamily="18" charset="0"/>
                      </a:rPr>
                      <m:t>=</m:t>
                    </m:r>
                    <m:r>
                      <a:rPr lang="en-US" sz="2900" i="1">
                        <a:latin typeface="Cambria Math" panose="02040503050406030204" pitchFamily="18" charset="0"/>
                      </a:rPr>
                      <m:t>(</m:t>
                    </m:r>
                    <m:r>
                      <a:rPr lang="en-US" sz="2900" i="1">
                        <a:latin typeface="Cambria Math" panose="02040503050406030204" pitchFamily="18" charset="0"/>
                      </a:rPr>
                      <m:t>𝑅</m:t>
                    </m:r>
                    <m:r>
                      <a:rPr lang="en-US" sz="2900" b="0" i="1" baseline="-25000" smtClean="0">
                        <a:latin typeface="Cambria Math" panose="02040503050406030204" pitchFamily="18" charset="0"/>
                      </a:rPr>
                      <m:t>2</m:t>
                    </m:r>
                    <m:r>
                      <a:rPr lang="en-US" sz="2900" b="0" i="1" smtClean="0">
                        <a:latin typeface="Cambria Math" panose="02040503050406030204" pitchFamily="18" charset="0"/>
                      </a:rPr>
                      <m:t>−</m:t>
                    </m:r>
                    <m:r>
                      <a:rPr lang="en-US" sz="2900" i="1">
                        <a:latin typeface="Cambria Math" panose="02040503050406030204" pitchFamily="18" charset="0"/>
                      </a:rPr>
                      <m:t>𝑅</m:t>
                    </m:r>
                    <m:r>
                      <a:rPr lang="en-US" sz="2900" b="0" i="1" baseline="-25000" smtClean="0">
                        <a:latin typeface="Cambria Math" panose="02040503050406030204" pitchFamily="18" charset="0"/>
                      </a:rPr>
                      <m:t>23</m:t>
                    </m:r>
                    <m:r>
                      <a:rPr lang="en-US" sz="2900" b="0" i="1" smtClean="0">
                        <a:latin typeface="Cambria Math" panose="02040503050406030204" pitchFamily="18" charset="0"/>
                      </a:rPr>
                      <m:t>−</m:t>
                    </m:r>
                    <m:r>
                      <a:rPr lang="en-US" sz="2900" i="1">
                        <a:latin typeface="Cambria Math" panose="02040503050406030204" pitchFamily="18" charset="0"/>
                      </a:rPr>
                      <m:t>𝑅</m:t>
                    </m:r>
                    <m:r>
                      <a:rPr lang="en-US" sz="2900" b="0" i="1" smtClean="0">
                        <a:latin typeface="Cambria Math" panose="02040503050406030204" pitchFamily="18" charset="0"/>
                      </a:rPr>
                      <m:t>𝑔</m:t>
                    </m:r>
                    <m:r>
                      <a:rPr lang="en-US" sz="2900" b="0" i="1" baseline="-25000" smtClean="0">
                        <a:latin typeface="Cambria Math" panose="02040503050406030204" pitchFamily="18" charset="0"/>
                      </a:rPr>
                      <m:t>2</m:t>
                    </m:r>
                    <m:r>
                      <a:rPr lang="en-US" sz="2900" b="0" i="1" smtClean="0">
                        <a:latin typeface="Cambria Math" panose="02040503050406030204" pitchFamily="18" charset="0"/>
                      </a:rPr>
                      <m:t>)</m:t>
                    </m:r>
                  </m:oMath>
                </a14:m>
                <a:r>
                  <a:rPr lang="en-IN" sz="2900" baseline="-25000" dirty="0"/>
                  <a:t> </a:t>
                </a:r>
                <a:endParaRPr lang="en-US" sz="2900" dirty="0"/>
              </a:p>
              <a:p>
                <a:r>
                  <a:rPr lang="en-US" sz="2900" dirty="0"/>
                  <a:t>Tar-3 :</a:t>
                </a:r>
              </a:p>
              <a:p>
                <a:pPr marL="0" indent="0">
                  <a:buNone/>
                </a:pPr>
                <a:r>
                  <a:rPr lang="en-US" sz="2900" b="0" dirty="0"/>
                  <a:t>		</a:t>
                </a:r>
                <a14:m>
                  <m:oMath xmlns:m="http://schemas.openxmlformats.org/officeDocument/2006/math">
                    <m:f>
                      <m:fPr>
                        <m:ctrlPr>
                          <a:rPr lang="en-US" sz="2900" b="0" i="1" smtClean="0">
                            <a:latin typeface="Cambria Math" panose="02040503050406030204" pitchFamily="18" charset="0"/>
                          </a:rPr>
                        </m:ctrlPr>
                      </m:fPr>
                      <m:num>
                        <m:r>
                          <a:rPr lang="en-US" sz="2900" b="0" i="1" smtClean="0">
                            <a:latin typeface="Cambria Math" panose="02040503050406030204" pitchFamily="18" charset="0"/>
                          </a:rPr>
                          <m:t>𝑑𝑚</m:t>
                        </m:r>
                        <m:r>
                          <a:rPr lang="en-US" sz="2900" b="0" i="1" baseline="-25000" smtClean="0">
                            <a:latin typeface="Cambria Math" panose="02040503050406030204" pitchFamily="18" charset="0"/>
                          </a:rPr>
                          <m:t>3</m:t>
                        </m:r>
                      </m:num>
                      <m:den>
                        <m:r>
                          <a:rPr lang="en-US" sz="2900" b="0" i="1" smtClean="0">
                            <a:latin typeface="Cambria Math" panose="02040503050406030204" pitchFamily="18" charset="0"/>
                          </a:rPr>
                          <m:t>𝑑𝑡</m:t>
                        </m:r>
                      </m:den>
                    </m:f>
                    <m:r>
                      <a:rPr lang="en-US" sz="2900" b="0" i="1" smtClean="0">
                        <a:latin typeface="Cambria Math" panose="02040503050406030204" pitchFamily="18" charset="0"/>
                      </a:rPr>
                      <m:t>=</m:t>
                    </m:r>
                    <m:r>
                      <a:rPr lang="en-US" sz="2900" i="1">
                        <a:latin typeface="Cambria Math" panose="02040503050406030204" pitchFamily="18" charset="0"/>
                      </a:rPr>
                      <m:t>(</m:t>
                    </m:r>
                    <m:r>
                      <a:rPr lang="en-US" sz="2900" i="1">
                        <a:latin typeface="Cambria Math" panose="02040503050406030204" pitchFamily="18" charset="0"/>
                      </a:rPr>
                      <m:t>𝑅</m:t>
                    </m:r>
                    <m:r>
                      <a:rPr lang="en-US" sz="2900" b="0" i="1" baseline="-25000" smtClean="0">
                        <a:latin typeface="Cambria Math" panose="02040503050406030204" pitchFamily="18" charset="0"/>
                      </a:rPr>
                      <m:t>3</m:t>
                    </m:r>
                    <m:r>
                      <a:rPr lang="en-US" sz="2900" b="0" i="1" smtClean="0">
                        <a:latin typeface="Cambria Math" panose="02040503050406030204" pitchFamily="18" charset="0"/>
                      </a:rPr>
                      <m:t>+</m:t>
                    </m:r>
                    <m:r>
                      <a:rPr lang="en-US" sz="2900" b="0" i="1" smtClean="0">
                        <a:latin typeface="Cambria Math" panose="02040503050406030204" pitchFamily="18" charset="0"/>
                      </a:rPr>
                      <m:t>𝑅</m:t>
                    </m:r>
                    <m:r>
                      <a:rPr lang="en-US" sz="2900" b="0" i="1" baseline="-25000" smtClean="0">
                        <a:latin typeface="Cambria Math" panose="02040503050406030204" pitchFamily="18" charset="0"/>
                      </a:rPr>
                      <m:t>23</m:t>
                    </m:r>
                    <m:r>
                      <a:rPr lang="en-US" sz="2900" i="1">
                        <a:latin typeface="Cambria Math" panose="02040503050406030204" pitchFamily="18" charset="0"/>
                      </a:rPr>
                      <m:t>−</m:t>
                    </m:r>
                    <m:r>
                      <a:rPr lang="en-US" sz="2900" i="1">
                        <a:latin typeface="Cambria Math" panose="02040503050406030204" pitchFamily="18" charset="0"/>
                      </a:rPr>
                      <m:t>𝑅</m:t>
                    </m:r>
                    <m:r>
                      <a:rPr lang="en-US" sz="2900" b="0" i="1" baseline="-25000"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𝑅𝑔</m:t>
                    </m:r>
                    <m:r>
                      <a:rPr lang="en-US" sz="2900" b="0" i="1" baseline="-25000" smtClean="0">
                        <a:latin typeface="Cambria Math" panose="02040503050406030204" pitchFamily="18" charset="0"/>
                      </a:rPr>
                      <m:t>3</m:t>
                    </m:r>
                    <m:r>
                      <a:rPr lang="en-US" sz="2900" b="0" i="1" smtClean="0">
                        <a:latin typeface="Cambria Math" panose="02040503050406030204" pitchFamily="18" charset="0"/>
                      </a:rPr>
                      <m:t>)</m:t>
                    </m:r>
                  </m:oMath>
                </a14:m>
                <a:r>
                  <a:rPr lang="en-IN" sz="2900" dirty="0"/>
                  <a:t> </a:t>
                </a:r>
                <a:endParaRPr lang="en-US" sz="2900" dirty="0"/>
              </a:p>
              <a:p>
                <a:r>
                  <a:rPr lang="en-US" sz="2900" dirty="0"/>
                  <a:t>Char :</a:t>
                </a:r>
              </a:p>
              <a:p>
                <a:pPr marL="0" indent="0">
                  <a:buNone/>
                </a:pPr>
                <a:r>
                  <a:rPr lang="en-US" sz="2900" dirty="0"/>
                  <a:t>		</a:t>
                </a:r>
                <a14:m>
                  <m:oMath xmlns:m="http://schemas.openxmlformats.org/officeDocument/2006/math">
                    <m:f>
                      <m:fPr>
                        <m:ctrlPr>
                          <a:rPr lang="en-US" sz="2900" i="1" smtClean="0">
                            <a:latin typeface="Cambria Math" panose="02040503050406030204" pitchFamily="18" charset="0"/>
                          </a:rPr>
                        </m:ctrlPr>
                      </m:fPr>
                      <m:num>
                        <m:r>
                          <a:rPr lang="en-US" sz="2900" i="1" smtClean="0">
                            <a:latin typeface="Cambria Math" panose="02040503050406030204" pitchFamily="18" charset="0"/>
                          </a:rPr>
                          <m:t>𝑑</m:t>
                        </m:r>
                        <m:r>
                          <a:rPr lang="en-US" sz="2900" b="0" i="1" smtClean="0">
                            <a:latin typeface="Cambria Math" panose="02040503050406030204" pitchFamily="18" charset="0"/>
                          </a:rPr>
                          <m:t>𝑚</m:t>
                        </m:r>
                        <m:r>
                          <a:rPr lang="en-US" sz="2900" b="0" i="1" baseline="-25000" smtClean="0">
                            <a:latin typeface="Cambria Math" panose="02040503050406030204" pitchFamily="18" charset="0"/>
                          </a:rPr>
                          <m:t>4</m:t>
                        </m:r>
                      </m:num>
                      <m:den>
                        <m:r>
                          <a:rPr lang="en-US" sz="2900" i="1" smtClean="0">
                            <a:latin typeface="Cambria Math" panose="02040503050406030204" pitchFamily="18" charset="0"/>
                          </a:rPr>
                          <m:t>𝑑</m:t>
                        </m:r>
                        <m:r>
                          <a:rPr lang="en-US" sz="2900" b="0" i="1" smtClean="0">
                            <a:latin typeface="Cambria Math" panose="02040503050406030204" pitchFamily="18" charset="0"/>
                          </a:rPr>
                          <m:t>𝑡</m:t>
                        </m:r>
                      </m:den>
                    </m:f>
                    <m:r>
                      <a:rPr lang="en-US" sz="2900" b="0" i="1" smtClean="0">
                        <a:latin typeface="Cambria Math" panose="02040503050406030204" pitchFamily="18" charset="0"/>
                      </a:rPr>
                      <m:t>=</m:t>
                    </m:r>
                    <m:r>
                      <a:rPr lang="en-US" sz="2900" b="0" i="1" smtClean="0">
                        <a:latin typeface="Cambria Math" panose="02040503050406030204" pitchFamily="18" charset="0"/>
                      </a:rPr>
                      <m:t>𝑅</m:t>
                    </m:r>
                    <m:r>
                      <a:rPr lang="en-US" sz="2900" b="0" i="1" baseline="-25000" smtClean="0">
                        <a:latin typeface="Cambria Math" panose="02040503050406030204" pitchFamily="18" charset="0"/>
                      </a:rPr>
                      <m:t>4</m:t>
                    </m:r>
                  </m:oMath>
                </a14:m>
                <a:r>
                  <a:rPr lang="en-US" sz="2900" dirty="0"/>
                  <a:t> </a:t>
                </a: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62E4E536-3227-CE4C-855C-ECCA8870B159}"/>
                  </a:ext>
                </a:extLst>
              </p:cNvPr>
              <p:cNvSpPr>
                <a:spLocks noGrp="1" noRot="1" noChangeAspect="1" noMove="1" noResize="1" noEditPoints="1" noAdjustHandles="1" noChangeArrowheads="1" noChangeShapeType="1" noTextEdit="1"/>
              </p:cNvSpPr>
              <p:nvPr>
                <p:ph idx="1"/>
              </p:nvPr>
            </p:nvSpPr>
            <p:spPr>
              <a:xfrm>
                <a:off x="838200" y="1050324"/>
                <a:ext cx="10515600" cy="5622325"/>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7504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trips(down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trips(down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strips(down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strips(down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strips(down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Left)">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strips(downLeft)">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strips(downLeft)">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strips(downLeft)">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77DD-AF99-B04B-BCF1-7C993FF63F08}"/>
              </a:ext>
            </a:extLst>
          </p:cNvPr>
          <p:cNvSpPr>
            <a:spLocks noGrp="1"/>
          </p:cNvSpPr>
          <p:nvPr>
            <p:ph type="title"/>
          </p:nvPr>
        </p:nvSpPr>
        <p:spPr>
          <a:xfrm>
            <a:off x="838200" y="365125"/>
            <a:ext cx="10515600" cy="941161"/>
          </a:xfrm>
        </p:spPr>
        <p:txBody>
          <a:bodyPr/>
          <a:lstStyle/>
          <a:p>
            <a:r>
              <a:rPr lang="en-US" dirty="0"/>
              <a:t>CONSTITUTIVE RELATIONS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7FADBC-CC9F-214D-BF74-2D9DC2A8E6BE}"/>
                  </a:ext>
                </a:extLst>
              </p:cNvPr>
              <p:cNvSpPr>
                <a:spLocks noGrp="1"/>
              </p:cNvSpPr>
              <p:nvPr>
                <p:ph idx="1"/>
              </p:nvPr>
            </p:nvSpPr>
            <p:spPr>
              <a:xfrm>
                <a:off x="838200" y="1306286"/>
                <a:ext cx="10515600" cy="4870677"/>
              </a:xfrm>
            </p:spPr>
            <p:txBody>
              <a:bodyPr>
                <a:normAutofit/>
              </a:bodyPr>
              <a:lstStyle/>
              <a:p>
                <a14:m>
                  <m:oMath xmlns:m="http://schemas.openxmlformats.org/officeDocument/2006/math">
                    <m:r>
                      <a:rPr lang="en-US" sz="2400" i="1" smtClean="0">
                        <a:latin typeface="Cambria Math" panose="02040503050406030204" pitchFamily="18" charset="0"/>
                      </a:rPr>
                      <m:t>𝑅𝑔</m:t>
                    </m:r>
                    <m:r>
                      <a:rPr lang="en-US" sz="2400" i="1" baseline="-25000">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𝐴</m:t>
                    </m:r>
                    <m:f>
                      <m:fPr>
                        <m:ctrlPr>
                          <a:rPr lang="en-US" sz="2400" i="1">
                            <a:latin typeface="Cambria Math" panose="02040503050406030204" pitchFamily="18" charset="0"/>
                          </a:rPr>
                        </m:ctrlPr>
                      </m:fPr>
                      <m:num>
                        <m:r>
                          <a:rPr lang="en-US" sz="2400" i="1">
                            <a:latin typeface="Cambria Math" panose="02040503050406030204" pitchFamily="18" charset="0"/>
                          </a:rPr>
                          <m:t>𝑑𝑚</m:t>
                        </m:r>
                        <m:r>
                          <a:rPr lang="en-US" sz="2400" i="1" baseline="-25000">
                            <a:latin typeface="Cambria Math" panose="02040503050406030204" pitchFamily="18" charset="0"/>
                          </a:rPr>
                          <m:t>𝑤</m:t>
                        </m:r>
                      </m:num>
                      <m:den>
                        <m:r>
                          <a:rPr lang="en-US" sz="2400" i="1">
                            <a:latin typeface="Cambria Math" panose="02040503050406030204" pitchFamily="18" charset="0"/>
                          </a:rPr>
                          <m:t>𝑑𝑡</m:t>
                        </m:r>
                      </m:den>
                    </m:f>
                  </m:oMath>
                </a14:m>
                <a:endParaRPr lang="en-US" sz="2400" dirty="0"/>
              </a:p>
              <a:p>
                <a14:m>
                  <m:oMath xmlns:m="http://schemas.openxmlformats.org/officeDocument/2006/math">
                    <m:r>
                      <a:rPr lang="en-US" sz="2400" i="1">
                        <a:latin typeface="Cambria Math" panose="02040503050406030204" pitchFamily="18" charset="0"/>
                      </a:rPr>
                      <m:t>𝑅𝑔</m:t>
                    </m:r>
                    <m:r>
                      <a:rPr lang="en-US" sz="2400" i="1" baseline="-25000">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𝐸𝑚</m:t>
                    </m:r>
                    <m:r>
                      <a:rPr lang="en-US" sz="2400" i="1" baseline="-25000">
                        <a:latin typeface="Cambria Math" panose="02040503050406030204" pitchFamily="18" charset="0"/>
                      </a:rPr>
                      <m:t>2</m:t>
                    </m:r>
                    <m:r>
                      <a:rPr lang="en-US" sz="2400" i="1">
                        <a:latin typeface="Cambria Math" panose="02040503050406030204" pitchFamily="18" charset="0"/>
                      </a:rPr>
                      <m:t>𝐴</m:t>
                    </m:r>
                    <m:r>
                      <a:rPr lang="en-US" sz="2400" i="1" baseline="-25000">
                        <a:latin typeface="Cambria Math" panose="02040503050406030204" pitchFamily="18" charset="0"/>
                      </a:rPr>
                      <m:t>2</m:t>
                    </m:r>
                    <m:r>
                      <m:rPr>
                        <m:sty m:val="p"/>
                      </m:rPr>
                      <a:rPr lang="en-US" sz="2400">
                        <a:latin typeface="Cambria Math" panose="02040503050406030204" pitchFamily="18" charset="0"/>
                      </a:rPr>
                      <m:t>exp</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𝐸</m:t>
                        </m:r>
                        <m:r>
                          <a:rPr lang="en-US" sz="2400" i="1" baseline="-25000">
                            <a:latin typeface="Cambria Math" panose="02040503050406030204" pitchFamily="18" charset="0"/>
                          </a:rPr>
                          <m:t>2</m:t>
                        </m:r>
                      </m:num>
                      <m:den>
                        <m:r>
                          <a:rPr lang="en-US" sz="2400" i="1">
                            <a:latin typeface="Cambria Math" panose="02040503050406030204" pitchFamily="18" charset="0"/>
                          </a:rPr>
                          <m:t>𝑅𝑇</m:t>
                        </m:r>
                      </m:den>
                    </m:f>
                    <m:r>
                      <a:rPr lang="en-US" sz="2400" i="1">
                        <a:latin typeface="Cambria Math" panose="02040503050406030204" pitchFamily="18" charset="0"/>
                      </a:rPr>
                      <m:t>)</m:t>
                    </m:r>
                  </m:oMath>
                </a14:m>
                <a:endParaRPr lang="en-US" sz="2400" dirty="0"/>
              </a:p>
              <a:p>
                <a14:m>
                  <m:oMath xmlns:m="http://schemas.openxmlformats.org/officeDocument/2006/math">
                    <m:r>
                      <a:rPr lang="en-US" sz="2400" i="1">
                        <a:latin typeface="Cambria Math" panose="02040503050406030204" pitchFamily="18" charset="0"/>
                      </a:rPr>
                      <m:t>𝑅𝑔</m:t>
                    </m:r>
                    <m:r>
                      <a:rPr lang="en-US" sz="2400" b="0" i="1" baseline="-25000" smtClean="0">
                        <a:latin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𝑚</m:t>
                    </m:r>
                    <m:r>
                      <a:rPr lang="en-US" sz="2400" b="0" i="1" baseline="-25000" smtClean="0">
                        <a:latin typeface="Cambria Math" panose="02040503050406030204" pitchFamily="18" charset="0"/>
                      </a:rPr>
                      <m:t>3</m:t>
                    </m:r>
                    <m:r>
                      <a:rPr lang="en-US" sz="2400" i="1">
                        <a:latin typeface="Cambria Math" panose="02040503050406030204" pitchFamily="18" charset="0"/>
                      </a:rPr>
                      <m:t>𝐴</m:t>
                    </m:r>
                    <m:r>
                      <a:rPr lang="en-US" sz="2400" b="0" i="1" baseline="-25000" smtClean="0">
                        <a:latin typeface="Cambria Math" panose="02040503050406030204" pitchFamily="18" charset="0"/>
                      </a:rPr>
                      <m:t>3</m:t>
                    </m:r>
                    <m:r>
                      <a:rPr lang="en-US" sz="2400" b="0" i="1" baseline="-25000" smtClean="0">
                        <a:latin typeface="Cambria Math" panose="02040503050406030204" pitchFamily="18" charset="0"/>
                      </a:rPr>
                      <m:t>𝑔</m:t>
                    </m:r>
                    <m:r>
                      <m:rPr>
                        <m:sty m:val="p"/>
                      </m:rPr>
                      <a:rPr lang="en-US" sz="2400">
                        <a:latin typeface="Cambria Math" panose="02040503050406030204" pitchFamily="18" charset="0"/>
                      </a:rPr>
                      <m:t>exp</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𝐸</m:t>
                        </m:r>
                        <m:r>
                          <a:rPr lang="en-US" sz="2400" b="0" i="1" baseline="-25000" smtClean="0">
                            <a:latin typeface="Cambria Math" panose="02040503050406030204" pitchFamily="18" charset="0"/>
                          </a:rPr>
                          <m:t>3</m:t>
                        </m:r>
                        <m:r>
                          <a:rPr lang="en-US" sz="2400" b="0" i="1" baseline="-25000" smtClean="0">
                            <a:latin typeface="Cambria Math" panose="02040503050406030204" pitchFamily="18" charset="0"/>
                          </a:rPr>
                          <m:t>𝑔</m:t>
                        </m:r>
                      </m:num>
                      <m:den>
                        <m:r>
                          <a:rPr lang="en-US" sz="2400" i="1">
                            <a:latin typeface="Cambria Math" panose="02040503050406030204" pitchFamily="18" charset="0"/>
                          </a:rPr>
                          <m:t>𝑅𝑇</m:t>
                        </m:r>
                      </m:den>
                    </m:f>
                    <m:r>
                      <a:rPr lang="en-US" sz="2400" i="1">
                        <a:latin typeface="Cambria Math" panose="02040503050406030204" pitchFamily="18" charset="0"/>
                      </a:rPr>
                      <m:t>)</m:t>
                    </m:r>
                  </m:oMath>
                </a14:m>
                <a:endParaRPr lang="en-US" sz="2400" dirty="0"/>
              </a:p>
              <a:p>
                <a14:m>
                  <m:oMath xmlns:m="http://schemas.openxmlformats.org/officeDocument/2006/math">
                    <m:r>
                      <a:rPr lang="en-US" sz="2400" i="1">
                        <a:latin typeface="Cambria Math" panose="02040503050406030204" pitchFamily="18" charset="0"/>
                      </a:rPr>
                      <m:t>𝑅</m:t>
                    </m:r>
                    <m:r>
                      <a:rPr lang="en-US" sz="2400" i="1" baseline="-25000">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𝐵</m:t>
                    </m:r>
                    <m:f>
                      <m:fPr>
                        <m:ctrlPr>
                          <a:rPr lang="en-US" sz="2400" i="1">
                            <a:latin typeface="Cambria Math" panose="02040503050406030204" pitchFamily="18" charset="0"/>
                          </a:rPr>
                        </m:ctrlPr>
                      </m:fPr>
                      <m:num>
                        <m:r>
                          <a:rPr lang="en-US" sz="2400" i="1">
                            <a:latin typeface="Cambria Math" panose="02040503050406030204" pitchFamily="18" charset="0"/>
                          </a:rPr>
                          <m:t>𝑑𝑚</m:t>
                        </m:r>
                        <m:r>
                          <a:rPr lang="en-US" sz="2400" i="1" baseline="-25000">
                            <a:latin typeface="Cambria Math" panose="02040503050406030204" pitchFamily="18" charset="0"/>
                          </a:rPr>
                          <m:t>𝑤</m:t>
                        </m:r>
                      </m:num>
                      <m:den>
                        <m:r>
                          <a:rPr lang="en-US" sz="2400" i="1">
                            <a:latin typeface="Cambria Math" panose="02040503050406030204" pitchFamily="18" charset="0"/>
                          </a:rPr>
                          <m:t>𝑑𝑡</m:t>
                        </m:r>
                      </m:den>
                    </m:f>
                  </m:oMath>
                </a14:m>
                <a:endParaRPr lang="en-US" sz="2400" dirty="0"/>
              </a:p>
              <a:p>
                <a14:m>
                  <m:oMath xmlns:m="http://schemas.openxmlformats.org/officeDocument/2006/math">
                    <m:r>
                      <a:rPr lang="en-US" sz="2400" i="1">
                        <a:latin typeface="Cambria Math" panose="02040503050406030204" pitchFamily="18" charset="0"/>
                      </a:rPr>
                      <m:t>𝑅</m:t>
                    </m:r>
                    <m:r>
                      <a:rPr lang="en-US" sz="2400" i="1" baseline="-25000">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𝐶</m:t>
                    </m:r>
                    <m:f>
                      <m:fPr>
                        <m:ctrlPr>
                          <a:rPr lang="en-US" sz="2400" i="1">
                            <a:latin typeface="Cambria Math" panose="02040503050406030204" pitchFamily="18" charset="0"/>
                          </a:rPr>
                        </m:ctrlPr>
                      </m:fPr>
                      <m:num>
                        <m:r>
                          <a:rPr lang="en-US" sz="2400" i="1">
                            <a:latin typeface="Cambria Math" panose="02040503050406030204" pitchFamily="18" charset="0"/>
                          </a:rPr>
                          <m:t>𝑑𝑚</m:t>
                        </m:r>
                        <m:r>
                          <a:rPr lang="en-US" sz="2400" i="1" baseline="-25000">
                            <a:latin typeface="Cambria Math" panose="02040503050406030204" pitchFamily="18" charset="0"/>
                          </a:rPr>
                          <m:t>𝑤</m:t>
                        </m:r>
                      </m:num>
                      <m:den>
                        <m:r>
                          <a:rPr lang="en-US" sz="2400" i="1">
                            <a:latin typeface="Cambria Math" panose="02040503050406030204" pitchFamily="18" charset="0"/>
                          </a:rPr>
                          <m:t>𝑑𝑡</m:t>
                        </m:r>
                      </m:den>
                    </m:f>
                  </m:oMath>
                </a14:m>
                <a:endParaRPr lang="en-US" sz="2400" dirty="0"/>
              </a:p>
              <a:p>
                <a14:m>
                  <m:oMath xmlns:m="http://schemas.openxmlformats.org/officeDocument/2006/math">
                    <m:r>
                      <a:rPr lang="en-US" sz="2400" i="1">
                        <a:latin typeface="Cambria Math" panose="02040503050406030204" pitchFamily="18" charset="0"/>
                      </a:rPr>
                      <m:t>𝑅</m:t>
                    </m:r>
                    <m:r>
                      <a:rPr lang="en-US" sz="2400" i="1" baseline="-25000">
                        <a:latin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𝐷</m:t>
                    </m:r>
                    <m:f>
                      <m:fPr>
                        <m:ctrlPr>
                          <a:rPr lang="en-US" sz="2400" i="1">
                            <a:latin typeface="Cambria Math" panose="02040503050406030204" pitchFamily="18" charset="0"/>
                          </a:rPr>
                        </m:ctrlPr>
                      </m:fPr>
                      <m:num>
                        <m:r>
                          <a:rPr lang="en-US" sz="2400" i="1">
                            <a:latin typeface="Cambria Math" panose="02040503050406030204" pitchFamily="18" charset="0"/>
                          </a:rPr>
                          <m:t>𝑑𝑚</m:t>
                        </m:r>
                        <m:r>
                          <a:rPr lang="en-US" sz="2400" i="1" baseline="-25000">
                            <a:latin typeface="Cambria Math" panose="02040503050406030204" pitchFamily="18" charset="0"/>
                          </a:rPr>
                          <m:t>𝑤</m:t>
                        </m:r>
                      </m:num>
                      <m:den>
                        <m:r>
                          <a:rPr lang="en-US" sz="2400" i="1">
                            <a:latin typeface="Cambria Math" panose="02040503050406030204" pitchFamily="18" charset="0"/>
                          </a:rPr>
                          <m:t>𝑑𝑡</m:t>
                        </m:r>
                      </m:den>
                    </m:f>
                  </m:oMath>
                </a14:m>
                <a:endParaRPr lang="en-US" sz="2400" dirty="0"/>
              </a:p>
              <a:p>
                <a14:m>
                  <m:oMath xmlns:m="http://schemas.openxmlformats.org/officeDocument/2006/math">
                    <m:r>
                      <a:rPr lang="en-US" sz="2400" i="1">
                        <a:latin typeface="Cambria Math" panose="02040503050406030204" pitchFamily="18" charset="0"/>
                      </a:rPr>
                      <m:t>𝑅</m:t>
                    </m:r>
                    <m:r>
                      <a:rPr lang="en-US" sz="2400" i="1" baseline="-25000">
                        <a:latin typeface="Cambria Math" panose="02040503050406030204" pitchFamily="18" charset="0"/>
                      </a:rPr>
                      <m:t>23</m:t>
                    </m:r>
                    <m:r>
                      <a:rPr lang="en-US" sz="2400" i="1">
                        <a:latin typeface="Cambria Math" panose="02040503050406030204" pitchFamily="18" charset="0"/>
                      </a:rPr>
                      <m:t>=</m:t>
                    </m:r>
                    <m:r>
                      <a:rPr lang="en-US" sz="2400" i="1">
                        <a:latin typeface="Cambria Math" panose="02040503050406030204" pitchFamily="18" charset="0"/>
                      </a:rPr>
                      <m:t>𝐹𝑚</m:t>
                    </m:r>
                    <m:r>
                      <a:rPr lang="en-US" sz="2400" i="1" baseline="-25000">
                        <a:latin typeface="Cambria Math" panose="02040503050406030204" pitchFamily="18" charset="0"/>
                      </a:rPr>
                      <m:t>2</m:t>
                    </m:r>
                    <m:r>
                      <a:rPr lang="en-US" sz="2400" i="1">
                        <a:latin typeface="Cambria Math" panose="02040503050406030204" pitchFamily="18" charset="0"/>
                      </a:rPr>
                      <m:t>𝐴</m:t>
                    </m:r>
                    <m:r>
                      <a:rPr lang="en-US" sz="2400" i="1" baseline="-25000">
                        <a:latin typeface="Cambria Math" panose="02040503050406030204" pitchFamily="18" charset="0"/>
                      </a:rPr>
                      <m:t>2</m:t>
                    </m:r>
                    <m:r>
                      <m:rPr>
                        <m:sty m:val="p"/>
                      </m:rPr>
                      <a:rPr lang="en-US" sz="2400">
                        <a:latin typeface="Cambria Math" panose="02040503050406030204" pitchFamily="18" charset="0"/>
                      </a:rPr>
                      <m:t>exp</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𝐸</m:t>
                        </m:r>
                        <m:r>
                          <a:rPr lang="en-US" sz="2400" i="1" baseline="-25000">
                            <a:latin typeface="Cambria Math" panose="02040503050406030204" pitchFamily="18" charset="0"/>
                          </a:rPr>
                          <m:t>2</m:t>
                        </m:r>
                      </m:num>
                      <m:den>
                        <m:r>
                          <a:rPr lang="en-US" sz="2400" i="1">
                            <a:latin typeface="Cambria Math" panose="02040503050406030204" pitchFamily="18" charset="0"/>
                          </a:rPr>
                          <m:t>𝑅𝑇</m:t>
                        </m:r>
                      </m:den>
                    </m:f>
                    <m:r>
                      <a:rPr lang="en-US" sz="2400" i="1">
                        <a:latin typeface="Cambria Math" panose="02040503050406030204" pitchFamily="18" charset="0"/>
                      </a:rPr>
                      <m:t>)</m:t>
                    </m:r>
                  </m:oMath>
                </a14:m>
                <a:endParaRPr lang="en-US" sz="2400" dirty="0"/>
              </a:p>
              <a:p>
                <a:endParaRPr lang="en-US" dirty="0"/>
              </a:p>
              <a:p>
                <a:endParaRPr lang="en-US" dirty="0"/>
              </a:p>
            </p:txBody>
          </p:sp>
        </mc:Choice>
        <mc:Fallback>
          <p:sp>
            <p:nvSpPr>
              <p:cNvPr id="3" name="Content Placeholder 2">
                <a:extLst>
                  <a:ext uri="{FF2B5EF4-FFF2-40B4-BE49-F238E27FC236}">
                    <a16:creationId xmlns:a16="http://schemas.microsoft.com/office/drawing/2014/main" id="{857FADBC-CC9F-214D-BF74-2D9DC2A8E6BE}"/>
                  </a:ext>
                </a:extLst>
              </p:cNvPr>
              <p:cNvSpPr>
                <a:spLocks noGrp="1" noRot="1" noChangeAspect="1" noMove="1" noResize="1" noEditPoints="1" noAdjustHandles="1" noChangeArrowheads="1" noChangeShapeType="1" noTextEdit="1"/>
              </p:cNvSpPr>
              <p:nvPr>
                <p:ph idx="1"/>
              </p:nvPr>
            </p:nvSpPr>
            <p:spPr>
              <a:xfrm>
                <a:off x="838200" y="1306286"/>
                <a:ext cx="10515600" cy="4870677"/>
              </a:xfrm>
              <a:blipFill>
                <a:blip r:embed="rId2"/>
                <a:stretch>
                  <a:fillRect l="-724"/>
                </a:stretch>
              </a:blipFill>
            </p:spPr>
            <p:txBody>
              <a:bodyPr/>
              <a:lstStyle/>
              <a:p>
                <a:r>
                  <a:rPr lang="en-US">
                    <a:noFill/>
                  </a:rPr>
                  <a:t> </a:t>
                </a:r>
              </a:p>
            </p:txBody>
          </p:sp>
        </mc:Fallback>
      </mc:AlternateContent>
    </p:spTree>
    <p:extLst>
      <p:ext uri="{BB962C8B-B14F-4D97-AF65-F5344CB8AC3E}">
        <p14:creationId xmlns:p14="http://schemas.microsoft.com/office/powerpoint/2010/main" val="13230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54B2-3B16-3A47-87F1-9E89F8ADFC84}"/>
              </a:ext>
            </a:extLst>
          </p:cNvPr>
          <p:cNvSpPr>
            <a:spLocks noGrp="1"/>
          </p:cNvSpPr>
          <p:nvPr>
            <p:ph type="title"/>
          </p:nvPr>
        </p:nvSpPr>
        <p:spPr>
          <a:xfrm>
            <a:off x="838200" y="365125"/>
            <a:ext cx="10515600" cy="941161"/>
          </a:xfrm>
        </p:spPr>
        <p:txBody>
          <a:bodyPr/>
          <a:lstStyle/>
          <a:p>
            <a:r>
              <a:rPr lang="en-US" dirty="0"/>
              <a:t>DOF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4496F4-A1F9-7541-9DF2-EE8700FD9616}"/>
                  </a:ext>
                </a:extLst>
              </p:cNvPr>
              <p:cNvSpPr>
                <a:spLocks noGrp="1"/>
              </p:cNvSpPr>
              <p:nvPr>
                <p:ph idx="1"/>
              </p:nvPr>
            </p:nvSpPr>
            <p:spPr>
              <a:xfrm>
                <a:off x="838200" y="1230086"/>
                <a:ext cx="10515600" cy="4946877"/>
              </a:xfrm>
            </p:spPr>
            <p:txBody>
              <a:bodyPr>
                <a:normAutofit/>
              </a:bodyPr>
              <a:lstStyle/>
              <a:p>
                <a:r>
                  <a:rPr lang="en-US" sz="2400" dirty="0"/>
                  <a:t>Variables :</a:t>
                </a:r>
                <a:r>
                  <a:rPr lang="en-US" sz="2400" i="1" dirty="0"/>
                  <a:t> m</a:t>
                </a:r>
                <a:r>
                  <a:rPr lang="en-US" sz="2400" i="1" baseline="-25000" dirty="0"/>
                  <a:t>w </a:t>
                </a:r>
                <a:r>
                  <a:rPr lang="en-US" sz="2400" i="1" dirty="0"/>
                  <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𝑔</m:t>
                    </m:r>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1 </m:t>
                    </m:r>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2 </m:t>
                    </m:r>
                    <m:r>
                      <a:rPr lang="en-US" sz="2400" b="0" i="1" baseline="-25000" smtClean="0">
                        <a:latin typeface="Cambria Math" panose="02040503050406030204" pitchFamily="18" charset="0"/>
                      </a:rPr>
                      <m:t>𝑒𝑣</m:t>
                    </m:r>
                    <m:r>
                      <a:rPr lang="en-US" sz="2400" b="0" i="1" smtClean="0">
                        <a:latin typeface="Cambria Math" panose="02040503050406030204" pitchFamily="18" charset="0"/>
                      </a:rPr>
                      <m:t> , </m:t>
                    </m:r>
                  </m:oMath>
                </a14:m>
                <a:r>
                  <a:rPr lang="en-US" sz="2400" i="1" dirty="0"/>
                  <a:t>m</a:t>
                </a:r>
                <a:r>
                  <a:rPr lang="en-US" sz="2400" i="1" baseline="-25000" dirty="0"/>
                  <a:t>2 </a:t>
                </a:r>
                <a:r>
                  <a:rPr lang="en-US" sz="2400" i="1" dirty="0"/>
                  <a:t>, m</a:t>
                </a:r>
                <a:r>
                  <a:rPr lang="en-US" sz="2400" i="1" baseline="-25000" dirty="0"/>
                  <a:t>3 </a:t>
                </a:r>
                <a:r>
                  <a:rPr lang="en-US" sz="2400" i="1" dirty="0"/>
                  <a:t>, m</a:t>
                </a:r>
                <a:r>
                  <a:rPr lang="en-US" sz="2400" i="1" baseline="-25000" dirty="0"/>
                  <a:t>4</a:t>
                </a:r>
                <a:r>
                  <a:rPr lang="en-US" sz="2400" baseline="-25000" dirty="0"/>
                  <a:t> </a:t>
                </a:r>
                <a:r>
                  <a:rPr lang="en-US" sz="2400" dirty="0"/>
                  <a:t>, </a:t>
                </a:r>
                <a:r>
                  <a:rPr lang="en-US" sz="2400" i="1" dirty="0"/>
                  <a:t>T</a:t>
                </a:r>
                <a:r>
                  <a:rPr lang="en-US" sz="2400" dirty="0"/>
                  <a:t>  </a:t>
                </a:r>
              </a:p>
              <a:p>
                <a:r>
                  <a:rPr lang="en-US" sz="2400" dirty="0"/>
                  <a:t>Number of variables = 8</a:t>
                </a:r>
              </a:p>
              <a:p>
                <a:r>
                  <a:rPr lang="en-US" sz="2400" dirty="0"/>
                  <a:t>Number of equations = 6</a:t>
                </a:r>
              </a:p>
              <a:p>
                <a:r>
                  <a:rPr lang="en-US" sz="2400" dirty="0"/>
                  <a:t>DOF = 2</a:t>
                </a:r>
              </a:p>
              <a:p>
                <a:r>
                  <a:rPr lang="en-US" sz="2400" dirty="0"/>
                  <a:t>T and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2 </m:t>
                    </m:r>
                    <m:r>
                      <a:rPr lang="en-US" sz="2400" b="0" i="1" baseline="-25000" smtClean="0">
                        <a:latin typeface="Cambria Math" panose="02040503050406030204" pitchFamily="18" charset="0"/>
                      </a:rPr>
                      <m:t>𝑒𝑣</m:t>
                    </m:r>
                  </m:oMath>
                </a14:m>
                <a:r>
                  <a:rPr lang="en-US" sz="2400" dirty="0"/>
                  <a:t> have to be specified</a:t>
                </a:r>
              </a:p>
              <a:p>
                <a:r>
                  <a:rPr lang="en-US" sz="2400" dirty="0"/>
                  <a:t>T :</a:t>
                </a:r>
              </a:p>
              <a:p>
                <a:pPr marL="0" indent="0">
                  <a:buNone/>
                </a:pPr>
                <a:r>
                  <a:rPr lang="en-US" sz="2400" dirty="0"/>
                  <a:t>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r>
                          <a:rPr lang="en-US" sz="2400" b="0" i="1" smtClean="0">
                            <a:latin typeface="Cambria Math" panose="02040503050406030204" pitchFamily="18" charset="0"/>
                          </a:rPr>
                          <m:t>𝑇</m:t>
                        </m:r>
                      </m:num>
                      <m:den>
                        <m:r>
                          <a:rPr lang="en-US" sz="2400" i="1" smtClean="0">
                            <a:latin typeface="Cambria Math" panose="02040503050406030204" pitchFamily="18" charset="0"/>
                          </a:rPr>
                          <m:t>𝑑</m:t>
                        </m:r>
                        <m:r>
                          <a:rPr lang="en-US" sz="2400" b="0" i="1" smtClean="0">
                            <a:latin typeface="Cambria Math" panose="02040503050406030204" pitchFamily="18" charset="0"/>
                          </a:rPr>
                          <m:t>𝑡</m:t>
                        </m:r>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constant</m:t>
                    </m:r>
                  </m:oMath>
                </a14:m>
                <a:endParaRPr lang="en-US" sz="2400" dirty="0"/>
              </a:p>
              <a:p>
                <a:r>
                  <a:rPr lang="en-US" sz="2400" dirty="0"/>
                  <a:t>Now,</a:t>
                </a:r>
              </a:p>
              <a:p>
                <a:pPr marL="0" indent="0">
                  <a:buNone/>
                </a:pPr>
                <a:r>
                  <a:rPr lang="en-US" sz="2400" dirty="0"/>
                  <a:t>		DOF = 1  ===&gt;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2 </m:t>
                    </m:r>
                    <m:r>
                      <a:rPr lang="en-US" sz="2400" b="0" i="1" baseline="-25000" smtClean="0">
                        <a:latin typeface="Cambria Math" panose="02040503050406030204" pitchFamily="18" charset="0"/>
                      </a:rPr>
                      <m:t>𝑒𝑣</m:t>
                    </m:r>
                  </m:oMath>
                </a14:m>
                <a:r>
                  <a:rPr lang="en-US" sz="2400" dirty="0"/>
                  <a:t> has to be eliminated  </a:t>
                </a:r>
                <a:endParaRPr lang="en-US" sz="2400" baseline="-25000" dirty="0"/>
              </a:p>
            </p:txBody>
          </p:sp>
        </mc:Choice>
        <mc:Fallback>
          <p:sp>
            <p:nvSpPr>
              <p:cNvPr id="3" name="Content Placeholder 2">
                <a:extLst>
                  <a:ext uri="{FF2B5EF4-FFF2-40B4-BE49-F238E27FC236}">
                    <a16:creationId xmlns:a16="http://schemas.microsoft.com/office/drawing/2014/main" id="{9A4496F4-A1F9-7541-9DF2-EE8700FD9616}"/>
                  </a:ext>
                </a:extLst>
              </p:cNvPr>
              <p:cNvSpPr>
                <a:spLocks noGrp="1" noRot="1" noChangeAspect="1" noMove="1" noResize="1" noEditPoints="1" noAdjustHandles="1" noChangeArrowheads="1" noChangeShapeType="1" noTextEdit="1"/>
              </p:cNvSpPr>
              <p:nvPr>
                <p:ph idx="1"/>
              </p:nvPr>
            </p:nvSpPr>
            <p:spPr>
              <a:xfrm>
                <a:off x="838200" y="1230086"/>
                <a:ext cx="10515600" cy="4946877"/>
              </a:xfrm>
              <a:blipFill>
                <a:blip r:embed="rId2"/>
                <a:stretch>
                  <a:fillRect l="-724" t="-1026"/>
                </a:stretch>
              </a:blipFill>
            </p:spPr>
            <p:txBody>
              <a:bodyPr/>
              <a:lstStyle/>
              <a:p>
                <a:r>
                  <a:rPr lang="en-US">
                    <a:noFill/>
                  </a:rPr>
                  <a:t> </a:t>
                </a:r>
              </a:p>
            </p:txBody>
          </p:sp>
        </mc:Fallback>
      </mc:AlternateContent>
    </p:spTree>
    <p:extLst>
      <p:ext uri="{BB962C8B-B14F-4D97-AF65-F5344CB8AC3E}">
        <p14:creationId xmlns:p14="http://schemas.microsoft.com/office/powerpoint/2010/main" val="190060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trips(down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strips(down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AB4DC8B-24F4-684D-92AF-300BC9D62F55}"/>
                  </a:ext>
                </a:extLst>
              </p:cNvPr>
              <p:cNvSpPr>
                <a:spLocks noGrp="1"/>
              </p:cNvSpPr>
              <p:nvPr>
                <p:ph type="title"/>
              </p:nvPr>
            </p:nvSpPr>
            <p:spPr>
              <a:xfrm>
                <a:off x="838200" y="365126"/>
                <a:ext cx="10515600" cy="799646"/>
              </a:xfrm>
            </p:spPr>
            <p:txBody>
              <a:bodyPr/>
              <a:lstStyle/>
              <a:p>
                <a:r>
                  <a:rPr lang="en-US" dirty="0"/>
                  <a:t>Eliminating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𝑚</m:t>
                        </m:r>
                      </m:e>
                    </m:acc>
                    <m:r>
                      <a:rPr lang="en-US" i="1" baseline="-25000">
                        <a:latin typeface="Cambria Math" panose="02040503050406030204" pitchFamily="18" charset="0"/>
                      </a:rPr>
                      <m:t>2 </m:t>
                    </m:r>
                    <m:r>
                      <a:rPr lang="en-US" i="1" baseline="-25000">
                        <a:latin typeface="Cambria Math" panose="02040503050406030204" pitchFamily="18" charset="0"/>
                      </a:rPr>
                      <m:t>𝑒𝑣</m:t>
                    </m:r>
                  </m:oMath>
                </a14:m>
                <a:r>
                  <a:rPr lang="en-US" dirty="0"/>
                  <a:t> </a:t>
                </a:r>
              </a:p>
            </p:txBody>
          </p:sp>
        </mc:Choice>
        <mc:Fallback xmlns="">
          <p:sp>
            <p:nvSpPr>
              <p:cNvPr id="2" name="Title 1">
                <a:extLst>
                  <a:ext uri="{FF2B5EF4-FFF2-40B4-BE49-F238E27FC236}">
                    <a16:creationId xmlns:a16="http://schemas.microsoft.com/office/drawing/2014/main" id="{CAB4DC8B-24F4-684D-92AF-300BC9D62F55}"/>
                  </a:ext>
                </a:extLst>
              </p:cNvPr>
              <p:cNvSpPr>
                <a:spLocks noGrp="1" noRot="1" noChangeAspect="1" noMove="1" noResize="1" noEditPoints="1" noAdjustHandles="1" noChangeArrowheads="1" noChangeShapeType="1" noTextEdit="1"/>
              </p:cNvSpPr>
              <p:nvPr>
                <p:ph type="title"/>
              </p:nvPr>
            </p:nvSpPr>
            <p:spPr>
              <a:xfrm>
                <a:off x="838200" y="365126"/>
                <a:ext cx="10515600" cy="799646"/>
              </a:xfrm>
              <a:blipFill>
                <a:blip r:embed="rId2"/>
                <a:stretch>
                  <a:fillRect l="-2292" t="-17188" b="-32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06848B-BC19-2A44-983D-92E1A52A6B1F}"/>
                  </a:ext>
                </a:extLst>
              </p:cNvPr>
              <p:cNvSpPr>
                <a:spLocks noGrp="1"/>
              </p:cNvSpPr>
              <p:nvPr>
                <p:ph idx="1"/>
              </p:nvPr>
            </p:nvSpPr>
            <p:spPr>
              <a:xfrm>
                <a:off x="838200" y="1285103"/>
                <a:ext cx="10515600" cy="4891860"/>
              </a:xfrm>
            </p:spPr>
            <p:txBody>
              <a:bodyPr>
                <a:normAutofit lnSpcReduction="10000"/>
              </a:bodyPr>
              <a:lstStyle/>
              <a:p>
                <a:r>
                  <a:rPr lang="en-IN" sz="2400" dirty="0"/>
                  <a:t>If the transformation reaction of Tar2 into gas and Tar3 were negligible, the evaporation rate of Tar2 would be </a:t>
                </a:r>
              </a:p>
              <a:p>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2</m:t>
                    </m:r>
                    <m:r>
                      <a:rPr lang="en-US" sz="2400" b="0" i="1" smtClean="0">
                        <a:latin typeface="Cambria Math" panose="02040503050406030204" pitchFamily="18" charset="0"/>
                      </a:rPr>
                      <m:t> </m:t>
                    </m:r>
                    <m:r>
                      <a:rPr lang="en-US" sz="2400" b="0" i="1" baseline="-25000" smtClean="0">
                        <a:latin typeface="Cambria Math" panose="02040503050406030204" pitchFamily="18" charset="0"/>
                      </a:rPr>
                      <m:t>𝑒𝑣</m:t>
                    </m:r>
                    <m:r>
                      <a:rPr lang="en-US" sz="2400" b="0" i="1" smtClean="0">
                        <a:latin typeface="Cambria Math" panose="02040503050406030204" pitchFamily="18" charset="0"/>
                      </a:rPr>
                      <m:t> </m:t>
                    </m:r>
                    <m:r>
                      <a:rPr lang="en-US" sz="2400" b="0" i="1" baseline="-25000" smtClean="0">
                        <a:latin typeface="Cambria Math" panose="02040503050406030204" pitchFamily="18" charset="0"/>
                      </a:rPr>
                      <m:t>0</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r>
                          <a:rPr lang="en-US" sz="2400" b="0" i="1" baseline="-25000" smtClean="0">
                            <a:latin typeface="Cambria Math" panose="02040503050406030204" pitchFamily="18" charset="0"/>
                          </a:rPr>
                          <m:t>2 0</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𝑀𝑤</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max</m:t>
                            </m:r>
                          </m:fName>
                          <m:e>
                            <m:r>
                              <a:rPr lang="en-US" sz="2400" b="0" i="1" smtClean="0">
                                <a:latin typeface="Cambria Math" panose="02040503050406030204" pitchFamily="18" charset="0"/>
                              </a:rPr>
                              <m:t>− </m:t>
                            </m:r>
                            <m:r>
                              <a:rPr lang="en-US" sz="2400" b="0" i="1" smtClean="0">
                                <a:latin typeface="Cambria Math" panose="02040503050406030204" pitchFamily="18" charset="0"/>
                              </a:rPr>
                              <m:t>𝑀𝑤</m:t>
                            </m:r>
                            <m:r>
                              <a:rPr lang="en-US" sz="2400" b="0" i="1" smtClean="0">
                                <a:latin typeface="Cambria Math" panose="02040503050406030204" pitchFamily="18" charset="0"/>
                              </a:rPr>
                              <m:t>,</m:t>
                            </m:r>
                            <m:r>
                              <a:rPr lang="en-US" sz="2400" b="0" i="1" smtClean="0">
                                <a:latin typeface="Cambria Math" panose="02040503050406030204" pitchFamily="18" charset="0"/>
                              </a:rPr>
                              <m:t>𝑚𝑖𝑛</m:t>
                            </m:r>
                          </m:e>
                        </m:func>
                        <m:r>
                          <a:rPr lang="en-US" sz="2400" b="0" i="1" smtClean="0">
                            <a:latin typeface="Cambria Math" panose="02040503050406030204" pitchFamily="18" charset="0"/>
                          </a:rPr>
                          <m:t>)</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87060</m:t>
                                        </m:r>
                                      </m:e>
                                    </m:d>
                                  </m:e>
                                </m:func>
                              </m:num>
                              <m:den>
                                <m:r>
                                  <a:rPr lang="en-US" sz="2400" b="0" i="1" smtClean="0">
                                    <a:latin typeface="Cambria Math" panose="02040503050406030204" pitchFamily="18" charset="0"/>
                                  </a:rPr>
                                  <m:t>299</m:t>
                                </m:r>
                              </m:den>
                            </m:f>
                            <m:r>
                              <a:rPr lang="en-US" sz="2400" b="0" i="1" smtClean="0">
                                <a:latin typeface="Cambria Math" panose="02040503050406030204" pitchFamily="18" charset="0"/>
                              </a:rPr>
                              <m:t>)</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0.59</m:t>
                                </m:r>
                              </m:den>
                            </m:f>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0.59</m:t>
                                </m:r>
                              </m:den>
                            </m:f>
                            <m:r>
                              <a:rPr lang="en-US" sz="2400" b="0" i="1" smtClean="0">
                                <a:latin typeface="Cambria Math" panose="02040503050406030204" pitchFamily="18" charset="0"/>
                              </a:rPr>
                              <m:t> −1 )</m:t>
                            </m:r>
                          </m:sup>
                        </m:sSup>
                      </m:num>
                      <m:den>
                        <m:r>
                          <a:rPr lang="en-US" sz="2400" b="0" i="1" smtClean="0">
                            <a:latin typeface="Cambria Math" panose="02040503050406030204" pitchFamily="18" charset="0"/>
                          </a:rPr>
                          <m:t>0.59</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𝑑𝑇</m:t>
                        </m:r>
                      </m:num>
                      <m:den>
                        <m:r>
                          <a:rPr lang="en-US" sz="2400" b="0" i="1" smtClean="0">
                            <a:latin typeface="Cambria Math" panose="02040503050406030204" pitchFamily="18" charset="0"/>
                          </a:rPr>
                          <m:t>𝑑𝑡</m:t>
                        </m:r>
                      </m:den>
                    </m:f>
                  </m:oMath>
                </a14:m>
                <a:endParaRPr lang="en-US" sz="2400" dirty="0"/>
              </a:p>
              <a:p>
                <a:r>
                  <a:rPr lang="en-IN" sz="2400" dirty="0"/>
                  <a:t>As the pyrolysis time increases, evaporation will concern a smaller and smaller fraction f2 of the original mass of Tar2 </a:t>
                </a:r>
              </a:p>
              <a:p>
                <a14:m>
                  <m:oMath xmlns:m="http://schemas.openxmlformats.org/officeDocument/2006/math">
                    <m:r>
                      <a:rPr lang="en-US" sz="2400" b="0" i="1" smtClean="0">
                        <a:latin typeface="Cambria Math" panose="02040503050406030204" pitchFamily="18" charset="0"/>
                      </a:rPr>
                      <m:t>𝑓</m:t>
                    </m:r>
                    <m:r>
                      <a:rPr lang="en-US" sz="2400" b="0" i="1" baseline="-25000" smtClean="0">
                        <a:latin typeface="Cambria Math" panose="02040503050406030204" pitchFamily="18" charset="0"/>
                      </a:rPr>
                      <m:t>2</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r>
                          <a:rPr lang="en-US" sz="2400" b="0" i="1" baseline="-25000" smtClean="0">
                            <a:latin typeface="Cambria Math" panose="02040503050406030204" pitchFamily="18" charset="0"/>
                          </a:rPr>
                          <m:t>20</m:t>
                        </m:r>
                        <m:r>
                          <a:rPr lang="en-US" sz="2400" b="0" i="1" smtClean="0">
                            <a:latin typeface="Cambria Math" panose="02040503050406030204" pitchFamily="18" charset="0"/>
                          </a:rPr>
                          <m:t> − </m:t>
                        </m:r>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𝑡</m:t>
                            </m:r>
                          </m:sup>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baseline="-25000" smtClean="0">
                                    <a:latin typeface="Cambria Math" panose="02040503050406030204" pitchFamily="18" charset="0"/>
                                  </a:rPr>
                                  <m:t>23</m:t>
                                </m:r>
                                <m:r>
                                  <a:rPr lang="en-US" sz="2400" b="0" i="1" smtClean="0">
                                    <a:latin typeface="Cambria Math" panose="02040503050406030204" pitchFamily="18" charset="0"/>
                                  </a:rPr>
                                  <m:t>+</m:t>
                                </m:r>
                                <m:r>
                                  <a:rPr lang="en-US" sz="2400" b="0" i="1" smtClean="0">
                                    <a:latin typeface="Cambria Math" panose="02040503050406030204" pitchFamily="18" charset="0"/>
                                  </a:rPr>
                                  <m:t>𝑅𝑔</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𝑑𝑡</m:t>
                            </m:r>
                          </m:e>
                        </m:nary>
                      </m:num>
                      <m:den>
                        <m:r>
                          <a:rPr lang="en-US" sz="2400" b="0" i="1" smtClean="0">
                            <a:latin typeface="Cambria Math" panose="02040503050406030204" pitchFamily="18" charset="0"/>
                          </a:rPr>
                          <m:t>𝑚</m:t>
                        </m:r>
                        <m:r>
                          <a:rPr lang="en-US" sz="2400" b="0" i="1" baseline="-25000" smtClean="0">
                            <a:latin typeface="Cambria Math" panose="02040503050406030204" pitchFamily="18" charset="0"/>
                          </a:rPr>
                          <m:t>20</m:t>
                        </m:r>
                      </m:den>
                    </m:f>
                  </m:oMath>
                </a14:m>
                <a:endParaRPr lang="en-US" sz="2400" dirty="0"/>
              </a:p>
              <a:p>
                <a:r>
                  <a:rPr lang="en-IN" sz="2400" dirty="0"/>
                  <a:t>so that the mass balance of Tar2 is as follows: </a:t>
                </a:r>
              </a:p>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r>
                          <a:rPr lang="en-US" sz="2400" b="0" i="1" smtClean="0">
                            <a:latin typeface="Cambria Math" panose="02040503050406030204" pitchFamily="18" charset="0"/>
                          </a:rPr>
                          <m:t>𝑚</m:t>
                        </m:r>
                        <m:r>
                          <a:rPr lang="en-US" sz="2400" b="0" i="1" baseline="-25000" smtClean="0">
                            <a:latin typeface="Cambria Math" panose="02040503050406030204" pitchFamily="18" charset="0"/>
                          </a:rPr>
                          <m:t>2</m:t>
                        </m:r>
                      </m:num>
                      <m:den>
                        <m:r>
                          <a:rPr lang="en-US" sz="2400" i="1" smtClean="0">
                            <a:latin typeface="Cambria Math" panose="02040503050406030204" pitchFamily="18" charset="0"/>
                          </a:rPr>
                          <m:t>𝑑</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baseline="-25000" smtClean="0">
                        <a:latin typeface="Cambria Math" panose="02040503050406030204" pitchFamily="18" charset="0"/>
                      </a:rPr>
                      <m:t>2</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baseline="-25000" smtClean="0">
                        <a:latin typeface="Cambria Math" panose="02040503050406030204" pitchFamily="18" charset="0"/>
                      </a:rPr>
                      <m:t>2</m:t>
                    </m:r>
                    <m:r>
                      <a:rPr lang="en-US" sz="2400" b="0" i="1" smtClean="0">
                        <a:latin typeface="Cambria Math" panose="02040503050406030204" pitchFamily="18" charset="0"/>
                      </a:rPr>
                      <m:t> </m:t>
                    </m:r>
                    <m:r>
                      <a:rPr lang="en-US" sz="2400" b="0" i="1" baseline="-25000" smtClean="0">
                        <a:latin typeface="Cambria Math" panose="02040503050406030204" pitchFamily="18" charset="0"/>
                      </a:rPr>
                      <m:t>𝑒𝑣</m:t>
                    </m:r>
                    <m:r>
                      <a:rPr lang="en-US" sz="2400" b="0" i="1" smtClean="0">
                        <a:latin typeface="Cambria Math" panose="02040503050406030204" pitchFamily="18" charset="0"/>
                      </a:rPr>
                      <m:t> </m:t>
                    </m:r>
                    <m:r>
                      <a:rPr lang="en-US" sz="2400" b="0" i="1" baseline="-25000" smtClean="0">
                        <a:latin typeface="Cambria Math" panose="02040503050406030204" pitchFamily="18" charset="0"/>
                      </a:rPr>
                      <m:t>0</m:t>
                    </m:r>
                    <m:r>
                      <a:rPr lang="en-US" sz="2400" b="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baseline="-25000" smtClean="0">
                        <a:latin typeface="Cambria Math" panose="02040503050406030204" pitchFamily="18" charset="0"/>
                      </a:rPr>
                      <m:t>23</m:t>
                    </m:r>
                    <m:r>
                      <a:rPr lang="en-US" sz="2400" b="0" i="1" smtClean="0">
                        <a:latin typeface="Cambria Math" panose="02040503050406030204" pitchFamily="18" charset="0"/>
                      </a:rPr>
                      <m:t>+</m:t>
                    </m:r>
                    <m:r>
                      <a:rPr lang="en-US" sz="2400" b="0" i="1" smtClean="0">
                        <a:latin typeface="Cambria Math" panose="02040503050406030204" pitchFamily="18" charset="0"/>
                      </a:rPr>
                      <m:t>𝑅𝑔</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endParaRPr lang="en-US" sz="2400" dirty="0"/>
              </a:p>
              <a:p>
                <a:r>
                  <a:rPr lang="en-US" sz="2400" dirty="0"/>
                  <a:t>Where : </a:t>
                </a:r>
                <a14:m>
                  <m:oMath xmlns:m="http://schemas.openxmlformats.org/officeDocument/2006/math">
                    <m:r>
                      <a:rPr lang="en-US" sz="2400" b="0" i="1" smtClean="0">
                        <a:latin typeface="Cambria Math" panose="02040503050406030204" pitchFamily="18" charset="0"/>
                      </a:rPr>
                      <m:t>𝑅𝑔</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𝐸𝑚</m:t>
                    </m:r>
                    <m:r>
                      <a:rPr lang="en-US" sz="2400" b="0" i="1" baseline="-25000" smtClean="0">
                        <a:latin typeface="Cambria Math" panose="02040503050406030204" pitchFamily="18" charset="0"/>
                      </a:rPr>
                      <m:t>2</m:t>
                    </m:r>
                    <m:r>
                      <a:rPr lang="en-US" sz="2400" b="0" i="1" smtClean="0">
                        <a:latin typeface="Cambria Math" panose="02040503050406030204" pitchFamily="18" charset="0"/>
                      </a:rPr>
                      <m:t>𝐴</m:t>
                    </m:r>
                    <m:r>
                      <a:rPr lang="en-US" sz="2400" b="0" i="1" baseline="-25000" smtClean="0">
                        <a:latin typeface="Cambria Math" panose="02040503050406030204" pitchFamily="18" charset="0"/>
                      </a:rPr>
                      <m:t>2</m:t>
                    </m:r>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baseline="-25000" smtClean="0">
                            <a:latin typeface="Cambria Math" panose="02040503050406030204" pitchFamily="18" charset="0"/>
                          </a:rPr>
                          <m:t>2</m:t>
                        </m:r>
                      </m:num>
                      <m:den>
                        <m:r>
                          <a:rPr lang="en-US" sz="2400" b="0" i="1" smtClean="0">
                            <a:latin typeface="Cambria Math" panose="02040503050406030204" pitchFamily="18" charset="0"/>
                          </a:rPr>
                          <m:t>𝑅𝑇</m:t>
                        </m:r>
                      </m:den>
                    </m:f>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rPr>
                      <m:t>𝑅</m:t>
                    </m:r>
                    <m:r>
                      <a:rPr lang="en-US" sz="2400" b="0" i="1" baseline="-25000" smtClean="0">
                        <a:latin typeface="Cambria Math" panose="02040503050406030204" pitchFamily="18" charset="0"/>
                      </a:rPr>
                      <m:t>23</m:t>
                    </m:r>
                    <m:r>
                      <a:rPr lang="en-US" sz="2400" b="0" i="1" smtClean="0">
                        <a:latin typeface="Cambria Math" panose="02040503050406030204" pitchFamily="18" charset="0"/>
                      </a:rPr>
                      <m:t>=</m:t>
                    </m:r>
                    <m:r>
                      <a:rPr lang="en-US" sz="2400" b="0" i="1" smtClean="0">
                        <a:latin typeface="Cambria Math" panose="02040503050406030204" pitchFamily="18" charset="0"/>
                      </a:rPr>
                      <m:t>𝐹𝑚</m:t>
                    </m:r>
                    <m:r>
                      <a:rPr lang="en-US" sz="2400" b="0" i="1" baseline="-25000" smtClean="0">
                        <a:latin typeface="Cambria Math" panose="02040503050406030204" pitchFamily="18" charset="0"/>
                      </a:rPr>
                      <m:t>2</m:t>
                    </m:r>
                    <m:r>
                      <a:rPr lang="en-US" sz="2400" b="0" i="1" smtClean="0">
                        <a:latin typeface="Cambria Math" panose="02040503050406030204" pitchFamily="18" charset="0"/>
                      </a:rPr>
                      <m:t>𝐴</m:t>
                    </m:r>
                    <m:r>
                      <a:rPr lang="en-US" sz="2400" b="0" i="1" baseline="-25000" smtClean="0">
                        <a:latin typeface="Cambria Math" panose="02040503050406030204" pitchFamily="18" charset="0"/>
                      </a:rPr>
                      <m:t>2</m:t>
                    </m:r>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baseline="-25000" smtClean="0">
                            <a:latin typeface="Cambria Math" panose="02040503050406030204" pitchFamily="18" charset="0"/>
                          </a:rPr>
                          <m:t>2</m:t>
                        </m:r>
                      </m:num>
                      <m:den>
                        <m:r>
                          <a:rPr lang="en-US" sz="2400" b="0" i="1" smtClean="0">
                            <a:latin typeface="Cambria Math" panose="02040503050406030204" pitchFamily="18" charset="0"/>
                          </a:rPr>
                          <m:t>𝑅𝑇</m:t>
                        </m:r>
                      </m:den>
                    </m:f>
                    <m:r>
                      <a:rPr lang="en-US" sz="2400" b="0" i="1" smtClean="0">
                        <a:latin typeface="Cambria Math" panose="02040503050406030204" pitchFamily="18" charset="0"/>
                      </a:rPr>
                      <m:t>)</m:t>
                    </m:r>
                  </m:oMath>
                </a14:m>
                <a:endParaRPr lang="en-US" sz="2400" dirty="0"/>
              </a:p>
            </p:txBody>
          </p:sp>
        </mc:Choice>
        <mc:Fallback>
          <p:sp>
            <p:nvSpPr>
              <p:cNvPr id="3" name="Content Placeholder 2">
                <a:extLst>
                  <a:ext uri="{FF2B5EF4-FFF2-40B4-BE49-F238E27FC236}">
                    <a16:creationId xmlns:a16="http://schemas.microsoft.com/office/drawing/2014/main" id="{AD06848B-BC19-2A44-983D-92E1A52A6B1F}"/>
                  </a:ext>
                </a:extLst>
              </p:cNvPr>
              <p:cNvSpPr>
                <a:spLocks noGrp="1" noRot="1" noChangeAspect="1" noMove="1" noResize="1" noEditPoints="1" noAdjustHandles="1" noChangeArrowheads="1" noChangeShapeType="1" noTextEdit="1"/>
              </p:cNvSpPr>
              <p:nvPr>
                <p:ph idx="1"/>
              </p:nvPr>
            </p:nvSpPr>
            <p:spPr>
              <a:xfrm>
                <a:off x="838200" y="1285103"/>
                <a:ext cx="10515600" cy="4891860"/>
              </a:xfrm>
              <a:blipFill>
                <a:blip r:embed="rId3"/>
                <a:stretch>
                  <a:fillRect l="-724" t="-1813" b="-1036"/>
                </a:stretch>
              </a:blipFill>
            </p:spPr>
            <p:txBody>
              <a:bodyPr/>
              <a:lstStyle/>
              <a:p>
                <a:r>
                  <a:rPr lang="en-US">
                    <a:noFill/>
                  </a:rPr>
                  <a:t> </a:t>
                </a:r>
              </a:p>
            </p:txBody>
          </p:sp>
        </mc:Fallback>
      </mc:AlternateContent>
    </p:spTree>
    <p:extLst>
      <p:ext uri="{BB962C8B-B14F-4D97-AF65-F5344CB8AC3E}">
        <p14:creationId xmlns:p14="http://schemas.microsoft.com/office/powerpoint/2010/main" val="37081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FEC1-40AD-2944-8462-B0CCA168B526}"/>
              </a:ext>
            </a:extLst>
          </p:cNvPr>
          <p:cNvSpPr>
            <a:spLocks noGrp="1"/>
          </p:cNvSpPr>
          <p:nvPr>
            <p:ph type="title"/>
          </p:nvPr>
        </p:nvSpPr>
        <p:spPr>
          <a:xfrm>
            <a:off x="838200" y="365125"/>
            <a:ext cx="10515600" cy="942975"/>
          </a:xfrm>
        </p:spPr>
        <p:txBody>
          <a:bodyPr/>
          <a:lstStyle/>
          <a:p>
            <a:r>
              <a:rPr lang="en-US" dirty="0"/>
              <a:t>VALUES OF THE CONSTANTS</a:t>
            </a:r>
          </a:p>
        </p:txBody>
      </p:sp>
      <p:pic>
        <p:nvPicPr>
          <p:cNvPr id="5" name="Content Placeholder 4">
            <a:extLst>
              <a:ext uri="{FF2B5EF4-FFF2-40B4-BE49-F238E27FC236}">
                <a16:creationId xmlns:a16="http://schemas.microsoft.com/office/drawing/2014/main" id="{90D8CA67-90A2-6B49-906F-1C203BC41BBF}"/>
              </a:ext>
            </a:extLst>
          </p:cNvPr>
          <p:cNvPicPr>
            <a:picLocks noGrp="1" noChangeAspect="1"/>
          </p:cNvPicPr>
          <p:nvPr>
            <p:ph idx="1"/>
          </p:nvPr>
        </p:nvPicPr>
        <p:blipFill>
          <a:blip r:embed="rId2"/>
          <a:stretch>
            <a:fillRect/>
          </a:stretch>
        </p:blipFill>
        <p:spPr>
          <a:xfrm>
            <a:off x="1278891" y="1308100"/>
            <a:ext cx="10276861" cy="4954914"/>
          </a:xfrm>
        </p:spPr>
      </p:pic>
    </p:spTree>
    <p:extLst>
      <p:ext uri="{BB962C8B-B14F-4D97-AF65-F5344CB8AC3E}">
        <p14:creationId xmlns:p14="http://schemas.microsoft.com/office/powerpoint/2010/main" val="228670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8182-9002-A64F-A1F3-50D8C70D3D15}"/>
              </a:ext>
            </a:extLst>
          </p:cNvPr>
          <p:cNvSpPr>
            <a:spLocks noGrp="1"/>
          </p:cNvSpPr>
          <p:nvPr>
            <p:ph type="title"/>
          </p:nvPr>
        </p:nvSpPr>
        <p:spPr>
          <a:xfrm>
            <a:off x="838200" y="365125"/>
            <a:ext cx="10515600" cy="941161"/>
          </a:xfrm>
        </p:spPr>
        <p:txBody>
          <a:bodyPr/>
          <a:lstStyle/>
          <a:p>
            <a:r>
              <a:rPr lang="en-US" dirty="0"/>
              <a:t>Results for Beech Wood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A50144-F785-954F-AEC6-E486A22DB6BC}"/>
                  </a:ext>
                </a:extLst>
              </p:cNvPr>
              <p:cNvSpPr>
                <a:spLocks noGrp="1"/>
              </p:cNvSpPr>
              <p:nvPr>
                <p:ph idx="1"/>
              </p:nvPr>
            </p:nvSpPr>
            <p:spPr>
              <a:xfrm>
                <a:off x="838200" y="1393371"/>
                <a:ext cx="10515600" cy="4783592"/>
              </a:xfrm>
            </p:spPr>
            <p:txBody>
              <a:bodyPr>
                <a:normAutofit/>
              </a:bodyPr>
              <a:lstStyle/>
              <a:p>
                <a:r>
                  <a:rPr lang="en-IN" sz="2400" dirty="0"/>
                  <a:t>m</a:t>
                </a:r>
                <a:r>
                  <a:rPr lang="en-IN" sz="2400" baseline="-25000" dirty="0"/>
                  <a:t>w0</a:t>
                </a:r>
                <a:r>
                  <a:rPr lang="en-IN" sz="2400" dirty="0"/>
                  <a:t> = 0.033299 Kg</a:t>
                </a:r>
              </a:p>
              <a:p>
                <a:r>
                  <a:rPr lang="en-IN" sz="2400" dirty="0"/>
                  <a:t>1</a:t>
                </a:r>
                <a:r>
                  <a:rPr lang="en-IN" sz="2400" baseline="30000" dirty="0"/>
                  <a:t>st</a:t>
                </a:r>
                <a:r>
                  <a:rPr lang="en-IN" sz="2400" dirty="0"/>
                  <a:t> run:</a:t>
                </a:r>
              </a:p>
              <a:p>
                <a:pPr marL="800100" lvl="2" indent="0">
                  <a:buNone/>
                </a:pP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i="1" smtClean="0">
                            <a:latin typeface="Cambria Math" panose="02040503050406030204" pitchFamily="18" charset="0"/>
                          </a:rPr>
                          <m:t>𝑑</m:t>
                        </m:r>
                        <m:r>
                          <a:rPr lang="en-US" sz="2400" b="0" i="1" smtClean="0">
                            <a:latin typeface="Cambria Math" panose="02040503050406030204" pitchFamily="18" charset="0"/>
                          </a:rPr>
                          <m:t>𝑇</m:t>
                        </m:r>
                      </m:num>
                      <m:den>
                        <m:r>
                          <a:rPr lang="en-IN" sz="2400" i="1" smtClean="0">
                            <a:latin typeface="Cambria Math" panose="02040503050406030204" pitchFamily="18" charset="0"/>
                          </a:rPr>
                          <m:t>𝑑</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r>
                      <a:rPr lang="en-US" sz="2400" b="0" i="0" smtClean="0">
                        <a:latin typeface="Cambria Math" panose="02040503050406030204" pitchFamily="18" charset="0"/>
                      </a:rPr>
                      <m:t> </m:t>
                    </m:r>
                  </m:oMath>
                </a14:m>
                <a:r>
                  <a:rPr lang="en-IN" sz="2400" dirty="0"/>
                  <a:t>0.05K/s</a:t>
                </a:r>
              </a:p>
              <a:p>
                <a:pPr marL="800100" lvl="2" indent="0">
                  <a:buNone/>
                </a:pPr>
                <a:r>
                  <a:rPr lang="en-IN" sz="2400" dirty="0"/>
                  <a:t>	</a:t>
                </a:r>
                <a:r>
                  <a:rPr lang="en-IN" sz="2400" dirty="0" err="1"/>
                  <a:t>tfinal</a:t>
                </a:r>
                <a:r>
                  <a:rPr lang="en-IN" sz="2400" dirty="0"/>
                  <a:t> = 15000s</a:t>
                </a:r>
              </a:p>
              <a:p>
                <a:pPr marL="800100" lvl="2" indent="0">
                  <a:buNone/>
                </a:pPr>
                <a:r>
                  <a:rPr lang="en-IN" sz="2400" dirty="0"/>
                  <a:t>	T0 = 275K</a:t>
                </a:r>
              </a:p>
              <a:p>
                <a:r>
                  <a:rPr lang="en-IN" sz="2400" dirty="0"/>
                  <a:t>2</a:t>
                </a:r>
                <a:r>
                  <a:rPr lang="en-IN" sz="2400" baseline="30000" dirty="0"/>
                  <a:t>nd</a:t>
                </a:r>
                <a:r>
                  <a:rPr lang="en-IN" sz="2400" dirty="0"/>
                  <a:t> run:</a:t>
                </a:r>
              </a:p>
              <a:p>
                <a:pPr marL="800100" lvl="2" indent="0">
                  <a:buNone/>
                </a:pP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𝑑</m:t>
                        </m:r>
                        <m:r>
                          <a:rPr lang="en-US" sz="2400" i="1">
                            <a:latin typeface="Cambria Math" panose="02040503050406030204" pitchFamily="18" charset="0"/>
                          </a:rPr>
                          <m:t>𝑇</m:t>
                        </m:r>
                      </m:num>
                      <m:den>
                        <m:r>
                          <a:rPr lang="en-IN" sz="2400" i="1">
                            <a:latin typeface="Cambria Math" panose="02040503050406030204" pitchFamily="18" charset="0"/>
                          </a:rPr>
                          <m:t>𝑑</m:t>
                        </m:r>
                        <m:r>
                          <a:rPr lang="en-US" sz="2400" i="1">
                            <a:latin typeface="Cambria Math" panose="02040503050406030204" pitchFamily="18" charset="0"/>
                          </a:rPr>
                          <m:t>𝑡</m:t>
                        </m:r>
                      </m:den>
                    </m:f>
                    <m:r>
                      <a:rPr lang="en-US" sz="2400" b="0" i="0" smtClean="0">
                        <a:latin typeface="Cambria Math" panose="02040503050406030204" pitchFamily="18" charset="0"/>
                      </a:rPr>
                      <m:t>= </m:t>
                    </m:r>
                  </m:oMath>
                </a14:m>
                <a:r>
                  <a:rPr lang="en-IN" sz="2400" dirty="0"/>
                  <a:t>1K/s</a:t>
                </a:r>
              </a:p>
              <a:p>
                <a:pPr marL="800100" lvl="2" indent="0">
                  <a:buNone/>
                </a:pPr>
                <a:r>
                  <a:rPr lang="en-IN" sz="2400" dirty="0"/>
                  <a:t>	</a:t>
                </a:r>
                <a:r>
                  <a:rPr lang="en-IN" sz="2400" dirty="0" err="1"/>
                  <a:t>tfinal</a:t>
                </a:r>
                <a:r>
                  <a:rPr lang="en-IN" sz="2400" dirty="0"/>
                  <a:t> = 700s</a:t>
                </a:r>
              </a:p>
              <a:p>
                <a:pPr marL="800100" lvl="2" indent="0">
                  <a:buNone/>
                </a:pPr>
                <a:r>
                  <a:rPr lang="en-IN" sz="2400" dirty="0"/>
                  <a:t>	T0 = 290K</a:t>
                </a:r>
              </a:p>
              <a:p>
                <a:pPr marL="0" indent="0">
                  <a:buNone/>
                </a:pPr>
                <a:endParaRPr lang="en-IN" dirty="0"/>
              </a:p>
              <a:p>
                <a:endParaRPr lang="en-US" dirty="0"/>
              </a:p>
            </p:txBody>
          </p:sp>
        </mc:Choice>
        <mc:Fallback>
          <p:sp>
            <p:nvSpPr>
              <p:cNvPr id="3" name="Content Placeholder 2">
                <a:extLst>
                  <a:ext uri="{FF2B5EF4-FFF2-40B4-BE49-F238E27FC236}">
                    <a16:creationId xmlns:a16="http://schemas.microsoft.com/office/drawing/2014/main" id="{9EA50144-F785-954F-AEC6-E486A22DB6BC}"/>
                  </a:ext>
                </a:extLst>
              </p:cNvPr>
              <p:cNvSpPr>
                <a:spLocks noGrp="1" noRot="1" noChangeAspect="1" noMove="1" noResize="1" noEditPoints="1" noAdjustHandles="1" noChangeArrowheads="1" noChangeShapeType="1" noTextEdit="1"/>
              </p:cNvSpPr>
              <p:nvPr>
                <p:ph idx="1"/>
              </p:nvPr>
            </p:nvSpPr>
            <p:spPr>
              <a:xfrm>
                <a:off x="838200" y="1393371"/>
                <a:ext cx="10515600" cy="4783592"/>
              </a:xfrm>
              <a:blipFill>
                <a:blip r:embed="rId2"/>
                <a:stretch>
                  <a:fillRect l="-724" t="-1326"/>
                </a:stretch>
              </a:blipFill>
            </p:spPr>
            <p:txBody>
              <a:bodyPr/>
              <a:lstStyle/>
              <a:p>
                <a:r>
                  <a:rPr lang="en-US">
                    <a:noFill/>
                  </a:rPr>
                  <a:t> </a:t>
                </a:r>
              </a:p>
            </p:txBody>
          </p:sp>
        </mc:Fallback>
      </mc:AlternateContent>
    </p:spTree>
    <p:extLst>
      <p:ext uri="{BB962C8B-B14F-4D97-AF65-F5344CB8AC3E}">
        <p14:creationId xmlns:p14="http://schemas.microsoft.com/office/powerpoint/2010/main" val="182429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strips(down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strips(downLeft)">
                                      <p:cBhvr>
                                        <p:cTn id="26" dur="500"/>
                                        <p:tgtEl>
                                          <p:spTgt spid="3">
                                            <p:txEl>
                                              <p:pRg st="5" end="5"/>
                                            </p:txEl>
                                          </p:spTgt>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strips(downLeft)">
                                      <p:cBhvr>
                                        <p:cTn id="29" dur="500"/>
                                        <p:tgtEl>
                                          <p:spTgt spid="3">
                                            <p:txEl>
                                              <p:pRg st="6" end="6"/>
                                            </p:txEl>
                                          </p:spTgt>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strips(downLeft)">
                                      <p:cBhvr>
                                        <p:cTn id="32" dur="500"/>
                                        <p:tgtEl>
                                          <p:spTgt spid="3">
                                            <p:txEl>
                                              <p:pRg st="7" end="7"/>
                                            </p:txEl>
                                          </p:spTgt>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strips(downLeft)">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6F16-5BA5-F543-A682-F08BC3901A9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A26D0F5-8D95-8844-A4C8-B7702577BC4B}"/>
              </a:ext>
            </a:extLst>
          </p:cNvPr>
          <p:cNvPicPr>
            <a:picLocks noGrp="1" noChangeAspect="1"/>
          </p:cNvPicPr>
          <p:nvPr>
            <p:ph idx="1"/>
          </p:nvPr>
        </p:nvPicPr>
        <p:blipFill>
          <a:blip r:embed="rId2"/>
          <a:stretch>
            <a:fillRect/>
          </a:stretch>
        </p:blipFill>
        <p:spPr>
          <a:xfrm>
            <a:off x="1000990" y="413951"/>
            <a:ext cx="10855502" cy="6060989"/>
          </a:xfrm>
        </p:spPr>
      </p:pic>
    </p:spTree>
    <p:extLst>
      <p:ext uri="{BB962C8B-B14F-4D97-AF65-F5344CB8AC3E}">
        <p14:creationId xmlns:p14="http://schemas.microsoft.com/office/powerpoint/2010/main" val="426515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F832-F56C-6C49-91FC-BBF3AFDDB18D}"/>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6A3C85FB-F84F-2A4B-A05A-46E7A3A256F4}"/>
              </a:ext>
            </a:extLst>
          </p:cNvPr>
          <p:cNvPicPr>
            <a:picLocks noGrp="1" noChangeAspect="1"/>
          </p:cNvPicPr>
          <p:nvPr>
            <p:ph idx="1"/>
          </p:nvPr>
        </p:nvPicPr>
        <p:blipFill>
          <a:blip r:embed="rId2"/>
          <a:stretch>
            <a:fillRect/>
          </a:stretch>
        </p:blipFill>
        <p:spPr>
          <a:xfrm>
            <a:off x="1058550" y="345989"/>
            <a:ext cx="10742153" cy="6105409"/>
          </a:xfrm>
        </p:spPr>
      </p:pic>
    </p:spTree>
    <p:extLst>
      <p:ext uri="{BB962C8B-B14F-4D97-AF65-F5344CB8AC3E}">
        <p14:creationId xmlns:p14="http://schemas.microsoft.com/office/powerpoint/2010/main" val="90457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B181-01AC-1749-AC6F-82512628DB50}"/>
              </a:ext>
            </a:extLst>
          </p:cNvPr>
          <p:cNvSpPr>
            <a:spLocks noGrp="1"/>
          </p:cNvSpPr>
          <p:nvPr>
            <p:ph type="title"/>
          </p:nvPr>
        </p:nvSpPr>
        <p:spPr>
          <a:xfrm>
            <a:off x="838200" y="365125"/>
            <a:ext cx="10515600" cy="941161"/>
          </a:xfrm>
        </p:spPr>
        <p:txBody>
          <a:bodyPr/>
          <a:lstStyle/>
          <a:p>
            <a:r>
              <a:rPr lang="en-US" dirty="0"/>
              <a:t>Results for Pine Wood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7DA755-40AF-8048-922F-4F27467D1A35}"/>
                  </a:ext>
                </a:extLst>
              </p:cNvPr>
              <p:cNvSpPr>
                <a:spLocks noGrp="1"/>
              </p:cNvSpPr>
              <p:nvPr>
                <p:ph idx="1"/>
              </p:nvPr>
            </p:nvSpPr>
            <p:spPr>
              <a:xfrm>
                <a:off x="838200" y="1393371"/>
                <a:ext cx="10515600" cy="4783592"/>
              </a:xfrm>
            </p:spPr>
            <p:txBody>
              <a:bodyPr>
                <a:normAutofit/>
              </a:bodyPr>
              <a:lstStyle/>
              <a:p>
                <a:r>
                  <a:rPr lang="en-IN" sz="2400" dirty="0"/>
                  <a:t>m</a:t>
                </a:r>
                <a:r>
                  <a:rPr lang="en-IN" sz="2400" baseline="-25000" dirty="0"/>
                  <a:t>w0</a:t>
                </a:r>
                <a:r>
                  <a:rPr lang="en-IN" sz="2400" dirty="0"/>
                  <a:t> = 0.023264 Kg</a:t>
                </a:r>
              </a:p>
              <a:p>
                <a:r>
                  <a:rPr lang="en-IN" sz="2400" dirty="0"/>
                  <a:t>1</a:t>
                </a:r>
                <a:r>
                  <a:rPr lang="en-IN" sz="2400" baseline="30000" dirty="0"/>
                  <a:t>st</a:t>
                </a:r>
                <a:r>
                  <a:rPr lang="en-IN" sz="2400" dirty="0"/>
                  <a:t> run:</a:t>
                </a:r>
              </a:p>
              <a:p>
                <a:pPr marL="800100" lvl="2" indent="0">
                  <a:buNone/>
                </a:pP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𝑑</m:t>
                        </m:r>
                        <m:r>
                          <a:rPr lang="en-US" sz="2400" i="1">
                            <a:latin typeface="Cambria Math" panose="02040503050406030204" pitchFamily="18" charset="0"/>
                          </a:rPr>
                          <m:t>𝑇</m:t>
                        </m:r>
                      </m:num>
                      <m:den>
                        <m:r>
                          <a:rPr lang="en-IN" sz="2400" i="1">
                            <a:latin typeface="Cambria Math" panose="02040503050406030204" pitchFamily="18" charset="0"/>
                          </a:rPr>
                          <m:t>𝑑</m:t>
                        </m:r>
                        <m:r>
                          <a:rPr lang="en-US" sz="2400" i="1">
                            <a:latin typeface="Cambria Math" panose="02040503050406030204" pitchFamily="18" charset="0"/>
                          </a:rPr>
                          <m:t>𝑡</m:t>
                        </m:r>
                      </m:den>
                    </m:f>
                    <m:r>
                      <a:rPr lang="en-US" sz="2400" i="1">
                        <a:latin typeface="Cambria Math" panose="02040503050406030204" pitchFamily="18" charset="0"/>
                      </a:rPr>
                      <m:t>=</m:t>
                    </m:r>
                    <m:r>
                      <a:rPr lang="en-US" sz="2400">
                        <a:latin typeface="Cambria Math" panose="02040503050406030204" pitchFamily="18" charset="0"/>
                      </a:rPr>
                      <m:t> </m:t>
                    </m:r>
                  </m:oMath>
                </a14:m>
                <a:r>
                  <a:rPr lang="en-IN" sz="2400" dirty="0"/>
                  <a:t>0.05K/s</a:t>
                </a:r>
              </a:p>
              <a:p>
                <a:pPr marL="800100" lvl="2" indent="0">
                  <a:buNone/>
                </a:pPr>
                <a:r>
                  <a:rPr lang="en-IN" sz="2400" dirty="0"/>
                  <a:t>	</a:t>
                </a:r>
                <a:r>
                  <a:rPr lang="en-IN" sz="2400" dirty="0" err="1"/>
                  <a:t>tfinal</a:t>
                </a:r>
                <a:r>
                  <a:rPr lang="en-IN" sz="2400" dirty="0"/>
                  <a:t> = 15000s</a:t>
                </a:r>
              </a:p>
              <a:p>
                <a:pPr marL="800100" lvl="2" indent="0">
                  <a:buNone/>
                </a:pPr>
                <a:r>
                  <a:rPr lang="en-IN" sz="2400" dirty="0"/>
                  <a:t>	T0 = 275K</a:t>
                </a:r>
              </a:p>
              <a:p>
                <a:r>
                  <a:rPr lang="en-IN" sz="2400" dirty="0"/>
                  <a:t>2</a:t>
                </a:r>
                <a:r>
                  <a:rPr lang="en-IN" sz="2400" baseline="30000" dirty="0"/>
                  <a:t>nd</a:t>
                </a:r>
                <a:r>
                  <a:rPr lang="en-IN" sz="2400" dirty="0"/>
                  <a:t> run:</a:t>
                </a:r>
              </a:p>
              <a:p>
                <a:pPr marL="800100" lvl="2" indent="0">
                  <a:buNone/>
                </a:pP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𝑑</m:t>
                        </m:r>
                        <m:r>
                          <a:rPr lang="en-US" sz="2400" i="1">
                            <a:latin typeface="Cambria Math" panose="02040503050406030204" pitchFamily="18" charset="0"/>
                          </a:rPr>
                          <m:t>𝑇</m:t>
                        </m:r>
                      </m:num>
                      <m:den>
                        <m:r>
                          <a:rPr lang="en-IN" sz="2400" i="1">
                            <a:latin typeface="Cambria Math" panose="02040503050406030204" pitchFamily="18" charset="0"/>
                          </a:rPr>
                          <m:t>𝑑</m:t>
                        </m:r>
                        <m:r>
                          <a:rPr lang="en-US" sz="2400" i="1">
                            <a:latin typeface="Cambria Math" panose="02040503050406030204" pitchFamily="18" charset="0"/>
                          </a:rPr>
                          <m:t>𝑡</m:t>
                        </m:r>
                      </m:den>
                    </m:f>
                    <m:r>
                      <a:rPr lang="en-US" sz="2400">
                        <a:latin typeface="Cambria Math" panose="02040503050406030204" pitchFamily="18" charset="0"/>
                      </a:rPr>
                      <m:t>= </m:t>
                    </m:r>
                  </m:oMath>
                </a14:m>
                <a:r>
                  <a:rPr lang="en-IN" sz="2400" dirty="0"/>
                  <a:t>1K/s</a:t>
                </a:r>
              </a:p>
              <a:p>
                <a:pPr marL="800100" lvl="2" indent="0">
                  <a:buNone/>
                </a:pPr>
                <a:r>
                  <a:rPr lang="en-IN" sz="2400" dirty="0"/>
                  <a:t>	</a:t>
                </a:r>
                <a:r>
                  <a:rPr lang="en-IN" sz="2400" dirty="0" err="1"/>
                  <a:t>tfinal</a:t>
                </a:r>
                <a:r>
                  <a:rPr lang="en-IN" sz="2400" dirty="0"/>
                  <a:t> = 700s</a:t>
                </a:r>
              </a:p>
              <a:p>
                <a:pPr marL="800100" lvl="2" indent="0">
                  <a:buNone/>
                </a:pPr>
                <a:r>
                  <a:rPr lang="en-IN" sz="2400" dirty="0"/>
                  <a:t>	T0 = 290K</a:t>
                </a:r>
              </a:p>
            </p:txBody>
          </p:sp>
        </mc:Choice>
        <mc:Fallback>
          <p:sp>
            <p:nvSpPr>
              <p:cNvPr id="3" name="Content Placeholder 2">
                <a:extLst>
                  <a:ext uri="{FF2B5EF4-FFF2-40B4-BE49-F238E27FC236}">
                    <a16:creationId xmlns:a16="http://schemas.microsoft.com/office/drawing/2014/main" id="{827DA755-40AF-8048-922F-4F27467D1A35}"/>
                  </a:ext>
                </a:extLst>
              </p:cNvPr>
              <p:cNvSpPr>
                <a:spLocks noGrp="1" noRot="1" noChangeAspect="1" noMove="1" noResize="1" noEditPoints="1" noAdjustHandles="1" noChangeArrowheads="1" noChangeShapeType="1" noTextEdit="1"/>
              </p:cNvSpPr>
              <p:nvPr>
                <p:ph idx="1"/>
              </p:nvPr>
            </p:nvSpPr>
            <p:spPr>
              <a:xfrm>
                <a:off x="838200" y="1393371"/>
                <a:ext cx="10515600" cy="4783592"/>
              </a:xfrm>
              <a:blipFill>
                <a:blip r:embed="rId2"/>
                <a:stretch>
                  <a:fillRect l="-724" t="-1326"/>
                </a:stretch>
              </a:blipFill>
            </p:spPr>
            <p:txBody>
              <a:bodyPr/>
              <a:lstStyle/>
              <a:p>
                <a:r>
                  <a:rPr lang="en-US">
                    <a:noFill/>
                  </a:rPr>
                  <a:t> </a:t>
                </a:r>
              </a:p>
            </p:txBody>
          </p:sp>
        </mc:Fallback>
      </mc:AlternateContent>
    </p:spTree>
    <p:extLst>
      <p:ext uri="{BB962C8B-B14F-4D97-AF65-F5344CB8AC3E}">
        <p14:creationId xmlns:p14="http://schemas.microsoft.com/office/powerpoint/2010/main" val="392792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strips(down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strips(downLeft)">
                                      <p:cBhvr>
                                        <p:cTn id="26" dur="500"/>
                                        <p:tgtEl>
                                          <p:spTgt spid="3">
                                            <p:txEl>
                                              <p:pRg st="5" end="5"/>
                                            </p:txEl>
                                          </p:spTgt>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strips(downLeft)">
                                      <p:cBhvr>
                                        <p:cTn id="29" dur="500"/>
                                        <p:tgtEl>
                                          <p:spTgt spid="3">
                                            <p:txEl>
                                              <p:pRg st="6" end="6"/>
                                            </p:txEl>
                                          </p:spTgt>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strips(downLeft)">
                                      <p:cBhvr>
                                        <p:cTn id="32" dur="500"/>
                                        <p:tgtEl>
                                          <p:spTgt spid="3">
                                            <p:txEl>
                                              <p:pRg st="7" end="7"/>
                                            </p:txEl>
                                          </p:spTgt>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strips(downLeft)">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1F5F-3825-F645-8CB6-3C9ACB20DAF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8C7CDB-F6D9-1D4B-8D62-5D3CB7A9CE5A}"/>
              </a:ext>
            </a:extLst>
          </p:cNvPr>
          <p:cNvPicPr>
            <a:picLocks noGrp="1" noChangeAspect="1"/>
          </p:cNvPicPr>
          <p:nvPr>
            <p:ph idx="1"/>
          </p:nvPr>
        </p:nvPicPr>
        <p:blipFill>
          <a:blip r:embed="rId2"/>
          <a:stretch>
            <a:fillRect/>
          </a:stretch>
        </p:blipFill>
        <p:spPr>
          <a:xfrm>
            <a:off x="739035" y="200417"/>
            <a:ext cx="11347200" cy="6382800"/>
          </a:xfrm>
        </p:spPr>
      </p:pic>
    </p:spTree>
    <p:extLst>
      <p:ext uri="{BB962C8B-B14F-4D97-AF65-F5344CB8AC3E}">
        <p14:creationId xmlns:p14="http://schemas.microsoft.com/office/powerpoint/2010/main" val="158255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035A-DA3F-7745-8610-59F6775FE114}"/>
              </a:ext>
            </a:extLst>
          </p:cNvPr>
          <p:cNvSpPr>
            <a:spLocks noGrp="1"/>
          </p:cNvSpPr>
          <p:nvPr>
            <p:ph type="title"/>
          </p:nvPr>
        </p:nvSpPr>
        <p:spPr>
          <a:xfrm>
            <a:off x="838200" y="365125"/>
            <a:ext cx="10515600" cy="937895"/>
          </a:xfrm>
        </p:spPr>
        <p:txBody>
          <a:bodyPr/>
          <a:lstStyle/>
          <a:p>
            <a:r>
              <a:rPr lang="en-US" dirty="0"/>
              <a:t>WOOD PYROLYSIS</a:t>
            </a:r>
          </a:p>
        </p:txBody>
      </p:sp>
      <p:sp>
        <p:nvSpPr>
          <p:cNvPr id="3" name="Content Placeholder 2">
            <a:extLst>
              <a:ext uri="{FF2B5EF4-FFF2-40B4-BE49-F238E27FC236}">
                <a16:creationId xmlns:a16="http://schemas.microsoft.com/office/drawing/2014/main" id="{04C23E7C-F98D-5A40-9A91-F91DC51F4FDB}"/>
              </a:ext>
            </a:extLst>
          </p:cNvPr>
          <p:cNvSpPr>
            <a:spLocks noGrp="1"/>
          </p:cNvSpPr>
          <p:nvPr>
            <p:ph idx="1"/>
          </p:nvPr>
        </p:nvSpPr>
        <p:spPr>
          <a:xfrm>
            <a:off x="838200" y="1303020"/>
            <a:ext cx="10515600" cy="4873943"/>
          </a:xfrm>
        </p:spPr>
        <p:txBody>
          <a:bodyPr>
            <a:normAutofit fontScale="92500"/>
          </a:bodyPr>
          <a:lstStyle/>
          <a:p>
            <a:r>
              <a:rPr lang="en-IN" sz="2400" dirty="0"/>
              <a:t>Wood is considered as one of the most important renewable energy sources. </a:t>
            </a:r>
          </a:p>
          <a:p>
            <a:r>
              <a:rPr lang="en-IN" sz="2400" dirty="0"/>
              <a:t>Direct energy recovery from wood – either electrical or thermal energy – is obtained by combustion, but thermal processes like pyrolysis allow to convert woodsy biomasses into more valuable gaseous or liquid combustibles. </a:t>
            </a:r>
          </a:p>
          <a:p>
            <a:r>
              <a:rPr lang="en-IN" sz="2400" dirty="0"/>
              <a:t>It consists of a decomposition of the wood polymeric chains (cellulose, lignin). The products of this decomposition can be roughly subdivided into gas, tar and char. </a:t>
            </a:r>
          </a:p>
          <a:p>
            <a:r>
              <a:rPr lang="en-IN" sz="2400" dirty="0"/>
              <a:t>Gaseous products are mainly constituted by CO, H</a:t>
            </a:r>
            <a:r>
              <a:rPr lang="en-IN" sz="2400" baseline="-25000" dirty="0"/>
              <a:t>2</a:t>
            </a:r>
            <a:r>
              <a:rPr lang="en-IN" sz="2400" dirty="0"/>
              <a:t>, CO</a:t>
            </a:r>
            <a:r>
              <a:rPr lang="en-IN" sz="2400" baseline="-25000" dirty="0"/>
              <a:t>2</a:t>
            </a:r>
            <a:r>
              <a:rPr lang="en-IN" sz="2400" dirty="0"/>
              <a:t>, CH</a:t>
            </a:r>
            <a:r>
              <a:rPr lang="en-IN" sz="2400" baseline="-25000" dirty="0"/>
              <a:t>4</a:t>
            </a:r>
            <a:r>
              <a:rPr lang="en-IN" sz="2400" dirty="0"/>
              <a:t> and other light hydrocarbons.</a:t>
            </a:r>
          </a:p>
          <a:p>
            <a:r>
              <a:rPr lang="en-IN" sz="2400" dirty="0"/>
              <a:t>Tar is made by hydrocarbons of higher C content and other organic compounds which are volatile at the temperature of pyrolysis and condense at low temperature.</a:t>
            </a:r>
          </a:p>
          <a:p>
            <a:r>
              <a:rPr lang="en-IN" sz="2400" dirty="0"/>
              <a:t>Char is the solid residual after pyrolysis and it consists of carbonaceous solid compounds with a high C/H ratio. </a:t>
            </a:r>
          </a:p>
          <a:p>
            <a:endParaRPr lang="en-IN" dirty="0"/>
          </a:p>
          <a:p>
            <a:endParaRPr lang="en-IN" dirty="0"/>
          </a:p>
          <a:p>
            <a:endParaRPr lang="en-US" dirty="0"/>
          </a:p>
        </p:txBody>
      </p:sp>
    </p:spTree>
    <p:extLst>
      <p:ext uri="{BB962C8B-B14F-4D97-AF65-F5344CB8AC3E}">
        <p14:creationId xmlns:p14="http://schemas.microsoft.com/office/powerpoint/2010/main" val="209526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91FE-85B4-9943-93E5-D39DAB91428E}"/>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CE7C2AC-A89D-244F-83FD-00535E7C8119}"/>
              </a:ext>
            </a:extLst>
          </p:cNvPr>
          <p:cNvPicPr>
            <a:picLocks noGrp="1" noChangeAspect="1"/>
          </p:cNvPicPr>
          <p:nvPr>
            <p:ph idx="1"/>
          </p:nvPr>
        </p:nvPicPr>
        <p:blipFill>
          <a:blip r:embed="rId3"/>
          <a:stretch>
            <a:fillRect/>
          </a:stretch>
        </p:blipFill>
        <p:spPr>
          <a:xfrm>
            <a:off x="1042995" y="308918"/>
            <a:ext cx="10732994" cy="6190736"/>
          </a:xfrm>
        </p:spPr>
      </p:pic>
    </p:spTree>
    <p:extLst>
      <p:ext uri="{BB962C8B-B14F-4D97-AF65-F5344CB8AC3E}">
        <p14:creationId xmlns:p14="http://schemas.microsoft.com/office/powerpoint/2010/main" val="75205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4820-D786-6B46-9813-274149B91B0B}"/>
              </a:ext>
            </a:extLst>
          </p:cNvPr>
          <p:cNvSpPr>
            <a:spLocks noGrp="1"/>
          </p:cNvSpPr>
          <p:nvPr>
            <p:ph type="title"/>
          </p:nvPr>
        </p:nvSpPr>
        <p:spPr>
          <a:xfrm>
            <a:off x="1371600" y="685800"/>
            <a:ext cx="9601200" cy="945292"/>
          </a:xfrm>
        </p:spPr>
        <p:txBody>
          <a:bodyPr/>
          <a:lstStyle/>
          <a:p>
            <a:r>
              <a:rPr lang="en-US" dirty="0"/>
              <a:t>COMPARISION OF THE RESULTS</a:t>
            </a:r>
          </a:p>
        </p:txBody>
      </p:sp>
      <p:graphicFrame>
        <p:nvGraphicFramePr>
          <p:cNvPr id="4" name="Content Placeholder 3">
            <a:extLst>
              <a:ext uri="{FF2B5EF4-FFF2-40B4-BE49-F238E27FC236}">
                <a16:creationId xmlns:a16="http://schemas.microsoft.com/office/drawing/2014/main" id="{B61773CD-74AF-A54F-A4E7-71747657C28A}"/>
              </a:ext>
            </a:extLst>
          </p:cNvPr>
          <p:cNvGraphicFramePr>
            <a:graphicFrameLocks noGrp="1"/>
          </p:cNvGraphicFramePr>
          <p:nvPr>
            <p:ph idx="1"/>
            <p:extLst>
              <p:ext uri="{D42A27DB-BD31-4B8C-83A1-F6EECF244321}">
                <p14:modId xmlns:p14="http://schemas.microsoft.com/office/powerpoint/2010/main" val="3438638354"/>
              </p:ext>
            </p:extLst>
          </p:nvPr>
        </p:nvGraphicFramePr>
        <p:xfrm>
          <a:off x="1334530" y="1630363"/>
          <a:ext cx="9638270" cy="4683940"/>
        </p:xfrm>
        <a:graphic>
          <a:graphicData uri="http://schemas.openxmlformats.org/drawingml/2006/table">
            <a:tbl>
              <a:tblPr firstRow="1" bandRow="1">
                <a:tableStyleId>{5C22544A-7EE6-4342-B048-85BDC9FD1C3A}</a:tableStyleId>
              </a:tblPr>
              <a:tblGrid>
                <a:gridCol w="1103870">
                  <a:extLst>
                    <a:ext uri="{9D8B030D-6E8A-4147-A177-3AD203B41FA5}">
                      <a16:colId xmlns:a16="http://schemas.microsoft.com/office/drawing/2014/main" val="3645815242"/>
                    </a:ext>
                  </a:extLst>
                </a:gridCol>
                <a:gridCol w="1066800">
                  <a:extLst>
                    <a:ext uri="{9D8B030D-6E8A-4147-A177-3AD203B41FA5}">
                      <a16:colId xmlns:a16="http://schemas.microsoft.com/office/drawing/2014/main" val="2592513587"/>
                    </a:ext>
                  </a:extLst>
                </a:gridCol>
                <a:gridCol w="1066800">
                  <a:extLst>
                    <a:ext uri="{9D8B030D-6E8A-4147-A177-3AD203B41FA5}">
                      <a16:colId xmlns:a16="http://schemas.microsoft.com/office/drawing/2014/main" val="1823647599"/>
                    </a:ext>
                  </a:extLst>
                </a:gridCol>
                <a:gridCol w="1066800">
                  <a:extLst>
                    <a:ext uri="{9D8B030D-6E8A-4147-A177-3AD203B41FA5}">
                      <a16:colId xmlns:a16="http://schemas.microsoft.com/office/drawing/2014/main" val="1361763965"/>
                    </a:ext>
                  </a:extLst>
                </a:gridCol>
                <a:gridCol w="1066800">
                  <a:extLst>
                    <a:ext uri="{9D8B030D-6E8A-4147-A177-3AD203B41FA5}">
                      <a16:colId xmlns:a16="http://schemas.microsoft.com/office/drawing/2014/main" val="2863407429"/>
                    </a:ext>
                  </a:extLst>
                </a:gridCol>
                <a:gridCol w="1066800">
                  <a:extLst>
                    <a:ext uri="{9D8B030D-6E8A-4147-A177-3AD203B41FA5}">
                      <a16:colId xmlns:a16="http://schemas.microsoft.com/office/drawing/2014/main" val="4207268066"/>
                    </a:ext>
                  </a:extLst>
                </a:gridCol>
                <a:gridCol w="1066800">
                  <a:extLst>
                    <a:ext uri="{9D8B030D-6E8A-4147-A177-3AD203B41FA5}">
                      <a16:colId xmlns:a16="http://schemas.microsoft.com/office/drawing/2014/main" val="3379134489"/>
                    </a:ext>
                  </a:extLst>
                </a:gridCol>
                <a:gridCol w="1066800">
                  <a:extLst>
                    <a:ext uri="{9D8B030D-6E8A-4147-A177-3AD203B41FA5}">
                      <a16:colId xmlns:a16="http://schemas.microsoft.com/office/drawing/2014/main" val="3218082859"/>
                    </a:ext>
                  </a:extLst>
                </a:gridCol>
                <a:gridCol w="1066800">
                  <a:extLst>
                    <a:ext uri="{9D8B030D-6E8A-4147-A177-3AD203B41FA5}">
                      <a16:colId xmlns:a16="http://schemas.microsoft.com/office/drawing/2014/main" val="145160006"/>
                    </a:ext>
                  </a:extLst>
                </a:gridCol>
              </a:tblGrid>
              <a:tr h="936788">
                <a:tc>
                  <a:txBody>
                    <a:bodyPr/>
                    <a:lstStyle/>
                    <a:p>
                      <a:endParaRPr lang="en-US" dirty="0"/>
                    </a:p>
                  </a:txBody>
                  <a:tcPr/>
                </a:tc>
                <a:tc gridSpan="4">
                  <a:txBody>
                    <a:bodyPr/>
                    <a:lstStyle/>
                    <a:p>
                      <a:r>
                        <a:rPr lang="en-US" dirty="0"/>
                        <a:t>1 K/S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r>
                        <a:rPr lang="en-US" dirty="0"/>
                        <a:t>0.05 K/S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17457092"/>
                  </a:ext>
                </a:extLst>
              </a:tr>
              <a:tr h="936788">
                <a:tc>
                  <a:txBody>
                    <a:bodyPr/>
                    <a:lstStyle/>
                    <a:p>
                      <a:endParaRPr lang="en-US"/>
                    </a:p>
                  </a:txBody>
                  <a:tcPr/>
                </a:tc>
                <a:tc gridSpan="2">
                  <a:txBody>
                    <a:bodyPr/>
                    <a:lstStyle/>
                    <a:p>
                      <a:r>
                        <a:rPr lang="en-US" dirty="0"/>
                        <a:t>BEECH WOOD</a:t>
                      </a:r>
                    </a:p>
                  </a:txBody>
                  <a:tcPr/>
                </a:tc>
                <a:tc hMerge="1">
                  <a:txBody>
                    <a:bodyPr/>
                    <a:lstStyle/>
                    <a:p>
                      <a:endParaRPr lang="en-US" dirty="0"/>
                    </a:p>
                  </a:txBody>
                  <a:tcPr/>
                </a:tc>
                <a:tc gridSpan="2">
                  <a:txBody>
                    <a:bodyPr/>
                    <a:lstStyle/>
                    <a:p>
                      <a:r>
                        <a:rPr lang="en-US" dirty="0"/>
                        <a:t>PINE WOOD</a:t>
                      </a:r>
                    </a:p>
                  </a:txBody>
                  <a:tcPr/>
                </a:tc>
                <a:tc hMerge="1">
                  <a:txBody>
                    <a:bodyPr/>
                    <a:lstStyle/>
                    <a:p>
                      <a:endParaRPr lang="en-US" dirty="0"/>
                    </a:p>
                  </a:txBody>
                  <a:tcPr/>
                </a:tc>
                <a:tc gridSpan="2">
                  <a:txBody>
                    <a:bodyPr/>
                    <a:lstStyle/>
                    <a:p>
                      <a:r>
                        <a:rPr lang="en-US" dirty="0"/>
                        <a:t>BEECH WOOD</a:t>
                      </a:r>
                    </a:p>
                  </a:txBody>
                  <a:tcPr/>
                </a:tc>
                <a:tc hMerge="1">
                  <a:txBody>
                    <a:bodyPr/>
                    <a:lstStyle/>
                    <a:p>
                      <a:endParaRPr lang="en-US" dirty="0"/>
                    </a:p>
                  </a:txBody>
                  <a:tcPr/>
                </a:tc>
                <a:tc gridSpan="2">
                  <a:txBody>
                    <a:bodyPr/>
                    <a:lstStyle/>
                    <a:p>
                      <a:r>
                        <a:rPr lang="en-US" dirty="0"/>
                        <a:t>PINE WOOD</a:t>
                      </a:r>
                    </a:p>
                  </a:txBody>
                  <a:tcPr/>
                </a:tc>
                <a:tc hMerge="1">
                  <a:txBody>
                    <a:bodyPr/>
                    <a:lstStyle/>
                    <a:p>
                      <a:endParaRPr lang="en-US" dirty="0"/>
                    </a:p>
                  </a:txBody>
                  <a:tcPr/>
                </a:tc>
                <a:extLst>
                  <a:ext uri="{0D108BD9-81ED-4DB2-BD59-A6C34878D82A}">
                    <a16:rowId xmlns:a16="http://schemas.microsoft.com/office/drawing/2014/main" val="2302502121"/>
                  </a:ext>
                </a:extLst>
              </a:tr>
              <a:tr h="936788">
                <a:tc>
                  <a:txBody>
                    <a:bodyPr/>
                    <a:lstStyle/>
                    <a:p>
                      <a:endParaRPr lang="en-US"/>
                    </a:p>
                  </a:txBody>
                  <a:tcPr/>
                </a:tc>
                <a:tc>
                  <a:txBody>
                    <a:bodyPr/>
                    <a:lstStyle/>
                    <a:p>
                      <a:r>
                        <a:rPr lang="en-US" dirty="0"/>
                        <a:t>PAPER RESULT</a:t>
                      </a:r>
                    </a:p>
                  </a:txBody>
                  <a:tcPr/>
                </a:tc>
                <a:tc>
                  <a:txBody>
                    <a:bodyPr/>
                    <a:lstStyle/>
                    <a:p>
                      <a:r>
                        <a:rPr lang="en-US" dirty="0"/>
                        <a:t>OUR RESULT</a:t>
                      </a:r>
                    </a:p>
                  </a:txBody>
                  <a:tcPr/>
                </a:tc>
                <a:tc>
                  <a:txBody>
                    <a:bodyPr/>
                    <a:lstStyle/>
                    <a:p>
                      <a:r>
                        <a:rPr lang="en-US" dirty="0"/>
                        <a:t>PAPER RESULT</a:t>
                      </a:r>
                    </a:p>
                  </a:txBody>
                  <a:tcPr/>
                </a:tc>
                <a:tc>
                  <a:txBody>
                    <a:bodyPr/>
                    <a:lstStyle/>
                    <a:p>
                      <a:r>
                        <a:rPr lang="en-US" dirty="0"/>
                        <a:t>OUR RESULT</a:t>
                      </a:r>
                    </a:p>
                  </a:txBody>
                  <a:tcPr/>
                </a:tc>
                <a:tc>
                  <a:txBody>
                    <a:bodyPr/>
                    <a:lstStyle/>
                    <a:p>
                      <a:r>
                        <a:rPr lang="en-US" dirty="0"/>
                        <a:t>PAPER RESULT</a:t>
                      </a:r>
                    </a:p>
                  </a:txBody>
                  <a:tcPr/>
                </a:tc>
                <a:tc>
                  <a:txBody>
                    <a:bodyPr/>
                    <a:lstStyle/>
                    <a:p>
                      <a:r>
                        <a:rPr lang="en-US" dirty="0"/>
                        <a:t>OUR RESULT</a:t>
                      </a:r>
                    </a:p>
                  </a:txBody>
                  <a:tcPr/>
                </a:tc>
                <a:tc>
                  <a:txBody>
                    <a:bodyPr/>
                    <a:lstStyle/>
                    <a:p>
                      <a:r>
                        <a:rPr lang="en-US" dirty="0"/>
                        <a:t>PAPER RESULT</a:t>
                      </a:r>
                    </a:p>
                  </a:txBody>
                  <a:tcPr/>
                </a:tc>
                <a:tc>
                  <a:txBody>
                    <a:bodyPr/>
                    <a:lstStyle/>
                    <a:p>
                      <a:r>
                        <a:rPr lang="en-US" dirty="0"/>
                        <a:t>OUR RESULT</a:t>
                      </a:r>
                    </a:p>
                  </a:txBody>
                  <a:tcPr/>
                </a:tc>
                <a:extLst>
                  <a:ext uri="{0D108BD9-81ED-4DB2-BD59-A6C34878D82A}">
                    <a16:rowId xmlns:a16="http://schemas.microsoft.com/office/drawing/2014/main" val="3463822277"/>
                  </a:ext>
                </a:extLst>
              </a:tr>
              <a:tr h="936788">
                <a:tc>
                  <a:txBody>
                    <a:bodyPr/>
                    <a:lstStyle/>
                    <a:p>
                      <a:r>
                        <a:rPr lang="en-US" dirty="0"/>
                        <a:t>GAS</a:t>
                      </a:r>
                    </a:p>
                  </a:txBody>
                  <a:tcPr/>
                </a:tc>
                <a:tc>
                  <a:txBody>
                    <a:bodyPr/>
                    <a:lstStyle/>
                    <a:p>
                      <a:r>
                        <a:rPr lang="en-US" dirty="0"/>
                        <a:t>17%</a:t>
                      </a:r>
                    </a:p>
                  </a:txBody>
                  <a:tcPr/>
                </a:tc>
                <a:tc>
                  <a:txBody>
                    <a:bodyPr/>
                    <a:lstStyle/>
                    <a:p>
                      <a:r>
                        <a:rPr lang="en-US" dirty="0"/>
                        <a:t>18.7%</a:t>
                      </a:r>
                    </a:p>
                  </a:txBody>
                  <a:tcPr/>
                </a:tc>
                <a:tc>
                  <a:txBody>
                    <a:bodyPr/>
                    <a:lstStyle/>
                    <a:p>
                      <a:r>
                        <a:rPr lang="en-US" dirty="0"/>
                        <a:t>18%</a:t>
                      </a:r>
                    </a:p>
                  </a:txBody>
                  <a:tcPr/>
                </a:tc>
                <a:tc>
                  <a:txBody>
                    <a:bodyPr/>
                    <a:lstStyle/>
                    <a:p>
                      <a:r>
                        <a:rPr lang="en-US" dirty="0"/>
                        <a:t>18.72%</a:t>
                      </a:r>
                    </a:p>
                  </a:txBody>
                  <a:tcPr/>
                </a:tc>
                <a:tc>
                  <a:txBody>
                    <a:bodyPr/>
                    <a:lstStyle/>
                    <a:p>
                      <a:r>
                        <a:rPr lang="en-US" dirty="0"/>
                        <a:t>21%</a:t>
                      </a:r>
                    </a:p>
                  </a:txBody>
                  <a:tcPr/>
                </a:tc>
                <a:tc>
                  <a:txBody>
                    <a:bodyPr/>
                    <a:lstStyle/>
                    <a:p>
                      <a:endParaRPr lang="en-US"/>
                    </a:p>
                  </a:txBody>
                  <a:tcPr/>
                </a:tc>
                <a:tc>
                  <a:txBody>
                    <a:bodyPr/>
                    <a:lstStyle/>
                    <a:p>
                      <a:r>
                        <a:rPr lang="en-US" dirty="0"/>
                        <a:t>20%</a:t>
                      </a:r>
                    </a:p>
                  </a:txBody>
                  <a:tcPr/>
                </a:tc>
                <a:tc>
                  <a:txBody>
                    <a:bodyPr/>
                    <a:lstStyle/>
                    <a:p>
                      <a:endParaRPr lang="en-US"/>
                    </a:p>
                  </a:txBody>
                  <a:tcPr/>
                </a:tc>
                <a:extLst>
                  <a:ext uri="{0D108BD9-81ED-4DB2-BD59-A6C34878D82A}">
                    <a16:rowId xmlns:a16="http://schemas.microsoft.com/office/drawing/2014/main" val="1036698514"/>
                  </a:ext>
                </a:extLst>
              </a:tr>
              <a:tr h="936788">
                <a:tc>
                  <a:txBody>
                    <a:bodyPr/>
                    <a:lstStyle/>
                    <a:p>
                      <a:r>
                        <a:rPr lang="en-US" dirty="0"/>
                        <a:t>TAR</a:t>
                      </a:r>
                    </a:p>
                  </a:txBody>
                  <a:tcPr/>
                </a:tc>
                <a:tc>
                  <a:txBody>
                    <a:bodyPr/>
                    <a:lstStyle/>
                    <a:p>
                      <a:r>
                        <a:rPr lang="en-US" dirty="0"/>
                        <a:t>62%</a:t>
                      </a:r>
                    </a:p>
                  </a:txBody>
                  <a:tcPr/>
                </a:tc>
                <a:tc>
                  <a:txBody>
                    <a:bodyPr/>
                    <a:lstStyle/>
                    <a:p>
                      <a:r>
                        <a:rPr lang="en-US" dirty="0"/>
                        <a:t>72.19%</a:t>
                      </a:r>
                    </a:p>
                  </a:txBody>
                  <a:tcPr/>
                </a:tc>
                <a:tc>
                  <a:txBody>
                    <a:bodyPr/>
                    <a:lstStyle/>
                    <a:p>
                      <a:r>
                        <a:rPr lang="en-US" dirty="0"/>
                        <a:t>61%</a:t>
                      </a:r>
                    </a:p>
                  </a:txBody>
                  <a:tcPr/>
                </a:tc>
                <a:tc>
                  <a:txBody>
                    <a:bodyPr/>
                    <a:lstStyle/>
                    <a:p>
                      <a:r>
                        <a:rPr lang="en-US" dirty="0"/>
                        <a:t>72.18%</a:t>
                      </a:r>
                    </a:p>
                  </a:txBody>
                  <a:tcPr/>
                </a:tc>
                <a:tc>
                  <a:txBody>
                    <a:bodyPr/>
                    <a:lstStyle/>
                    <a:p>
                      <a:r>
                        <a:rPr lang="en-US" dirty="0"/>
                        <a:t>53%</a:t>
                      </a:r>
                    </a:p>
                  </a:txBody>
                  <a:tcPr/>
                </a:tc>
                <a:tc>
                  <a:txBody>
                    <a:bodyPr/>
                    <a:lstStyle/>
                    <a:p>
                      <a:endParaRPr lang="en-US" dirty="0"/>
                    </a:p>
                  </a:txBody>
                  <a:tcPr/>
                </a:tc>
                <a:tc>
                  <a:txBody>
                    <a:bodyPr/>
                    <a:lstStyle/>
                    <a:p>
                      <a:r>
                        <a:rPr lang="en-US" dirty="0"/>
                        <a:t>54%</a:t>
                      </a:r>
                    </a:p>
                  </a:txBody>
                  <a:tcPr/>
                </a:tc>
                <a:tc>
                  <a:txBody>
                    <a:bodyPr/>
                    <a:lstStyle/>
                    <a:p>
                      <a:endParaRPr lang="en-US" dirty="0"/>
                    </a:p>
                  </a:txBody>
                  <a:tcPr/>
                </a:tc>
                <a:extLst>
                  <a:ext uri="{0D108BD9-81ED-4DB2-BD59-A6C34878D82A}">
                    <a16:rowId xmlns:a16="http://schemas.microsoft.com/office/drawing/2014/main" val="4194082957"/>
                  </a:ext>
                </a:extLst>
              </a:tr>
            </a:tbl>
          </a:graphicData>
        </a:graphic>
      </p:graphicFrame>
    </p:spTree>
    <p:extLst>
      <p:ext uri="{BB962C8B-B14F-4D97-AF65-F5344CB8AC3E}">
        <p14:creationId xmlns:p14="http://schemas.microsoft.com/office/powerpoint/2010/main" val="1668655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0BE5-F341-AA4F-9EFA-E8DEF52FE9B9}"/>
              </a:ext>
            </a:extLst>
          </p:cNvPr>
          <p:cNvSpPr>
            <a:spLocks noGrp="1"/>
          </p:cNvSpPr>
          <p:nvPr>
            <p:ph type="title"/>
          </p:nvPr>
        </p:nvSpPr>
        <p:spPr>
          <a:xfrm>
            <a:off x="838200" y="365125"/>
            <a:ext cx="10515600" cy="941161"/>
          </a:xfrm>
        </p:spPr>
        <p:txBody>
          <a:bodyPr>
            <a:normAutofit fontScale="90000"/>
          </a:bodyPr>
          <a:lstStyle/>
          <a:p>
            <a:r>
              <a:rPr lang="en-US" dirty="0"/>
              <a:t>Large particle pyrolysis</a:t>
            </a:r>
            <a:br>
              <a:rPr lang="en-US" dirty="0"/>
            </a:br>
            <a:endParaRPr lang="en-US" dirty="0"/>
          </a:p>
        </p:txBody>
      </p:sp>
      <p:sp>
        <p:nvSpPr>
          <p:cNvPr id="3" name="Content Placeholder 2">
            <a:extLst>
              <a:ext uri="{FF2B5EF4-FFF2-40B4-BE49-F238E27FC236}">
                <a16:creationId xmlns:a16="http://schemas.microsoft.com/office/drawing/2014/main" id="{C5B29DB3-F73D-6C4E-A666-21EA9DE12F1A}"/>
              </a:ext>
            </a:extLst>
          </p:cNvPr>
          <p:cNvSpPr>
            <a:spLocks noGrp="1"/>
          </p:cNvSpPr>
          <p:nvPr>
            <p:ph idx="1"/>
          </p:nvPr>
        </p:nvSpPr>
        <p:spPr>
          <a:xfrm>
            <a:off x="838200" y="1306286"/>
            <a:ext cx="10515600" cy="4870677"/>
          </a:xfrm>
        </p:spPr>
        <p:txBody>
          <a:bodyPr/>
          <a:lstStyle/>
          <a:p>
            <a:r>
              <a:rPr lang="en-US" sz="2400" dirty="0"/>
              <a:t>Results of Beech Wood and Pine Wood</a:t>
            </a:r>
          </a:p>
          <a:p>
            <a:r>
              <a:rPr lang="en-US" sz="2400" dirty="0"/>
              <a:t>Beech wood :</a:t>
            </a:r>
          </a:p>
          <a:p>
            <a:pPr marL="800100" lvl="2" indent="0">
              <a:buNone/>
            </a:pPr>
            <a:r>
              <a:rPr lang="en-US" sz="2400" dirty="0"/>
              <a:t>	mw0 = </a:t>
            </a:r>
            <a:r>
              <a:rPr lang="en-IN" sz="2400" dirty="0"/>
              <a:t>0.033299 Kg</a:t>
            </a:r>
          </a:p>
          <a:p>
            <a:pPr marL="800100" lvl="2" indent="0">
              <a:buNone/>
            </a:pPr>
            <a:r>
              <a:rPr lang="en-US" sz="2400" dirty="0"/>
              <a:t>	</a:t>
            </a:r>
            <a:r>
              <a:rPr lang="en-IN" sz="2400" dirty="0"/>
              <a:t>Density of wood = 730 Kg/m</a:t>
            </a:r>
            <a:r>
              <a:rPr lang="en-IN" sz="2400" baseline="30000" dirty="0"/>
              <a:t>3</a:t>
            </a:r>
          </a:p>
          <a:p>
            <a:r>
              <a:rPr lang="en-US" sz="2400" dirty="0"/>
              <a:t>Pine wood :</a:t>
            </a:r>
          </a:p>
          <a:p>
            <a:pPr marL="800100" lvl="2" indent="0">
              <a:buNone/>
            </a:pPr>
            <a:r>
              <a:rPr lang="en-US" sz="2400" dirty="0"/>
              <a:t>	mw0 = </a:t>
            </a:r>
            <a:r>
              <a:rPr lang="en-IN" sz="2400" dirty="0"/>
              <a:t>0.023264 Kg</a:t>
            </a:r>
          </a:p>
          <a:p>
            <a:pPr marL="800100" lvl="2" indent="0">
              <a:buNone/>
            </a:pPr>
            <a:r>
              <a:rPr lang="en-US" sz="2400" dirty="0"/>
              <a:t>	</a:t>
            </a:r>
            <a:r>
              <a:rPr lang="en-IN" sz="2400" dirty="0"/>
              <a:t>Density of wood = 510 Kg/m</a:t>
            </a:r>
            <a:r>
              <a:rPr lang="en-IN" sz="2400" baseline="30000" dirty="0"/>
              <a:t>3</a:t>
            </a:r>
          </a:p>
          <a:p>
            <a:pPr marL="0" indent="0">
              <a:buNone/>
            </a:pPr>
            <a:r>
              <a:rPr lang="en-US" dirty="0"/>
              <a:t> </a:t>
            </a:r>
          </a:p>
        </p:txBody>
      </p:sp>
    </p:spTree>
    <p:extLst>
      <p:ext uri="{BB962C8B-B14F-4D97-AF65-F5344CB8AC3E}">
        <p14:creationId xmlns:p14="http://schemas.microsoft.com/office/powerpoint/2010/main" val="11039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strips(downLeft)">
                                      <p:cBhvr>
                                        <p:cTn id="26" dur="500"/>
                                        <p:tgtEl>
                                          <p:spTgt spid="3">
                                            <p:txEl>
                                              <p:pRg st="5" end="5"/>
                                            </p:txEl>
                                          </p:spTgt>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strips(down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strips(down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B967-6CC2-1140-9419-9C9532922D0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4FCCE5D-EDCD-B44F-A039-0BAAB384159A}"/>
              </a:ext>
            </a:extLst>
          </p:cNvPr>
          <p:cNvPicPr>
            <a:picLocks noGrp="1" noChangeAspect="1"/>
          </p:cNvPicPr>
          <p:nvPr>
            <p:ph idx="1"/>
          </p:nvPr>
        </p:nvPicPr>
        <p:blipFill>
          <a:blip r:embed="rId2"/>
          <a:stretch>
            <a:fillRect/>
          </a:stretch>
        </p:blipFill>
        <p:spPr>
          <a:xfrm>
            <a:off x="824096" y="321276"/>
            <a:ext cx="11207266" cy="6304087"/>
          </a:xfrm>
        </p:spPr>
      </p:pic>
    </p:spTree>
    <p:extLst>
      <p:ext uri="{BB962C8B-B14F-4D97-AF65-F5344CB8AC3E}">
        <p14:creationId xmlns:p14="http://schemas.microsoft.com/office/powerpoint/2010/main" val="352053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FF65-2F13-7044-BDC3-C977D5B5E77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1FC730-060B-984E-81CB-72FE2FCDDB2E}"/>
              </a:ext>
            </a:extLst>
          </p:cNvPr>
          <p:cNvPicPr>
            <a:picLocks noGrp="1" noChangeAspect="1"/>
          </p:cNvPicPr>
          <p:nvPr>
            <p:ph idx="1"/>
          </p:nvPr>
        </p:nvPicPr>
        <p:blipFill>
          <a:blip r:embed="rId2"/>
          <a:stretch>
            <a:fillRect/>
          </a:stretch>
        </p:blipFill>
        <p:spPr>
          <a:xfrm>
            <a:off x="845313" y="341376"/>
            <a:ext cx="11346687" cy="6382512"/>
          </a:xfrm>
        </p:spPr>
      </p:pic>
    </p:spTree>
    <p:extLst>
      <p:ext uri="{BB962C8B-B14F-4D97-AF65-F5344CB8AC3E}">
        <p14:creationId xmlns:p14="http://schemas.microsoft.com/office/powerpoint/2010/main" val="60215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AE0B-8078-A948-BAFB-74D94A0D85AB}"/>
              </a:ext>
            </a:extLst>
          </p:cNvPr>
          <p:cNvSpPr>
            <a:spLocks noGrp="1"/>
          </p:cNvSpPr>
          <p:nvPr>
            <p:ph type="title"/>
          </p:nvPr>
        </p:nvSpPr>
        <p:spPr>
          <a:xfrm>
            <a:off x="1371600" y="685800"/>
            <a:ext cx="9601200" cy="932935"/>
          </a:xfrm>
        </p:spPr>
        <p:txBody>
          <a:bodyPr/>
          <a:lstStyle/>
          <a:p>
            <a:r>
              <a:rPr lang="en-US" dirty="0"/>
              <a:t>FLAWS IN THE PAPER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BD673F-CC65-594F-BC44-C512B61D2B62}"/>
                  </a:ext>
                </a:extLst>
              </p:cNvPr>
              <p:cNvSpPr>
                <a:spLocks noGrp="1"/>
              </p:cNvSpPr>
              <p:nvPr>
                <p:ph idx="1"/>
              </p:nvPr>
            </p:nvSpPr>
            <p:spPr>
              <a:xfrm>
                <a:off x="1371600" y="1532237"/>
                <a:ext cx="9601200" cy="4955059"/>
              </a:xfrm>
            </p:spPr>
            <p:txBody>
              <a:bodyPr>
                <a:normAutofit/>
              </a:bodyPr>
              <a:lstStyle/>
              <a:p>
                <a:r>
                  <a:rPr lang="en-US" sz="2400" dirty="0"/>
                  <a:t>In the final conservation equation for m</a:t>
                </a:r>
                <a:r>
                  <a:rPr lang="en-US" sz="2400" baseline="-25000" dirty="0"/>
                  <a:t>2</a:t>
                </a:r>
                <a:r>
                  <a:rPr lang="en-US" sz="2400" dirty="0"/>
                  <a:t>, the expression for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𝑚</m:t>
                        </m:r>
                      </m:e>
                    </m:acc>
                    <m:r>
                      <a:rPr lang="en-US" sz="2400" b="0" i="1" smtClean="0">
                        <a:latin typeface="Cambria Math" panose="02040503050406030204" pitchFamily="18" charset="0"/>
                      </a:rPr>
                      <m:t> </m:t>
                    </m:r>
                    <m:r>
                      <a:rPr lang="en-US" sz="2400" b="0" i="1" baseline="-25000" smtClean="0">
                        <a:latin typeface="Cambria Math" panose="02040503050406030204" pitchFamily="18" charset="0"/>
                      </a:rPr>
                      <m:t>2</m:t>
                    </m:r>
                    <m:r>
                      <a:rPr lang="en-US" sz="2400" b="0" i="1" smtClean="0">
                        <a:latin typeface="Cambria Math" panose="02040503050406030204" pitchFamily="18" charset="0"/>
                      </a:rPr>
                      <m:t> </m:t>
                    </m:r>
                    <m:r>
                      <a:rPr lang="en-US" sz="2400" b="0" i="1" baseline="-25000" smtClean="0">
                        <a:latin typeface="Cambria Math" panose="02040503050406030204" pitchFamily="18" charset="0"/>
                      </a:rPr>
                      <m:t>𝑒𝑣</m:t>
                    </m:r>
                    <m:r>
                      <a:rPr lang="en-US" sz="2400" b="0" i="1" smtClean="0">
                        <a:latin typeface="Cambria Math" panose="02040503050406030204" pitchFamily="18" charset="0"/>
                      </a:rPr>
                      <m:t> </m:t>
                    </m:r>
                    <m:r>
                      <a:rPr lang="en-US" sz="2400" b="0" i="1" baseline="-25000" smtClean="0">
                        <a:latin typeface="Cambria Math" panose="02040503050406030204" pitchFamily="18" charset="0"/>
                      </a:rPr>
                      <m:t>0</m:t>
                    </m:r>
                  </m:oMath>
                </a14:m>
                <a:r>
                  <a:rPr lang="en-US" sz="2400" dirty="0"/>
                  <a:t> was derived by assuming a continuous uniform distribution of molecular weights. When we integrated the distribution function to arrive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r>
                      <a:rPr lang="en-US" sz="2400" i="1">
                        <a:latin typeface="Cambria Math" panose="02040503050406030204" pitchFamily="18" charset="0"/>
                      </a:rPr>
                      <m:t> </m:t>
                    </m:r>
                    <m:r>
                      <a:rPr lang="en-US" sz="2400" i="1" baseline="-25000">
                        <a:latin typeface="Cambria Math" panose="02040503050406030204" pitchFamily="18" charset="0"/>
                      </a:rPr>
                      <m:t>2</m:t>
                    </m:r>
                    <m:r>
                      <a:rPr lang="en-US" sz="2400" i="1">
                        <a:latin typeface="Cambria Math" panose="02040503050406030204" pitchFamily="18" charset="0"/>
                      </a:rPr>
                      <m:t> </m:t>
                    </m:r>
                    <m:r>
                      <a:rPr lang="en-US" sz="2400" i="1" baseline="-25000">
                        <a:latin typeface="Cambria Math" panose="02040503050406030204" pitchFamily="18" charset="0"/>
                      </a:rPr>
                      <m:t>𝑒𝑣</m:t>
                    </m:r>
                    <m:r>
                      <a:rPr lang="en-US" sz="2400" i="1">
                        <a:latin typeface="Cambria Math" panose="02040503050406030204" pitchFamily="18" charset="0"/>
                      </a:rPr>
                      <m:t> </m:t>
                    </m:r>
                    <m:r>
                      <a:rPr lang="en-US" sz="2400" i="1" baseline="-25000">
                        <a:latin typeface="Cambria Math" panose="02040503050406030204" pitchFamily="18" charset="0"/>
                      </a:rPr>
                      <m:t>0</m:t>
                    </m:r>
                  </m:oMath>
                </a14:m>
                <a:r>
                  <a:rPr lang="en-US" sz="2400" dirty="0"/>
                  <a:t> , we  found that the expression did not match with the one given in the paper.</a:t>
                </a:r>
              </a:p>
              <a:p>
                <a:r>
                  <a:rPr lang="en-US" sz="2400" dirty="0"/>
                  <a:t>Typographical errors in the expression for ( R</a:t>
                </a:r>
                <a:r>
                  <a:rPr lang="en-US" sz="2400" baseline="-25000" dirty="0"/>
                  <a:t>23</a:t>
                </a:r>
                <a:r>
                  <a:rPr lang="en-US" sz="2400" dirty="0"/>
                  <a:t> + Rg</a:t>
                </a:r>
                <a:r>
                  <a:rPr lang="en-US" sz="2400" baseline="-25000" dirty="0"/>
                  <a:t>2</a:t>
                </a:r>
                <a:r>
                  <a:rPr lang="en-US" sz="2400" dirty="0"/>
                  <a:t> )and in the final conservation equation for m</a:t>
                </a:r>
                <a:r>
                  <a:rPr lang="en-US" sz="2400" baseline="-25000" dirty="0"/>
                  <a:t>2</a:t>
                </a:r>
                <a:r>
                  <a:rPr lang="en-US" sz="2400" dirty="0"/>
                  <a:t> were found.</a:t>
                </a:r>
              </a:p>
              <a:p>
                <a:r>
                  <a:rPr lang="en-US" sz="2400" dirty="0"/>
                  <a:t>In the equation for modelling temperature inside the pellet, the values of specific heat capacity of gases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𝑐</m:t>
                        </m:r>
                      </m:e>
                    </m:acc>
                    <m:r>
                      <a:rPr lang="en-US" sz="2400" b="0" i="1" baseline="-25000" smtClean="0">
                        <a:latin typeface="Cambria Math" panose="02040503050406030204" pitchFamily="18" charset="0"/>
                      </a:rPr>
                      <m:t>𝑝𝑔</m:t>
                    </m:r>
                  </m:oMath>
                </a14:m>
                <a:r>
                  <a:rPr lang="en-US" sz="2400" dirty="0"/>
                  <a:t>)  was not specified.</a:t>
                </a:r>
              </a:p>
              <a:p>
                <a:r>
                  <a:rPr lang="en-US" sz="2400" dirty="0"/>
                  <a:t>From the expression of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r>
                          <a:rPr lang="en-US" sz="2400" b="0" i="1" smtClean="0">
                            <a:latin typeface="Cambria Math" panose="02040503050406030204" pitchFamily="18" charset="0"/>
                          </a:rPr>
                          <m:t>( </m:t>
                        </m:r>
                        <m:r>
                          <a:rPr lang="en-US" sz="2400" b="0" i="1" smtClean="0">
                            <a:latin typeface="Cambria Math" panose="02040503050406030204" pitchFamily="18" charset="0"/>
                          </a:rPr>
                          <m:t>𝑚</m:t>
                        </m:r>
                        <m:r>
                          <a:rPr lang="en-US" sz="2400" b="0" i="1" baseline="-25000" smtClean="0">
                            <a:latin typeface="Cambria Math" panose="02040503050406030204" pitchFamily="18" charset="0"/>
                          </a:rPr>
                          <m:t>2</m:t>
                        </m:r>
                        <m:r>
                          <a:rPr lang="en-US" sz="2400" b="0" i="1" smtClean="0">
                            <a:latin typeface="Cambria Math" panose="02040503050406030204" pitchFamily="18" charset="0"/>
                          </a:rPr>
                          <m:t> )</m:t>
                        </m:r>
                      </m:num>
                      <m:den>
                        <m:r>
                          <a:rPr lang="en-US" sz="2400" i="1" smtClean="0">
                            <a:latin typeface="Cambria Math" panose="02040503050406030204" pitchFamily="18" charset="0"/>
                          </a:rPr>
                          <m:t>𝑑</m:t>
                        </m:r>
                        <m:r>
                          <a:rPr lang="en-US" sz="2400" b="0" i="1" smtClean="0">
                            <a:latin typeface="Cambria Math" panose="02040503050406030204" pitchFamily="18" charset="0"/>
                          </a:rPr>
                          <m:t>𝑡</m:t>
                        </m:r>
                      </m:den>
                    </m:f>
                  </m:oMath>
                </a14:m>
                <a:r>
                  <a:rPr lang="en-US" sz="2400" dirty="0"/>
                  <a:t> given in the paper, we found that the rate of formation of Tar 2 was negative at t = 0, which resulted in the negative values of Tar 2.</a:t>
                </a:r>
              </a:p>
            </p:txBody>
          </p:sp>
        </mc:Choice>
        <mc:Fallback>
          <p:sp>
            <p:nvSpPr>
              <p:cNvPr id="3" name="Content Placeholder 2">
                <a:extLst>
                  <a:ext uri="{FF2B5EF4-FFF2-40B4-BE49-F238E27FC236}">
                    <a16:creationId xmlns:a16="http://schemas.microsoft.com/office/drawing/2014/main" id="{50BD673F-CC65-594F-BC44-C512B61D2B62}"/>
                  </a:ext>
                </a:extLst>
              </p:cNvPr>
              <p:cNvSpPr>
                <a:spLocks noGrp="1" noRot="1" noChangeAspect="1" noMove="1" noResize="1" noEditPoints="1" noAdjustHandles="1" noChangeArrowheads="1" noChangeShapeType="1" noTextEdit="1"/>
              </p:cNvSpPr>
              <p:nvPr>
                <p:ph idx="1"/>
              </p:nvPr>
            </p:nvSpPr>
            <p:spPr>
              <a:xfrm>
                <a:off x="1371600" y="1532237"/>
                <a:ext cx="9601200" cy="4955059"/>
              </a:xfrm>
              <a:blipFill>
                <a:blip r:embed="rId2"/>
                <a:stretch>
                  <a:fillRect l="-926" t="-1279" r="-1455" b="-512"/>
                </a:stretch>
              </a:blipFill>
            </p:spPr>
            <p:txBody>
              <a:bodyPr/>
              <a:lstStyle/>
              <a:p>
                <a:r>
                  <a:rPr lang="en-US">
                    <a:noFill/>
                  </a:rPr>
                  <a:t> </a:t>
                </a:r>
              </a:p>
            </p:txBody>
          </p:sp>
        </mc:Fallback>
      </mc:AlternateContent>
    </p:spTree>
    <p:extLst>
      <p:ext uri="{BB962C8B-B14F-4D97-AF65-F5344CB8AC3E}">
        <p14:creationId xmlns:p14="http://schemas.microsoft.com/office/powerpoint/2010/main" val="166383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0BE61-9FE9-4046-A7E4-3FB7EC6AEE2C}"/>
              </a:ext>
            </a:extLst>
          </p:cNvPr>
          <p:cNvPicPr>
            <a:picLocks noChangeAspect="1"/>
          </p:cNvPicPr>
          <p:nvPr/>
        </p:nvPicPr>
        <p:blipFill>
          <a:blip r:embed="rId2"/>
          <a:stretch>
            <a:fillRect/>
          </a:stretch>
        </p:blipFill>
        <p:spPr>
          <a:xfrm>
            <a:off x="1300013" y="403065"/>
            <a:ext cx="10330800" cy="6010091"/>
          </a:xfrm>
          <a:prstGeom prst="rect">
            <a:avLst/>
          </a:prstGeom>
        </p:spPr>
      </p:pic>
    </p:spTree>
    <p:extLst>
      <p:ext uri="{BB962C8B-B14F-4D97-AF65-F5344CB8AC3E}">
        <p14:creationId xmlns:p14="http://schemas.microsoft.com/office/powerpoint/2010/main" val="298858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CDB2-1378-D047-87FB-64980053384C}"/>
              </a:ext>
            </a:extLst>
          </p:cNvPr>
          <p:cNvSpPr>
            <a:spLocks noGrp="1"/>
          </p:cNvSpPr>
          <p:nvPr>
            <p:ph type="title"/>
          </p:nvPr>
        </p:nvSpPr>
        <p:spPr>
          <a:xfrm>
            <a:off x="838200" y="365125"/>
            <a:ext cx="10515600" cy="937895"/>
          </a:xfrm>
        </p:spPr>
        <p:txBody>
          <a:bodyPr/>
          <a:lstStyle/>
          <a:p>
            <a:r>
              <a:rPr lang="en-US" dirty="0"/>
              <a:t>GOAL OF THIS PAPER </a:t>
            </a:r>
          </a:p>
        </p:txBody>
      </p:sp>
      <p:sp>
        <p:nvSpPr>
          <p:cNvPr id="3" name="Content Placeholder 2">
            <a:extLst>
              <a:ext uri="{FF2B5EF4-FFF2-40B4-BE49-F238E27FC236}">
                <a16:creationId xmlns:a16="http://schemas.microsoft.com/office/drawing/2014/main" id="{44652919-24D8-534D-A5A3-216BCAF31FDA}"/>
              </a:ext>
            </a:extLst>
          </p:cNvPr>
          <p:cNvSpPr>
            <a:spLocks noGrp="1"/>
          </p:cNvSpPr>
          <p:nvPr>
            <p:ph idx="1"/>
          </p:nvPr>
        </p:nvSpPr>
        <p:spPr>
          <a:xfrm>
            <a:off x="838200" y="1186248"/>
            <a:ext cx="10515600" cy="5350475"/>
          </a:xfrm>
        </p:spPr>
        <p:txBody>
          <a:bodyPr>
            <a:normAutofit fontScale="92500" lnSpcReduction="20000"/>
          </a:bodyPr>
          <a:lstStyle/>
          <a:p>
            <a:r>
              <a:rPr lang="en-IN" sz="2600" dirty="0"/>
              <a:t>Aim of this work is to analyse pyrolysis of wood in the form of pellets in different conditions of heating and to propose a model to interpret the phenomenon by taking into account the effects of the secondary reactions within the solid and heat transfer in the solid. </a:t>
            </a:r>
          </a:p>
          <a:p>
            <a:r>
              <a:rPr lang="en-IN" sz="2600" dirty="0"/>
              <a:t>It is quite common to couple kinetic models developed from very small samples of biomass to energy, mass and sometimes momentum balances in order to simulate the behaviour of large particles. </a:t>
            </a:r>
          </a:p>
          <a:p>
            <a:r>
              <a:rPr lang="en-IN" sz="2600" dirty="0"/>
              <a:t>This is done by making assumptions like secondary reactions are negligible or take place only in gas phase; very low heating rates could be neglected.</a:t>
            </a:r>
          </a:p>
          <a:p>
            <a:r>
              <a:rPr lang="en-IN" sz="2600" dirty="0"/>
              <a:t>But as a consequence of this, kinetic phenomena, especially those connected with secondary pyrolysis, are often hidden by heat transport effects. </a:t>
            </a:r>
          </a:p>
          <a:p>
            <a:r>
              <a:rPr lang="en-IN" sz="2600" dirty="0"/>
              <a:t>For this reason in this work a kinetic model was developed by using experimental data obtained on large particles at very low heating rate. This allowed to highlight the importance of secondary pyrolysis within solid particles. </a:t>
            </a:r>
          </a:p>
          <a:p>
            <a:endParaRPr lang="en-IN" dirty="0"/>
          </a:p>
          <a:p>
            <a:endParaRPr lang="en-IN" dirty="0"/>
          </a:p>
          <a:p>
            <a:pPr marL="0" indent="0">
              <a:buNone/>
            </a:pPr>
            <a:endParaRPr lang="en-IN" dirty="0"/>
          </a:p>
          <a:p>
            <a:endParaRPr lang="en-US" dirty="0"/>
          </a:p>
        </p:txBody>
      </p:sp>
    </p:spTree>
    <p:extLst>
      <p:ext uri="{BB962C8B-B14F-4D97-AF65-F5344CB8AC3E}">
        <p14:creationId xmlns:p14="http://schemas.microsoft.com/office/powerpoint/2010/main" val="36369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5B4A-5138-9C43-BC96-403F9F69305D}"/>
              </a:ext>
            </a:extLst>
          </p:cNvPr>
          <p:cNvSpPr>
            <a:spLocks noGrp="1"/>
          </p:cNvSpPr>
          <p:nvPr>
            <p:ph type="title"/>
          </p:nvPr>
        </p:nvSpPr>
        <p:spPr>
          <a:xfrm>
            <a:off x="838200" y="365125"/>
            <a:ext cx="10515600" cy="941161"/>
          </a:xfrm>
        </p:spPr>
        <p:txBody>
          <a:bodyPr/>
          <a:lstStyle/>
          <a:p>
            <a:r>
              <a:rPr lang="en-US" dirty="0"/>
              <a:t>EXPERIMENTATION</a:t>
            </a:r>
          </a:p>
        </p:txBody>
      </p:sp>
      <p:sp>
        <p:nvSpPr>
          <p:cNvPr id="3" name="Content Placeholder 2">
            <a:extLst>
              <a:ext uri="{FF2B5EF4-FFF2-40B4-BE49-F238E27FC236}">
                <a16:creationId xmlns:a16="http://schemas.microsoft.com/office/drawing/2014/main" id="{E37BD4DE-4695-7F4C-8573-020E59D13785}"/>
              </a:ext>
            </a:extLst>
          </p:cNvPr>
          <p:cNvSpPr>
            <a:spLocks noGrp="1"/>
          </p:cNvSpPr>
          <p:nvPr>
            <p:ph idx="1"/>
          </p:nvPr>
        </p:nvSpPr>
        <p:spPr>
          <a:xfrm>
            <a:off x="838200" y="1306286"/>
            <a:ext cx="10515600" cy="5168655"/>
          </a:xfrm>
        </p:spPr>
        <p:txBody>
          <a:bodyPr>
            <a:normAutofit fontScale="92500" lnSpcReduction="10000"/>
          </a:bodyPr>
          <a:lstStyle/>
          <a:p>
            <a:r>
              <a:rPr lang="en-IN" sz="2800" dirty="0"/>
              <a:t>The wood samples were placed in a stainless steel capsule, previously filled by N</a:t>
            </a:r>
            <a:r>
              <a:rPr lang="en-IN" sz="2800" baseline="-25000" dirty="0"/>
              <a:t>2</a:t>
            </a:r>
            <a:r>
              <a:rPr lang="en-IN" sz="2800" dirty="0"/>
              <a:t> and the capsule was placed in an oven and heated up. </a:t>
            </a:r>
          </a:p>
          <a:p>
            <a:r>
              <a:rPr lang="en-IN" sz="2800" dirty="0"/>
              <a:t>The capsule is 22 mm internal diameter and 120 mm in length. </a:t>
            </a:r>
          </a:p>
          <a:p>
            <a:r>
              <a:rPr lang="en-IN" sz="2800" dirty="0"/>
              <a:t>Through the upper part of the capsule two thermocouples with 1 mm outer diameter were introduced, the first one was used to measure the temperature at the surface of the sample (T1) and the second one was placed in the centre of the sample (T2). </a:t>
            </a:r>
          </a:p>
          <a:p>
            <a:r>
              <a:rPr lang="en-IN" sz="2800" dirty="0"/>
              <a:t> In order to reduce the problem of heat transfer between biomass and thermocouples , thin thermocouples were used. </a:t>
            </a:r>
          </a:p>
          <a:p>
            <a:r>
              <a:rPr lang="en-IN" sz="2800" dirty="0"/>
              <a:t>The empty oven can reach a maximum heating rate of 5 K/s but in order to obtain a precise control of temperature the maximum temperature rise velocity was limited to 1 K/s. </a:t>
            </a:r>
          </a:p>
          <a:p>
            <a:endParaRPr lang="en-IN" dirty="0"/>
          </a:p>
          <a:p>
            <a:endParaRPr lang="en-IN" dirty="0"/>
          </a:p>
        </p:txBody>
      </p:sp>
    </p:spTree>
    <p:extLst>
      <p:ext uri="{BB962C8B-B14F-4D97-AF65-F5344CB8AC3E}">
        <p14:creationId xmlns:p14="http://schemas.microsoft.com/office/powerpoint/2010/main" val="223991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945C7-BE53-0748-A74B-7B93693CA147}"/>
              </a:ext>
            </a:extLst>
          </p:cNvPr>
          <p:cNvPicPr>
            <a:picLocks noChangeAspect="1"/>
          </p:cNvPicPr>
          <p:nvPr/>
        </p:nvPicPr>
        <p:blipFill>
          <a:blip r:embed="rId2"/>
          <a:stretch>
            <a:fillRect/>
          </a:stretch>
        </p:blipFill>
        <p:spPr>
          <a:xfrm>
            <a:off x="1205648" y="444447"/>
            <a:ext cx="10409704" cy="6008400"/>
          </a:xfrm>
          <a:prstGeom prst="rect">
            <a:avLst/>
          </a:prstGeom>
        </p:spPr>
      </p:pic>
    </p:spTree>
    <p:extLst>
      <p:ext uri="{BB962C8B-B14F-4D97-AF65-F5344CB8AC3E}">
        <p14:creationId xmlns:p14="http://schemas.microsoft.com/office/powerpoint/2010/main" val="21014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9B49-C43B-EA4F-A586-F29995AF37BC}"/>
              </a:ext>
            </a:extLst>
          </p:cNvPr>
          <p:cNvSpPr>
            <a:spLocks noGrp="1"/>
          </p:cNvSpPr>
          <p:nvPr>
            <p:ph type="title"/>
          </p:nvPr>
        </p:nvSpPr>
        <p:spPr>
          <a:xfrm>
            <a:off x="838200" y="365125"/>
            <a:ext cx="10515600" cy="6090104"/>
          </a:xfrm>
        </p:spPr>
        <p:txBody>
          <a:bodyPr/>
          <a:lstStyle/>
          <a:p>
            <a:pPr algn="ctr"/>
            <a:br>
              <a:rPr lang="en-US" dirty="0"/>
            </a:br>
            <a:br>
              <a:rPr lang="en-US" dirty="0"/>
            </a:br>
            <a:br>
              <a:rPr lang="en-US" dirty="0"/>
            </a:br>
            <a:br>
              <a:rPr lang="en-US" dirty="0"/>
            </a:br>
            <a:r>
              <a:rPr lang="en-US" b="1" dirty="0"/>
              <a:t>MODEL</a:t>
            </a:r>
            <a:r>
              <a:rPr lang="en-US" dirty="0"/>
              <a:t> </a:t>
            </a:r>
            <a:r>
              <a:rPr lang="en-US" b="1" dirty="0"/>
              <a:t>EQUATIONS</a:t>
            </a:r>
            <a:r>
              <a:rPr lang="en-US" dirty="0"/>
              <a:t> </a:t>
            </a:r>
          </a:p>
        </p:txBody>
      </p:sp>
    </p:spTree>
    <p:extLst>
      <p:ext uri="{BB962C8B-B14F-4D97-AF65-F5344CB8AC3E}">
        <p14:creationId xmlns:p14="http://schemas.microsoft.com/office/powerpoint/2010/main" val="302109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BD7279-BD24-5D4D-8711-187A17CE29F5}"/>
              </a:ext>
            </a:extLst>
          </p:cNvPr>
          <p:cNvPicPr>
            <a:picLocks noChangeAspect="1"/>
          </p:cNvPicPr>
          <p:nvPr/>
        </p:nvPicPr>
        <p:blipFill>
          <a:blip r:embed="rId2"/>
          <a:stretch>
            <a:fillRect/>
          </a:stretch>
        </p:blipFill>
        <p:spPr>
          <a:xfrm>
            <a:off x="952147" y="1243464"/>
            <a:ext cx="11035430" cy="5046125"/>
          </a:xfrm>
          <a:prstGeom prst="rect">
            <a:avLst/>
          </a:prstGeom>
        </p:spPr>
      </p:pic>
      <p:sp>
        <p:nvSpPr>
          <p:cNvPr id="3" name="Title 2">
            <a:extLst>
              <a:ext uri="{FF2B5EF4-FFF2-40B4-BE49-F238E27FC236}">
                <a16:creationId xmlns:a16="http://schemas.microsoft.com/office/drawing/2014/main" id="{61ADF027-0B9C-E24A-ACCF-43C9F14D9974}"/>
              </a:ext>
            </a:extLst>
          </p:cNvPr>
          <p:cNvSpPr>
            <a:spLocks noGrp="1"/>
          </p:cNvSpPr>
          <p:nvPr>
            <p:ph type="title"/>
          </p:nvPr>
        </p:nvSpPr>
        <p:spPr>
          <a:xfrm>
            <a:off x="838200" y="365125"/>
            <a:ext cx="10515600" cy="878339"/>
          </a:xfrm>
        </p:spPr>
        <p:txBody>
          <a:bodyPr/>
          <a:lstStyle/>
          <a:p>
            <a:pPr algn="ctr"/>
            <a:r>
              <a:rPr lang="en-US" dirty="0"/>
              <a:t>REACTION MECHANISM</a:t>
            </a:r>
          </a:p>
        </p:txBody>
      </p:sp>
    </p:spTree>
    <p:extLst>
      <p:ext uri="{BB962C8B-B14F-4D97-AF65-F5344CB8AC3E}">
        <p14:creationId xmlns:p14="http://schemas.microsoft.com/office/powerpoint/2010/main" val="381693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CC37-3E8E-D44A-9E0F-8D0C42EC3D03}"/>
              </a:ext>
            </a:extLst>
          </p:cNvPr>
          <p:cNvSpPr>
            <a:spLocks noGrp="1"/>
          </p:cNvSpPr>
          <p:nvPr>
            <p:ph type="title"/>
          </p:nvPr>
        </p:nvSpPr>
        <p:spPr>
          <a:xfrm>
            <a:off x="838200" y="365125"/>
            <a:ext cx="10515600" cy="941161"/>
          </a:xfrm>
        </p:spPr>
        <p:txBody>
          <a:bodyPr>
            <a:noAutofit/>
          </a:bodyPr>
          <a:lstStyle/>
          <a:p>
            <a:r>
              <a:rPr lang="en-US" sz="3400" dirty="0"/>
              <a:t>UNSTEADY STATE SPECIES MASS BALANCE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42A91C-55EE-6B49-9197-9E813DF81CEA}"/>
                  </a:ext>
                </a:extLst>
              </p:cNvPr>
              <p:cNvSpPr>
                <a:spLocks noGrp="1"/>
              </p:cNvSpPr>
              <p:nvPr>
                <p:ph idx="1"/>
              </p:nvPr>
            </p:nvSpPr>
            <p:spPr>
              <a:xfrm>
                <a:off x="838200" y="1136822"/>
                <a:ext cx="10515600" cy="5040141"/>
              </a:xfrm>
            </p:spPr>
            <p:txBody>
              <a:bodyPr>
                <a:normAutofit/>
              </a:bodyPr>
              <a:lstStyle/>
              <a:p>
                <a14:m>
                  <m:oMath xmlns:m="http://schemas.openxmlformats.org/officeDocument/2006/math">
                    <m:f>
                      <m:fPr>
                        <m:ctrlPr>
                          <a:rPr lang="en-US" sz="3000" i="1" smtClean="0">
                            <a:latin typeface="Cambria Math" panose="02040503050406030204" pitchFamily="18" charset="0"/>
                            <a:ea typeface="Cambria Math" panose="02040503050406030204" pitchFamily="18" charset="0"/>
                          </a:rPr>
                        </m:ctrlPr>
                      </m:fPr>
                      <m:num>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𝑉</m:t>
                        </m:r>
                        <m:r>
                          <a:rPr lang="en-US" sz="3000" b="0" i="1" smtClean="0">
                            <a:latin typeface="Cambria Math" panose="02040503050406030204" pitchFamily="18" charset="0"/>
                            <a:ea typeface="Cambria Math" panose="02040503050406030204" pitchFamily="18" charset="0"/>
                          </a:rPr>
                          <m:t>𝜌</m:t>
                        </m:r>
                        <m:r>
                          <a:rPr lang="en-US" sz="3000" b="0" i="1" smtClean="0">
                            <a:latin typeface="Cambria Math" panose="02040503050406030204" pitchFamily="18" charset="0"/>
                            <a:ea typeface="Cambria Math" panose="02040503050406030204" pitchFamily="18" charset="0"/>
                          </a:rPr>
                          <m:t>)</m:t>
                        </m:r>
                      </m:num>
                      <m:den>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𝑡</m:t>
                        </m:r>
                      </m:den>
                    </m:f>
                    <m:r>
                      <a:rPr lang="en-US" sz="3000" b="0" i="1" smtClean="0">
                        <a:latin typeface="Cambria Math" panose="02040503050406030204" pitchFamily="18" charset="0"/>
                        <a:ea typeface="Cambria Math" panose="02040503050406030204" pitchFamily="18" charset="0"/>
                      </a:rPr>
                      <m:t>=</m:t>
                    </m:r>
                    <m:nary>
                      <m:naryPr>
                        <m:chr m:val="∑"/>
                        <m:ctrlPr>
                          <a:rPr lang="en-US" sz="3000" b="0" i="1" smtClean="0">
                            <a:latin typeface="Cambria Math" panose="02040503050406030204" pitchFamily="18" charset="0"/>
                            <a:ea typeface="Cambria Math" panose="02040503050406030204" pitchFamily="18" charset="0"/>
                          </a:rPr>
                        </m:ctrlPr>
                      </m:naryPr>
                      <m:sub>
                        <m:r>
                          <m:rPr>
                            <m:brk m:alnAt="23"/>
                          </m:rPr>
                          <a:rPr lang="en-US" sz="3000" b="0" i="1" smtClean="0">
                            <a:latin typeface="Cambria Math" panose="02040503050406030204" pitchFamily="18" charset="0"/>
                            <a:ea typeface="Cambria Math" panose="02040503050406030204" pitchFamily="18" charset="0"/>
                          </a:rPr>
                          <m:t>𝑖</m:t>
                        </m:r>
                        <m:r>
                          <a:rPr lang="en-US" sz="3000" b="0" i="1" smtClean="0">
                            <a:latin typeface="Cambria Math" panose="02040503050406030204" pitchFamily="18" charset="0"/>
                            <a:ea typeface="Cambria Math" panose="02040503050406030204" pitchFamily="18" charset="0"/>
                          </a:rPr>
                          <m:t> =1</m:t>
                        </m:r>
                      </m:sub>
                      <m:sup>
                        <m:r>
                          <a:rPr lang="en-US" sz="3000" b="0" i="1" smtClean="0">
                            <a:latin typeface="Cambria Math" panose="02040503050406030204" pitchFamily="18" charset="0"/>
                            <a:ea typeface="Cambria Math" panose="02040503050406030204" pitchFamily="18" charset="0"/>
                          </a:rPr>
                          <m:t>𝑖𝑛𝑝𝑢𝑡𝑠</m:t>
                        </m:r>
                      </m:sup>
                      <m:e>
                        <m:r>
                          <a:rPr lang="en-US" sz="3000" b="0" i="1" smtClean="0">
                            <a:latin typeface="Cambria Math" panose="02040503050406030204" pitchFamily="18" charset="0"/>
                            <a:ea typeface="Cambria Math" panose="02040503050406030204" pitchFamily="18" charset="0"/>
                          </a:rPr>
                          <m:t>𝐹</m:t>
                        </m:r>
                        <m:r>
                          <a:rPr lang="en-US" sz="3000" b="0" i="1" baseline="-25000" smtClean="0">
                            <a:latin typeface="Cambria Math" panose="02040503050406030204" pitchFamily="18" charset="0"/>
                            <a:ea typeface="Cambria Math" panose="02040503050406030204" pitchFamily="18" charset="0"/>
                          </a:rPr>
                          <m:t>𝐴</m:t>
                        </m:r>
                        <m:r>
                          <a:rPr lang="en-US" sz="3000" b="0" i="1" baseline="-25000" smtClean="0">
                            <a:latin typeface="Cambria Math" panose="02040503050406030204" pitchFamily="18" charset="0"/>
                            <a:ea typeface="Cambria Math" panose="02040503050406030204" pitchFamily="18" charset="0"/>
                          </a:rPr>
                          <m:t> </m:t>
                        </m:r>
                        <m:r>
                          <a:rPr lang="en-US" sz="3000" b="0" i="1" baseline="-25000" smtClean="0">
                            <a:latin typeface="Cambria Math" panose="02040503050406030204" pitchFamily="18" charset="0"/>
                            <a:ea typeface="Cambria Math" panose="02040503050406030204" pitchFamily="18" charset="0"/>
                          </a:rPr>
                          <m:t>𝑖</m:t>
                        </m:r>
                      </m:e>
                    </m:nary>
                  </m:oMath>
                </a14:m>
                <a:r>
                  <a:rPr lang="en-US" sz="3000" dirty="0"/>
                  <a:t> + </a:t>
                </a:r>
                <a14:m>
                  <m:oMath xmlns:m="http://schemas.openxmlformats.org/officeDocument/2006/math">
                    <m:nary>
                      <m:naryPr>
                        <m:chr m:val="∑"/>
                        <m:ctrlPr>
                          <a:rPr lang="en-US" sz="3000" i="1" dirty="0" smtClean="0">
                            <a:latin typeface="Cambria Math" panose="02040503050406030204" pitchFamily="18" charset="0"/>
                          </a:rPr>
                        </m:ctrlPr>
                      </m:naryPr>
                      <m:sub>
                        <m:r>
                          <m:rPr>
                            <m:brk m:alnAt="23"/>
                          </m:rPr>
                          <a:rPr lang="en-US" sz="3000" b="0" i="1" dirty="0" smtClean="0">
                            <a:latin typeface="Cambria Math" panose="02040503050406030204" pitchFamily="18" charset="0"/>
                          </a:rPr>
                          <m:t>𝑖</m:t>
                        </m:r>
                        <m:r>
                          <a:rPr lang="en-US" sz="3000" b="0" i="1" dirty="0" smtClean="0">
                            <a:latin typeface="Cambria Math" panose="02040503050406030204" pitchFamily="18" charset="0"/>
                          </a:rPr>
                          <m:t>=1</m:t>
                        </m:r>
                      </m:sub>
                      <m:sup>
                        <m:r>
                          <a:rPr lang="en-US" sz="3000" b="0" i="1" dirty="0" smtClean="0">
                            <a:latin typeface="Cambria Math" panose="02040503050406030204" pitchFamily="18" charset="0"/>
                          </a:rPr>
                          <m:t>𝑜𝑢𝑡𝑝𝑢𝑡𝑠</m:t>
                        </m:r>
                      </m:sup>
                      <m:e>
                        <m:r>
                          <a:rPr lang="en-US" sz="3000" b="0" i="1" dirty="0" smtClean="0">
                            <a:latin typeface="Cambria Math" panose="02040503050406030204" pitchFamily="18" charset="0"/>
                          </a:rPr>
                          <m:t>𝐹</m:t>
                        </m:r>
                        <m:r>
                          <a:rPr lang="en-US" sz="3000" b="0" i="1" baseline="-25000" dirty="0" smtClean="0">
                            <a:latin typeface="Cambria Math" panose="02040503050406030204" pitchFamily="18" charset="0"/>
                          </a:rPr>
                          <m:t>𝐴</m:t>
                        </m:r>
                        <m:r>
                          <a:rPr lang="en-US" sz="3000" b="0" i="1" baseline="-25000" dirty="0" smtClean="0">
                            <a:latin typeface="Cambria Math" panose="02040503050406030204" pitchFamily="18" charset="0"/>
                          </a:rPr>
                          <m:t> </m:t>
                        </m:r>
                        <m:r>
                          <a:rPr lang="en-US" sz="3000" b="0" i="1" baseline="-25000" dirty="0" smtClean="0">
                            <a:latin typeface="Cambria Math" panose="02040503050406030204" pitchFamily="18" charset="0"/>
                          </a:rPr>
                          <m:t>𝑖</m:t>
                        </m:r>
                      </m:e>
                    </m:nary>
                    <m:r>
                      <a:rPr lang="en-US" sz="3000" b="0" i="1" dirty="0" smtClean="0">
                        <a:latin typeface="Cambria Math" panose="02040503050406030204" pitchFamily="18" charset="0"/>
                      </a:rPr>
                      <m:t>+</m:t>
                    </m:r>
                    <m:r>
                      <a:rPr lang="en-US" sz="3000" i="1" dirty="0">
                        <a:latin typeface="Cambria Math" panose="02040503050406030204" pitchFamily="18" charset="0"/>
                      </a:rPr>
                      <m:t>𝑟</m:t>
                    </m:r>
                    <m:r>
                      <a:rPr lang="en-US" sz="3000" i="1" baseline="-25000" dirty="0">
                        <a:latin typeface="Cambria Math" panose="02040503050406030204" pitchFamily="18" charset="0"/>
                      </a:rPr>
                      <m:t>𝐴</m:t>
                    </m:r>
                    <m:r>
                      <a:rPr lang="en-US" sz="3000" i="1" baseline="-25000" dirty="0">
                        <a:latin typeface="Cambria Math" panose="02040503050406030204" pitchFamily="18" charset="0"/>
                      </a:rPr>
                      <m:t> </m:t>
                    </m:r>
                    <m:r>
                      <a:rPr lang="en-US" sz="3000" i="1" baseline="-25000" dirty="0">
                        <a:latin typeface="Cambria Math" panose="02040503050406030204" pitchFamily="18" charset="0"/>
                      </a:rPr>
                      <m:t>𝑔𝑒𝑛</m:t>
                    </m:r>
                  </m:oMath>
                </a14:m>
                <a:endParaRPr lang="en-US" sz="3000" baseline="-25000" dirty="0"/>
              </a:p>
              <a:p>
                <a:r>
                  <a:rPr lang="en-US" sz="3000" dirty="0"/>
                  <a:t>This is a batch process</a:t>
                </a:r>
              </a:p>
              <a:p>
                <a:r>
                  <a:rPr lang="en-US" sz="3000" dirty="0"/>
                  <a:t>So no inflow and outflow terms.</a:t>
                </a:r>
              </a:p>
              <a:p>
                <a14:m>
                  <m:oMath xmlns:m="http://schemas.openxmlformats.org/officeDocument/2006/math">
                    <m:r>
                      <a:rPr lang="en-US" sz="3000" i="1" smtClean="0">
                        <a:latin typeface="Cambria Math" panose="02040503050406030204" pitchFamily="18" charset="0"/>
                        <a:ea typeface="Cambria Math" panose="02040503050406030204" pitchFamily="18" charset="0"/>
                      </a:rPr>
                      <m:t>𝜌</m:t>
                    </m:r>
                    <m:r>
                      <a:rPr lang="en-US" sz="3000" b="0" i="1" smtClean="0">
                        <a:latin typeface="Cambria Math" panose="02040503050406030204" pitchFamily="18" charset="0"/>
                        <a:ea typeface="Cambria Math" panose="02040503050406030204" pitchFamily="18" charset="0"/>
                      </a:rPr>
                      <m:t>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𝑚</m:t>
                    </m:r>
                  </m:oMath>
                </a14:m>
                <a:endParaRPr lang="en-US" sz="3000" dirty="0"/>
              </a:p>
              <a:p>
                <a14:m>
                  <m:oMath xmlns:m="http://schemas.openxmlformats.org/officeDocument/2006/math">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𝑚</m:t>
                        </m:r>
                        <m:r>
                          <a:rPr lang="en-US" sz="3000" i="1">
                            <a:latin typeface="Cambria Math" panose="02040503050406030204" pitchFamily="18" charset="0"/>
                            <a:ea typeface="Cambria Math" panose="02040503050406030204" pitchFamily="18" charset="0"/>
                          </a:rPr>
                          <m:t>)</m:t>
                        </m:r>
                      </m:num>
                      <m:den>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𝑡</m:t>
                        </m:r>
                      </m:den>
                    </m:f>
                    <m:r>
                      <a:rPr lang="en-US" sz="3000" b="0" i="1" smtClean="0">
                        <a:latin typeface="Cambria Math" panose="02040503050406030204" pitchFamily="18" charset="0"/>
                        <a:ea typeface="Cambria Math" panose="02040503050406030204" pitchFamily="18" charset="0"/>
                      </a:rPr>
                      <m:t>= </m:t>
                    </m:r>
                    <m:r>
                      <a:rPr lang="en-US" sz="3000" i="1" dirty="0">
                        <a:latin typeface="Cambria Math" panose="02040503050406030204" pitchFamily="18" charset="0"/>
                      </a:rPr>
                      <m:t>𝑟</m:t>
                    </m:r>
                    <m:r>
                      <a:rPr lang="en-US" sz="3000" i="1" baseline="-25000" dirty="0">
                        <a:latin typeface="Cambria Math" panose="02040503050406030204" pitchFamily="18" charset="0"/>
                      </a:rPr>
                      <m:t>𝐴</m:t>
                    </m:r>
                    <m:r>
                      <a:rPr lang="en-US" sz="3000" b="0" i="1" baseline="-25000" dirty="0" smtClean="0">
                        <a:latin typeface="Cambria Math" panose="02040503050406030204" pitchFamily="18" charset="0"/>
                      </a:rPr>
                      <m:t> </m:t>
                    </m:r>
                    <m:r>
                      <a:rPr lang="en-US" sz="3000" i="1" baseline="-25000" dirty="0">
                        <a:latin typeface="Cambria Math" panose="02040503050406030204" pitchFamily="18" charset="0"/>
                      </a:rPr>
                      <m:t>𝑔𝑒𝑛</m:t>
                    </m:r>
                  </m:oMath>
                </a14:m>
                <a:endParaRPr lang="en-US" sz="3000" dirty="0"/>
              </a:p>
              <a:p>
                <a14:m>
                  <m:oMath xmlns:m="http://schemas.openxmlformats.org/officeDocument/2006/math">
                    <m:f>
                      <m:fPr>
                        <m:ctrlPr>
                          <a:rPr lang="en-US" sz="3000" i="1" smtClean="0">
                            <a:latin typeface="Cambria Math" panose="02040503050406030204" pitchFamily="18" charset="0"/>
                          </a:rPr>
                        </m:ctrlPr>
                      </m:fPr>
                      <m:num>
                        <m:r>
                          <a:rPr lang="en-US" sz="3000" i="1" smtClean="0">
                            <a:latin typeface="Cambria Math" panose="02040503050406030204" pitchFamily="18" charset="0"/>
                          </a:rPr>
                          <m:t>𝑑</m:t>
                        </m:r>
                        <m:r>
                          <a:rPr lang="en-US" sz="3000" b="0" i="1" smtClean="0">
                            <a:latin typeface="Cambria Math" panose="02040503050406030204" pitchFamily="18" charset="0"/>
                          </a:rPr>
                          <m:t>(</m:t>
                        </m:r>
                        <m:r>
                          <a:rPr lang="en-US" sz="3000" b="0" i="1" smtClean="0">
                            <a:latin typeface="Cambria Math" panose="02040503050406030204" pitchFamily="18" charset="0"/>
                          </a:rPr>
                          <m:t>𝑚</m:t>
                        </m:r>
                        <m:r>
                          <a:rPr lang="en-US" sz="3000" b="0" i="1" smtClean="0">
                            <a:latin typeface="Cambria Math" panose="02040503050406030204" pitchFamily="18" charset="0"/>
                          </a:rPr>
                          <m:t>)</m:t>
                        </m:r>
                      </m:num>
                      <m:den>
                        <m:r>
                          <a:rPr lang="en-US" sz="3000" i="1" smtClean="0">
                            <a:latin typeface="Cambria Math" panose="02040503050406030204" pitchFamily="18" charset="0"/>
                          </a:rPr>
                          <m:t>𝑑</m:t>
                        </m:r>
                        <m:r>
                          <a:rPr lang="en-US" sz="3000" b="0" i="1" smtClean="0">
                            <a:latin typeface="Cambria Math" panose="02040503050406030204" pitchFamily="18" charset="0"/>
                          </a:rPr>
                          <m:t>𝑡</m:t>
                        </m:r>
                      </m:den>
                    </m:f>
                    <m:r>
                      <a:rPr lang="en-US" sz="3000" b="0" i="1" smtClean="0">
                        <a:latin typeface="Cambria Math" panose="02040503050406030204" pitchFamily="18" charset="0"/>
                      </a:rPr>
                      <m:t>=</m:t>
                    </m:r>
                    <m:r>
                      <a:rPr lang="en-US" sz="3000" i="1" dirty="0">
                        <a:latin typeface="Cambria Math" panose="02040503050406030204" pitchFamily="18" charset="0"/>
                      </a:rPr>
                      <m:t>𝑟</m:t>
                    </m:r>
                    <m:r>
                      <a:rPr lang="en-US" sz="3000" i="1" baseline="-25000" dirty="0">
                        <a:latin typeface="Cambria Math" panose="02040503050406030204" pitchFamily="18" charset="0"/>
                      </a:rPr>
                      <m:t>𝐴</m:t>
                    </m:r>
                    <m:r>
                      <a:rPr lang="en-US" sz="3000" i="1" baseline="-25000" dirty="0">
                        <a:latin typeface="Cambria Math" panose="02040503050406030204" pitchFamily="18" charset="0"/>
                      </a:rPr>
                      <m:t> </m:t>
                    </m:r>
                    <m:r>
                      <a:rPr lang="en-US" sz="3000" i="1" baseline="-25000" dirty="0">
                        <a:latin typeface="Cambria Math" panose="02040503050406030204" pitchFamily="18" charset="0"/>
                      </a:rPr>
                      <m:t>𝑔𝑒𝑛</m:t>
                    </m:r>
                  </m:oMath>
                </a14:m>
                <a:endParaRPr lang="en-US" sz="3000" baseline="-25000" dirty="0"/>
              </a:p>
              <a:p>
                <a14:m>
                  <m:oMath xmlns:m="http://schemas.openxmlformats.org/officeDocument/2006/math">
                    <m:r>
                      <a:rPr lang="en-US" sz="3000" b="0" i="1" smtClean="0">
                        <a:latin typeface="Cambria Math" panose="02040503050406030204" pitchFamily="18" charset="0"/>
                      </a:rPr>
                      <m:t>𝑟</m:t>
                    </m:r>
                    <m:r>
                      <a:rPr lang="en-US" sz="3000" b="0" i="1" baseline="-25000" smtClean="0">
                        <a:latin typeface="Cambria Math" panose="02040503050406030204" pitchFamily="18" charset="0"/>
                      </a:rPr>
                      <m:t>𝐴</m:t>
                    </m:r>
                    <m:r>
                      <a:rPr lang="en-US" sz="3000" b="0" i="1" baseline="-25000" smtClean="0">
                        <a:latin typeface="Cambria Math" panose="02040503050406030204" pitchFamily="18" charset="0"/>
                      </a:rPr>
                      <m:t> </m:t>
                    </m:r>
                    <m:r>
                      <a:rPr lang="en-US" sz="3000" b="0" i="1" baseline="-25000" smtClean="0">
                        <a:latin typeface="Cambria Math" panose="02040503050406030204" pitchFamily="18" charset="0"/>
                      </a:rPr>
                      <m:t>𝑔𝑒𝑛</m:t>
                    </m:r>
                    <m:r>
                      <a:rPr lang="en-US" sz="3000" b="0" i="1" smtClean="0">
                        <a:latin typeface="Cambria Math" panose="02040503050406030204" pitchFamily="18" charset="0"/>
                      </a:rPr>
                      <m:t>=</m:t>
                    </m:r>
                    <m:r>
                      <a:rPr lang="en-US" sz="3000" b="0" i="1" smtClean="0">
                        <a:latin typeface="Cambria Math" panose="02040503050406030204" pitchFamily="18" charset="0"/>
                      </a:rPr>
                      <m:t>𝑟𝑎𝑡𝑒</m:t>
                    </m:r>
                    <m:r>
                      <a:rPr lang="en-US" sz="3000" b="0" i="1" smtClean="0">
                        <a:latin typeface="Cambria Math" panose="02040503050406030204" pitchFamily="18" charset="0"/>
                      </a:rPr>
                      <m:t> </m:t>
                    </m:r>
                    <m:r>
                      <a:rPr lang="en-US" sz="3000" b="0" i="1" smtClean="0">
                        <a:latin typeface="Cambria Math" panose="02040503050406030204" pitchFamily="18" charset="0"/>
                      </a:rPr>
                      <m:t>𝑜𝑓</m:t>
                    </m:r>
                    <m:r>
                      <a:rPr lang="en-US" sz="3000" b="0" i="1" smtClean="0">
                        <a:latin typeface="Cambria Math" panose="02040503050406030204" pitchFamily="18" charset="0"/>
                      </a:rPr>
                      <m:t> </m:t>
                    </m:r>
                    <m:r>
                      <a:rPr lang="en-US" sz="3000" b="0" i="1" smtClean="0">
                        <a:latin typeface="Cambria Math" panose="02040503050406030204" pitchFamily="18" charset="0"/>
                      </a:rPr>
                      <m:t>𝑔𝑒𝑛𝑒𝑟𝑎𝑡𝑖𝑜𝑛</m:t>
                    </m:r>
                    <m:r>
                      <a:rPr lang="en-US" sz="3000" b="0" i="1" smtClean="0">
                        <a:latin typeface="Cambria Math" panose="02040503050406030204" pitchFamily="18" charset="0"/>
                      </a:rPr>
                      <m:t> </m:t>
                    </m:r>
                    <m:r>
                      <a:rPr lang="en-US" sz="3000" b="0" i="1" smtClean="0">
                        <a:latin typeface="Cambria Math" panose="02040503050406030204" pitchFamily="18" charset="0"/>
                      </a:rPr>
                      <m:t>𝑜𝑓</m:t>
                    </m:r>
                    <m:r>
                      <a:rPr lang="en-US" sz="3000" b="0" i="1" smtClean="0">
                        <a:latin typeface="Cambria Math" panose="02040503050406030204" pitchFamily="18" charset="0"/>
                      </a:rPr>
                      <m:t> </m:t>
                    </m:r>
                    <m:r>
                      <a:rPr lang="en-US" sz="3000" b="0" i="1" smtClean="0">
                        <a:latin typeface="Cambria Math" panose="02040503050406030204" pitchFamily="18" charset="0"/>
                      </a:rPr>
                      <m:t>𝑡h𝑒</m:t>
                    </m:r>
                    <m:r>
                      <a:rPr lang="en-US" sz="3000" b="0" i="1" smtClean="0">
                        <a:latin typeface="Cambria Math" panose="02040503050406030204" pitchFamily="18" charset="0"/>
                      </a:rPr>
                      <m:t> </m:t>
                    </m:r>
                    <m:r>
                      <a:rPr lang="en-US" sz="3000" b="0" i="1" smtClean="0">
                        <a:latin typeface="Cambria Math" panose="02040503050406030204" pitchFamily="18" charset="0"/>
                      </a:rPr>
                      <m:t>𝑠𝑝𝑒𝑐𝑖𝑒𝑠</m:t>
                    </m:r>
                    <m:r>
                      <a:rPr lang="en-US" sz="3000" b="0" i="1" smtClean="0">
                        <a:latin typeface="Cambria Math" panose="02040503050406030204" pitchFamily="18" charset="0"/>
                      </a:rPr>
                      <m:t> </m:t>
                    </m:r>
                    <m:r>
                      <a:rPr lang="en-US" sz="3000" b="0" i="1" smtClean="0">
                        <a:latin typeface="Cambria Math" panose="02040503050406030204" pitchFamily="18" charset="0"/>
                      </a:rPr>
                      <m:t>𝐴</m:t>
                    </m:r>
                    <m:r>
                      <a:rPr lang="en-US" sz="3000" b="0" i="1" smtClean="0">
                        <a:latin typeface="Cambria Math" panose="02040503050406030204" pitchFamily="18" charset="0"/>
                      </a:rPr>
                      <m:t> </m:t>
                    </m:r>
                    <m:r>
                      <a:rPr lang="en-US" sz="3000" b="0" i="1" smtClean="0">
                        <a:latin typeface="Cambria Math" panose="02040503050406030204" pitchFamily="18" charset="0"/>
                      </a:rPr>
                      <m:t>𝑏𝑦</m:t>
                    </m:r>
                    <m:r>
                      <a:rPr lang="en-US" sz="3000" b="0" i="1" smtClean="0">
                        <a:latin typeface="Cambria Math" panose="02040503050406030204" pitchFamily="18" charset="0"/>
                      </a:rPr>
                      <m:t> </m:t>
                    </m:r>
                    <m:r>
                      <a:rPr lang="en-US" sz="3000" b="0" i="1" smtClean="0">
                        <a:latin typeface="Cambria Math" panose="02040503050406030204" pitchFamily="18" charset="0"/>
                      </a:rPr>
                      <m:t>𝑟𝑒𝑎𝑐𝑡𝑖𝑜𝑛</m:t>
                    </m:r>
                  </m:oMath>
                </a14:m>
                <a:endParaRPr lang="en-US" sz="3000" dirty="0"/>
              </a:p>
              <a:p>
                <a:pPr marL="0" indent="0">
                  <a:buNone/>
                </a:pPr>
                <a:endParaRPr lang="en-US" dirty="0"/>
              </a:p>
            </p:txBody>
          </p:sp>
        </mc:Choice>
        <mc:Fallback>
          <p:sp>
            <p:nvSpPr>
              <p:cNvPr id="3" name="Content Placeholder 2">
                <a:extLst>
                  <a:ext uri="{FF2B5EF4-FFF2-40B4-BE49-F238E27FC236}">
                    <a16:creationId xmlns:a16="http://schemas.microsoft.com/office/drawing/2014/main" id="{E542A91C-55EE-6B49-9197-9E813DF81CEA}"/>
                  </a:ext>
                </a:extLst>
              </p:cNvPr>
              <p:cNvSpPr>
                <a:spLocks noGrp="1" noRot="1" noChangeAspect="1" noMove="1" noResize="1" noEditPoints="1" noAdjustHandles="1" noChangeArrowheads="1" noChangeShapeType="1" noTextEdit="1"/>
              </p:cNvSpPr>
              <p:nvPr>
                <p:ph idx="1"/>
              </p:nvPr>
            </p:nvSpPr>
            <p:spPr>
              <a:xfrm>
                <a:off x="838200" y="1136822"/>
                <a:ext cx="10515600" cy="5040141"/>
              </a:xfrm>
              <a:blipFill>
                <a:blip r:embed="rId2"/>
                <a:stretch>
                  <a:fillRect l="-1086" t="-12846"/>
                </a:stretch>
              </a:blipFill>
            </p:spPr>
            <p:txBody>
              <a:bodyPr/>
              <a:lstStyle/>
              <a:p>
                <a:r>
                  <a:rPr lang="en-US">
                    <a:noFill/>
                  </a:rPr>
                  <a:t> </a:t>
                </a:r>
              </a:p>
            </p:txBody>
          </p:sp>
        </mc:Fallback>
      </mc:AlternateContent>
    </p:spTree>
    <p:extLst>
      <p:ext uri="{BB962C8B-B14F-4D97-AF65-F5344CB8AC3E}">
        <p14:creationId xmlns:p14="http://schemas.microsoft.com/office/powerpoint/2010/main" val="7996851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{451DD901-CB64-644D-970F-D8F9165819DC}tf10001072</Template>
  <TotalTime>442</TotalTime>
  <Words>1227</Words>
  <Application>Microsoft Macintosh PowerPoint</Application>
  <PresentationFormat>Widescreen</PresentationFormat>
  <Paragraphs>141</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Cambria Math</vt:lpstr>
      <vt:lpstr>Franklin Gothic Book</vt:lpstr>
      <vt:lpstr>Crop</vt:lpstr>
      <vt:lpstr>TERM PAPER WOOD PYROLYSIS</vt:lpstr>
      <vt:lpstr>WOOD PYROLYSIS</vt:lpstr>
      <vt:lpstr>PowerPoint Presentation</vt:lpstr>
      <vt:lpstr>GOAL OF THIS PAPER </vt:lpstr>
      <vt:lpstr>EXPERIMENTATION</vt:lpstr>
      <vt:lpstr>PowerPoint Presentation</vt:lpstr>
      <vt:lpstr>    MODEL EQUATIONS </vt:lpstr>
      <vt:lpstr>REACTION MECHANISM</vt:lpstr>
      <vt:lpstr>UNSTEADY STATE SPECIES MASS BALANCE EQUATIONS</vt:lpstr>
      <vt:lpstr>UNSTEADY STATE SPECIES MASS BALANCE EQUATIONS</vt:lpstr>
      <vt:lpstr>CONSTITUTIVE RELATIONS</vt:lpstr>
      <vt:lpstr>DOF ANALYSIS</vt:lpstr>
      <vt:lpstr>Eliminating m ̇2 ev </vt:lpstr>
      <vt:lpstr>VALUES OF THE CONSTANTS</vt:lpstr>
      <vt:lpstr>Results for Beech Wood</vt:lpstr>
      <vt:lpstr>PowerPoint Presentation</vt:lpstr>
      <vt:lpstr>PowerPoint Presentation</vt:lpstr>
      <vt:lpstr>Results for Pine Wood</vt:lpstr>
      <vt:lpstr>PowerPoint Presentation</vt:lpstr>
      <vt:lpstr>PowerPoint Presentation</vt:lpstr>
      <vt:lpstr>COMPARISION OF THE RESULTS</vt:lpstr>
      <vt:lpstr>Large particle pyrolysis </vt:lpstr>
      <vt:lpstr>PowerPoint Presentation</vt:lpstr>
      <vt:lpstr>PowerPoint Presentation</vt:lpstr>
      <vt:lpstr>FLAWS IN THE PAPER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PAPER WOOD PYROLYSIS</dc:title>
  <dc:creator>Kishore kumar</dc:creator>
  <cp:lastModifiedBy>Kishore kumar</cp:lastModifiedBy>
  <cp:revision>90</cp:revision>
  <dcterms:created xsi:type="dcterms:W3CDTF">2020-12-24T17:38:15Z</dcterms:created>
  <dcterms:modified xsi:type="dcterms:W3CDTF">2021-01-01T17:16:05Z</dcterms:modified>
</cp:coreProperties>
</file>