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79" r:id="rId2"/>
    <p:sldId id="257" r:id="rId3"/>
    <p:sldId id="258" r:id="rId4"/>
    <p:sldId id="260" r:id="rId5"/>
    <p:sldId id="261" r:id="rId6"/>
    <p:sldId id="272" r:id="rId7"/>
    <p:sldId id="264" r:id="rId8"/>
    <p:sldId id="265" r:id="rId9"/>
    <p:sldId id="266" r:id="rId10"/>
    <p:sldId id="269" r:id="rId11"/>
    <p:sldId id="280" r:id="rId12"/>
    <p:sldId id="273" r:id="rId13"/>
    <p:sldId id="270" r:id="rId14"/>
    <p:sldId id="274" r:id="rId15"/>
    <p:sldId id="275" r:id="rId16"/>
    <p:sldId id="276" r:id="rId17"/>
    <p:sldId id="271" r:id="rId18"/>
    <p:sldId id="277" r:id="rId19"/>
    <p:sldId id="281" r:id="rId20"/>
    <p:sldId id="282" r:id="rId21"/>
    <p:sldId id="283" r:id="rId22"/>
    <p:sldId id="278" r:id="rId23"/>
    <p:sldId id="267" r:id="rId24"/>
    <p:sldId id="268" r:id="rId25"/>
    <p:sldId id="284" r:id="rId26"/>
    <p:sldId id="285" r:id="rId27"/>
    <p:sldId id="286" r:id="rId28"/>
    <p:sldId id="287"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60"/>
  </p:normalViewPr>
  <p:slideViewPr>
    <p:cSldViewPr>
      <p:cViewPr>
        <p:scale>
          <a:sx n="76" d="100"/>
          <a:sy n="76" d="100"/>
        </p:scale>
        <p:origin x="-12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EBB359-9272-4D85-9FBC-B3CD0D961BCC}" type="datetimeFigureOut">
              <a:rPr lang="en-US" smtClean="0"/>
              <a:pPr/>
              <a:t>3/22/2018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38FB55-999F-4E81-BABC-BCFFFDDB0DD2}" type="slidenum">
              <a:rPr lang="en-US" smtClean="0"/>
              <a:pPr/>
              <a:t>‹#›</a:t>
            </a:fld>
            <a:endParaRPr lang="en-US"/>
          </a:p>
        </p:txBody>
      </p:sp>
    </p:spTree>
    <p:extLst>
      <p:ext uri="{BB962C8B-B14F-4D97-AF65-F5344CB8AC3E}">
        <p14:creationId xmlns:p14="http://schemas.microsoft.com/office/powerpoint/2010/main" val="1257409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38FB55-999F-4E81-BABC-BCFFFDDB0DD2}"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08757B3-4AFD-430B-98FE-88AA13B1B1BE}" type="datetimeFigureOut">
              <a:rPr lang="en-IN" smtClean="0"/>
              <a:pPr/>
              <a:t>22-03-2018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E2ACF-AC53-4DA3-B8DD-0585616E5210}"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8757B3-4AFD-430B-98FE-88AA13B1B1BE}" type="datetimeFigureOut">
              <a:rPr lang="en-IN" smtClean="0"/>
              <a:pPr/>
              <a:t>22-03-2018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E2ACF-AC53-4DA3-B8DD-0585616E521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8757B3-4AFD-430B-98FE-88AA13B1B1BE}" type="datetimeFigureOut">
              <a:rPr lang="en-IN" smtClean="0"/>
              <a:pPr/>
              <a:t>22-03-2018</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627E2ACF-AC53-4DA3-B8DD-0585616E521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8757B3-4AFD-430B-98FE-88AA13B1B1BE}" type="datetimeFigureOut">
              <a:rPr lang="en-IN" smtClean="0"/>
              <a:pPr/>
              <a:t>22-03-2018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E2ACF-AC53-4DA3-B8DD-0585616E521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08757B3-4AFD-430B-98FE-88AA13B1B1BE}" type="datetimeFigureOut">
              <a:rPr lang="en-IN" smtClean="0"/>
              <a:pPr/>
              <a:t>22-03-2018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E2ACF-AC53-4DA3-B8DD-0585616E521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8757B3-4AFD-430B-98FE-88AA13B1B1BE}" type="datetimeFigureOut">
              <a:rPr lang="en-IN" smtClean="0"/>
              <a:pPr/>
              <a:t>22-03-2018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E2ACF-AC53-4DA3-B8DD-0585616E521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08757B3-4AFD-430B-98FE-88AA13B1B1BE}" type="datetimeFigureOut">
              <a:rPr lang="en-IN" smtClean="0"/>
              <a:pPr/>
              <a:t>22-03-2018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7E2ACF-AC53-4DA3-B8DD-0585616E521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08757B3-4AFD-430B-98FE-88AA13B1B1BE}" type="datetimeFigureOut">
              <a:rPr lang="en-IN" smtClean="0"/>
              <a:pPr/>
              <a:t>22-03-2018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7E2ACF-AC53-4DA3-B8DD-0585616E521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757B3-4AFD-430B-98FE-88AA13B1B1BE}" type="datetimeFigureOut">
              <a:rPr lang="en-IN" smtClean="0"/>
              <a:pPr/>
              <a:t>22-03-2018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7E2ACF-AC53-4DA3-B8DD-0585616E521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8757B3-4AFD-430B-98FE-88AA13B1B1BE}" type="datetimeFigureOut">
              <a:rPr lang="en-IN" smtClean="0"/>
              <a:pPr/>
              <a:t>22-03-2018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E2ACF-AC53-4DA3-B8DD-0585616E5210}"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08757B3-4AFD-430B-98FE-88AA13B1B1BE}" type="datetimeFigureOut">
              <a:rPr lang="en-IN" smtClean="0"/>
              <a:pPr/>
              <a:t>22-03-2018</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627E2ACF-AC53-4DA3-B8DD-0585616E521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08757B3-4AFD-430B-98FE-88AA13B1B1BE}" type="datetimeFigureOut">
              <a:rPr lang="en-IN" smtClean="0"/>
              <a:pPr/>
              <a:t>22-03-2018</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27E2ACF-AC53-4DA3-B8DD-0585616E521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548680"/>
            <a:ext cx="8568952" cy="2276872"/>
          </a:xfrm>
        </p:spPr>
        <p:txBody>
          <a:bodyPr>
            <a:normAutofit fontScale="90000"/>
          </a:bodyPr>
          <a:lstStyle/>
          <a:p>
            <a:r>
              <a:rPr lang="en-IN" b="1" dirty="0" smtClean="0"/>
              <a:t/>
            </a:r>
            <a:br>
              <a:rPr lang="en-IN" b="1" dirty="0" smtClean="0"/>
            </a:br>
            <a:r>
              <a:rPr lang="en-US" b="1" u="sng" dirty="0" smtClean="0">
                <a:latin typeface="Times New Roman" pitchFamily="18" charset="0"/>
                <a:cs typeface="Times New Roman" pitchFamily="18" charset="0"/>
              </a:rPr>
              <a:t>Airline Booking System</a:t>
            </a: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US" dirty="0" smtClean="0">
                <a:latin typeface="Times New Roman" pitchFamily="18" charset="0"/>
                <a:cs typeface="Times New Roman" pitchFamily="18" charset="0"/>
              </a:rPr>
              <a:t>GROUP-G3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Subtitle 2"/>
          <p:cNvSpPr>
            <a:spLocks noGrp="1"/>
          </p:cNvSpPr>
          <p:nvPr>
            <p:ph type="subTitle" idx="1"/>
          </p:nvPr>
        </p:nvSpPr>
        <p:spPr>
          <a:xfrm>
            <a:off x="0" y="4077072"/>
            <a:ext cx="3960440" cy="2520280"/>
          </a:xfrm>
        </p:spPr>
        <p:txBody>
          <a:bodyPr>
            <a:normAutofit/>
          </a:bodyPr>
          <a:lstStyle/>
          <a:p>
            <a:r>
              <a:rPr lang="en-US" b="1" dirty="0" smtClean="0">
                <a:latin typeface="Times New Roman" pitchFamily="18" charset="0"/>
                <a:cs typeface="Times New Roman" pitchFamily="18" charset="0"/>
              </a:rPr>
              <a:t>Submitted To:</a:t>
            </a:r>
          </a:p>
          <a:p>
            <a:r>
              <a:rPr lang="en-US" b="1" dirty="0" smtClean="0">
                <a:latin typeface="Times New Roman" pitchFamily="18" charset="0"/>
                <a:cs typeface="Times New Roman" pitchFamily="18" charset="0"/>
              </a:rPr>
              <a:t>Margret </a:t>
            </a:r>
            <a:r>
              <a:rPr lang="en-US" b="1" dirty="0" err="1" smtClean="0">
                <a:latin typeface="Times New Roman" pitchFamily="18" charset="0"/>
                <a:cs typeface="Times New Roman" pitchFamily="18" charset="0"/>
              </a:rPr>
              <a:t>Anouncia</a:t>
            </a:r>
            <a:r>
              <a:rPr lang="en-US" b="1" dirty="0" smtClean="0">
                <a:latin typeface="Times New Roman" pitchFamily="18" charset="0"/>
                <a:cs typeface="Times New Roman" pitchFamily="18" charset="0"/>
              </a:rPr>
              <a:t> S</a:t>
            </a:r>
          </a:p>
          <a:p>
            <a:r>
              <a:rPr lang="en-US" b="1" dirty="0" err="1" smtClean="0">
                <a:latin typeface="Times New Roman" pitchFamily="18" charset="0"/>
                <a:cs typeface="Times New Roman" pitchFamily="18" charset="0"/>
              </a:rPr>
              <a:t>Jayalakshmi</a:t>
            </a:r>
            <a:r>
              <a:rPr lang="en-US" b="1"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4" name="TextBox 3"/>
          <p:cNvSpPr txBox="1"/>
          <p:nvPr/>
        </p:nvSpPr>
        <p:spPr>
          <a:xfrm>
            <a:off x="4932040" y="5226784"/>
            <a:ext cx="3960440" cy="1631216"/>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Submitted By:</a:t>
            </a:r>
          </a:p>
          <a:p>
            <a:r>
              <a:rPr lang="en-US" sz="2000" b="1" dirty="0" err="1" smtClean="0">
                <a:latin typeface="Times New Roman" pitchFamily="18" charset="0"/>
                <a:cs typeface="Times New Roman" pitchFamily="18" charset="0"/>
              </a:rPr>
              <a:t>Vishal</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Salvankar</a:t>
            </a:r>
            <a:r>
              <a:rPr lang="en-US" sz="2000" b="1" dirty="0" smtClean="0">
                <a:latin typeface="Times New Roman" pitchFamily="18" charset="0"/>
                <a:cs typeface="Times New Roman" pitchFamily="18" charset="0"/>
              </a:rPr>
              <a:t>(16BCE0723) </a:t>
            </a:r>
            <a:br>
              <a:rPr lang="en-US" sz="2000" b="1" dirty="0" smtClean="0">
                <a:latin typeface="Times New Roman" pitchFamily="18" charset="0"/>
                <a:cs typeface="Times New Roman" pitchFamily="18" charset="0"/>
              </a:rPr>
            </a:br>
            <a:r>
              <a:rPr lang="en-US" sz="2000" b="1" dirty="0" err="1" smtClean="0">
                <a:latin typeface="Times New Roman" pitchFamily="18" charset="0"/>
                <a:cs typeface="Times New Roman" pitchFamily="18" charset="0"/>
              </a:rPr>
              <a:t>Vansh</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Agarwal</a:t>
            </a:r>
            <a:r>
              <a:rPr lang="en-US" sz="2000" b="1" dirty="0" smtClean="0">
                <a:latin typeface="Times New Roman" pitchFamily="18" charset="0"/>
                <a:cs typeface="Times New Roman" pitchFamily="18" charset="0"/>
              </a:rPr>
              <a:t>(16BCE0839) </a:t>
            </a:r>
            <a:br>
              <a:rPr lang="en-US" sz="2000" b="1" dirty="0" smtClean="0">
                <a:latin typeface="Times New Roman" pitchFamily="18" charset="0"/>
                <a:cs typeface="Times New Roman" pitchFamily="18" charset="0"/>
              </a:rPr>
            </a:br>
            <a:r>
              <a:rPr lang="en-US" sz="2000" b="1" dirty="0" err="1" smtClean="0">
                <a:latin typeface="Times New Roman" pitchFamily="18" charset="0"/>
                <a:cs typeface="Times New Roman" pitchFamily="18" charset="0"/>
              </a:rPr>
              <a:t>Stuti</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Agarwal</a:t>
            </a:r>
            <a:r>
              <a:rPr lang="en-US" sz="2000" b="1" dirty="0" smtClean="0">
                <a:latin typeface="Times New Roman" pitchFamily="18" charset="0"/>
                <a:cs typeface="Times New Roman" pitchFamily="18" charset="0"/>
              </a:rPr>
              <a:t>(16BCE0963) </a:t>
            </a:r>
            <a:br>
              <a:rPr lang="en-US" sz="2000" b="1" dirty="0" smtClean="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72816"/>
            <a:ext cx="9144000" cy="5904656"/>
          </a:xfrm>
        </p:spPr>
        <p:style>
          <a:lnRef idx="2">
            <a:schemeClr val="accent4"/>
          </a:lnRef>
          <a:fillRef idx="1">
            <a:schemeClr val="lt1"/>
          </a:fillRef>
          <a:effectRef idx="0">
            <a:schemeClr val="accent4"/>
          </a:effectRef>
          <a:fontRef idx="minor">
            <a:schemeClr val="dk1"/>
          </a:fontRef>
        </p:style>
        <p:txBody>
          <a:bodyPr/>
          <a:lstStyle/>
          <a:p>
            <a:pPr lvl="0">
              <a:buNone/>
            </a:pPr>
            <a:endParaRPr lang="en-IN" sz="2200" dirty="0">
              <a:solidFill>
                <a:prstClr val="black"/>
              </a:solidFill>
            </a:endParaRPr>
          </a:p>
          <a:p>
            <a:endParaRPr lang="en-IN" dirty="0"/>
          </a:p>
        </p:txBody>
      </p:sp>
      <p:sp>
        <p:nvSpPr>
          <p:cNvPr id="4" name="Rounded Rectangle 3"/>
          <p:cNvSpPr/>
          <p:nvPr/>
        </p:nvSpPr>
        <p:spPr>
          <a:xfrm>
            <a:off x="3108820" y="2209583"/>
            <a:ext cx="2324944" cy="8640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All Viewpoints</a:t>
            </a:r>
            <a:endParaRPr lang="en-US" dirty="0"/>
          </a:p>
        </p:txBody>
      </p:sp>
      <p:sp>
        <p:nvSpPr>
          <p:cNvPr id="5" name="Rounded Rectangle 4"/>
          <p:cNvSpPr/>
          <p:nvPr/>
        </p:nvSpPr>
        <p:spPr>
          <a:xfrm>
            <a:off x="3608352" y="3532913"/>
            <a:ext cx="1325880" cy="52120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Interactor</a:t>
            </a:r>
            <a:endParaRPr lang="en-US" dirty="0"/>
          </a:p>
        </p:txBody>
      </p:sp>
      <p:sp>
        <p:nvSpPr>
          <p:cNvPr id="6" name="Rounded Rectangle 5"/>
          <p:cNvSpPr/>
          <p:nvPr/>
        </p:nvSpPr>
        <p:spPr>
          <a:xfrm>
            <a:off x="2793552" y="5911281"/>
            <a:ext cx="1557775" cy="64807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smtClean="0"/>
              <a:t>Passenger</a:t>
            </a:r>
            <a:endParaRPr lang="en-US" dirty="0"/>
          </a:p>
        </p:txBody>
      </p:sp>
      <p:sp>
        <p:nvSpPr>
          <p:cNvPr id="7" name="Rounded Rectangle 6"/>
          <p:cNvSpPr/>
          <p:nvPr/>
        </p:nvSpPr>
        <p:spPr>
          <a:xfrm>
            <a:off x="0" y="4653136"/>
            <a:ext cx="1482802" cy="64807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Maintenance Personal</a:t>
            </a:r>
            <a:endParaRPr lang="en-US" dirty="0"/>
          </a:p>
        </p:txBody>
      </p:sp>
      <p:sp>
        <p:nvSpPr>
          <p:cNvPr id="8" name="Rounded Rectangle 7"/>
          <p:cNvSpPr/>
          <p:nvPr/>
        </p:nvSpPr>
        <p:spPr>
          <a:xfrm>
            <a:off x="1259632" y="5373216"/>
            <a:ext cx="1485767" cy="79208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smtClean="0"/>
              <a:t>Airline Company Staff</a:t>
            </a:r>
            <a:endParaRPr lang="en-US" dirty="0"/>
          </a:p>
        </p:txBody>
      </p:sp>
      <p:cxnSp>
        <p:nvCxnSpPr>
          <p:cNvPr id="9" name="Straight Connector 8"/>
          <p:cNvCxnSpPr/>
          <p:nvPr/>
        </p:nvCxnSpPr>
        <p:spPr>
          <a:xfrm flipV="1">
            <a:off x="1172472" y="3242853"/>
            <a:ext cx="6758027" cy="21053"/>
          </a:xfrm>
          <a:prstGeom prst="line">
            <a:avLst/>
          </a:prstGeom>
        </p:spPr>
        <p:style>
          <a:lnRef idx="2">
            <a:schemeClr val="accent4"/>
          </a:lnRef>
          <a:fillRef idx="1">
            <a:schemeClr val="lt1"/>
          </a:fillRef>
          <a:effectRef idx="0">
            <a:schemeClr val="accent4"/>
          </a:effectRef>
          <a:fontRef idx="minor">
            <a:schemeClr val="dk1"/>
          </a:fontRef>
        </p:style>
      </p:cxnSp>
      <p:cxnSp>
        <p:nvCxnSpPr>
          <p:cNvPr id="10" name="Straight Connector 9"/>
          <p:cNvCxnSpPr>
            <a:stCxn id="4" idx="2"/>
            <a:endCxn id="5" idx="0"/>
          </p:cNvCxnSpPr>
          <p:nvPr/>
        </p:nvCxnSpPr>
        <p:spPr>
          <a:xfrm>
            <a:off x="4271292" y="3073679"/>
            <a:ext cx="0" cy="459234"/>
          </a:xfrm>
          <a:prstGeom prst="line">
            <a:avLst/>
          </a:prstGeom>
        </p:spPr>
        <p:style>
          <a:lnRef idx="2">
            <a:schemeClr val="accent4"/>
          </a:lnRef>
          <a:fillRef idx="1">
            <a:schemeClr val="lt1"/>
          </a:fillRef>
          <a:effectRef idx="0">
            <a:schemeClr val="accent4"/>
          </a:effectRef>
          <a:fontRef idx="minor">
            <a:schemeClr val="dk1"/>
          </a:fontRef>
        </p:style>
      </p:cxnSp>
      <p:cxnSp>
        <p:nvCxnSpPr>
          <p:cNvPr id="11" name="Straight Connector 10"/>
          <p:cNvCxnSpPr/>
          <p:nvPr/>
        </p:nvCxnSpPr>
        <p:spPr>
          <a:xfrm>
            <a:off x="7917659" y="3242853"/>
            <a:ext cx="12840" cy="290060"/>
          </a:xfrm>
          <a:prstGeom prst="line">
            <a:avLst/>
          </a:prstGeom>
        </p:spPr>
        <p:style>
          <a:lnRef idx="2">
            <a:schemeClr val="accent4"/>
          </a:lnRef>
          <a:fillRef idx="1">
            <a:schemeClr val="lt1"/>
          </a:fillRef>
          <a:effectRef idx="0">
            <a:schemeClr val="accent4"/>
          </a:effectRef>
          <a:fontRef idx="minor">
            <a:schemeClr val="dk1"/>
          </a:fontRef>
        </p:style>
      </p:cxnSp>
      <p:cxnSp>
        <p:nvCxnSpPr>
          <p:cNvPr id="12" name="Straight Connector 11"/>
          <p:cNvCxnSpPr/>
          <p:nvPr/>
        </p:nvCxnSpPr>
        <p:spPr>
          <a:xfrm>
            <a:off x="1186135" y="3263906"/>
            <a:ext cx="12840" cy="290060"/>
          </a:xfrm>
          <a:prstGeom prst="line">
            <a:avLst/>
          </a:prstGeom>
        </p:spPr>
        <p:style>
          <a:lnRef idx="2">
            <a:schemeClr val="accent4"/>
          </a:lnRef>
          <a:fillRef idx="1">
            <a:schemeClr val="lt1"/>
          </a:fillRef>
          <a:effectRef idx="0">
            <a:schemeClr val="accent4"/>
          </a:effectRef>
          <a:fontRef idx="minor">
            <a:schemeClr val="dk1"/>
          </a:fontRef>
        </p:style>
      </p:cxnSp>
      <p:sp>
        <p:nvSpPr>
          <p:cNvPr id="13" name="Rounded Rectangle 12"/>
          <p:cNvSpPr/>
          <p:nvPr/>
        </p:nvSpPr>
        <p:spPr>
          <a:xfrm>
            <a:off x="323528" y="3429000"/>
            <a:ext cx="1325447" cy="52440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Indirect</a:t>
            </a:r>
            <a:endParaRPr lang="en-US" dirty="0"/>
          </a:p>
        </p:txBody>
      </p:sp>
      <p:cxnSp>
        <p:nvCxnSpPr>
          <p:cNvPr id="14" name="Straight Connector 13"/>
          <p:cNvCxnSpPr/>
          <p:nvPr/>
        </p:nvCxnSpPr>
        <p:spPr>
          <a:xfrm>
            <a:off x="395536" y="4221088"/>
            <a:ext cx="1584176" cy="0"/>
          </a:xfrm>
          <a:prstGeom prst="line">
            <a:avLst/>
          </a:prstGeom>
        </p:spPr>
        <p:style>
          <a:lnRef idx="2">
            <a:schemeClr val="accent4"/>
          </a:lnRef>
          <a:fillRef idx="1">
            <a:schemeClr val="lt1"/>
          </a:fillRef>
          <a:effectRef idx="0">
            <a:schemeClr val="accent4"/>
          </a:effectRef>
          <a:fontRef idx="minor">
            <a:schemeClr val="dk1"/>
          </a:fontRef>
        </p:style>
      </p:cxnSp>
      <p:cxnSp>
        <p:nvCxnSpPr>
          <p:cNvPr id="15" name="Straight Connector 14"/>
          <p:cNvCxnSpPr>
            <a:stCxn id="13" idx="2"/>
          </p:cNvCxnSpPr>
          <p:nvPr/>
        </p:nvCxnSpPr>
        <p:spPr>
          <a:xfrm flipH="1">
            <a:off x="986251" y="3953401"/>
            <a:ext cx="1" cy="279677"/>
          </a:xfrm>
          <a:prstGeom prst="line">
            <a:avLst/>
          </a:prstGeom>
        </p:spPr>
        <p:style>
          <a:lnRef idx="2">
            <a:schemeClr val="accent4"/>
          </a:lnRef>
          <a:fillRef idx="1">
            <a:schemeClr val="lt1"/>
          </a:fillRef>
          <a:effectRef idx="0">
            <a:schemeClr val="accent4"/>
          </a:effectRef>
          <a:fontRef idx="minor">
            <a:schemeClr val="dk1"/>
          </a:fontRef>
        </p:style>
      </p:cxnSp>
      <p:cxnSp>
        <p:nvCxnSpPr>
          <p:cNvPr id="16" name="Straight Connector 15"/>
          <p:cNvCxnSpPr>
            <a:endCxn id="8" idx="0"/>
          </p:cNvCxnSpPr>
          <p:nvPr/>
        </p:nvCxnSpPr>
        <p:spPr>
          <a:xfrm>
            <a:off x="1979712" y="4221088"/>
            <a:ext cx="22804" cy="1152128"/>
          </a:xfrm>
          <a:prstGeom prst="line">
            <a:avLst/>
          </a:prstGeom>
        </p:spPr>
        <p:style>
          <a:lnRef idx="2">
            <a:schemeClr val="accent4"/>
          </a:lnRef>
          <a:fillRef idx="1">
            <a:schemeClr val="lt1"/>
          </a:fillRef>
          <a:effectRef idx="0">
            <a:schemeClr val="accent4"/>
          </a:effectRef>
          <a:fontRef idx="minor">
            <a:schemeClr val="dk1"/>
          </a:fontRef>
        </p:style>
      </p:cxnSp>
      <p:cxnSp>
        <p:nvCxnSpPr>
          <p:cNvPr id="17" name="Straight Connector 16"/>
          <p:cNvCxnSpPr/>
          <p:nvPr/>
        </p:nvCxnSpPr>
        <p:spPr>
          <a:xfrm>
            <a:off x="395536" y="4221088"/>
            <a:ext cx="1" cy="434204"/>
          </a:xfrm>
          <a:prstGeom prst="line">
            <a:avLst/>
          </a:prstGeom>
        </p:spPr>
        <p:style>
          <a:lnRef idx="2">
            <a:schemeClr val="accent4"/>
          </a:lnRef>
          <a:fillRef idx="1">
            <a:schemeClr val="lt1"/>
          </a:fillRef>
          <a:effectRef idx="0">
            <a:schemeClr val="accent4"/>
          </a:effectRef>
          <a:fontRef idx="minor">
            <a:schemeClr val="dk1"/>
          </a:fontRef>
        </p:style>
      </p:cxnSp>
      <p:cxnSp>
        <p:nvCxnSpPr>
          <p:cNvPr id="18" name="Straight Connector 17"/>
          <p:cNvCxnSpPr/>
          <p:nvPr/>
        </p:nvCxnSpPr>
        <p:spPr>
          <a:xfrm>
            <a:off x="3608352" y="4329351"/>
            <a:ext cx="1899752" cy="35753"/>
          </a:xfrm>
          <a:prstGeom prst="line">
            <a:avLst/>
          </a:prstGeom>
        </p:spPr>
        <p:style>
          <a:lnRef idx="2">
            <a:schemeClr val="accent4"/>
          </a:lnRef>
          <a:fillRef idx="1">
            <a:schemeClr val="lt1"/>
          </a:fillRef>
          <a:effectRef idx="0">
            <a:schemeClr val="accent4"/>
          </a:effectRef>
          <a:fontRef idx="minor">
            <a:schemeClr val="dk1"/>
          </a:fontRef>
        </p:style>
      </p:cxnSp>
      <p:cxnSp>
        <p:nvCxnSpPr>
          <p:cNvPr id="19" name="Straight Connector 18"/>
          <p:cNvCxnSpPr/>
          <p:nvPr/>
        </p:nvCxnSpPr>
        <p:spPr>
          <a:xfrm flipH="1">
            <a:off x="4271075" y="4049674"/>
            <a:ext cx="1" cy="279677"/>
          </a:xfrm>
          <a:prstGeom prst="line">
            <a:avLst/>
          </a:prstGeom>
        </p:spPr>
        <p:style>
          <a:lnRef idx="2">
            <a:schemeClr val="accent4"/>
          </a:lnRef>
          <a:fillRef idx="1">
            <a:schemeClr val="lt1"/>
          </a:fillRef>
          <a:effectRef idx="0">
            <a:schemeClr val="accent4"/>
          </a:effectRef>
          <a:fontRef idx="minor">
            <a:schemeClr val="dk1"/>
          </a:fontRef>
        </p:style>
      </p:cxnSp>
      <p:cxnSp>
        <p:nvCxnSpPr>
          <p:cNvPr id="20" name="Straight Connector 19"/>
          <p:cNvCxnSpPr/>
          <p:nvPr/>
        </p:nvCxnSpPr>
        <p:spPr>
          <a:xfrm flipH="1">
            <a:off x="4716016" y="4365104"/>
            <a:ext cx="2" cy="2160240"/>
          </a:xfrm>
          <a:prstGeom prst="line">
            <a:avLst/>
          </a:prstGeom>
        </p:spPr>
        <p:style>
          <a:lnRef idx="2">
            <a:schemeClr val="accent4"/>
          </a:lnRef>
          <a:fillRef idx="1">
            <a:schemeClr val="lt1"/>
          </a:fillRef>
          <a:effectRef idx="0">
            <a:schemeClr val="accent4"/>
          </a:effectRef>
          <a:fontRef idx="minor">
            <a:schemeClr val="dk1"/>
          </a:fontRef>
        </p:style>
      </p:cxnSp>
      <p:cxnSp>
        <p:nvCxnSpPr>
          <p:cNvPr id="21" name="Straight Connector 20"/>
          <p:cNvCxnSpPr/>
          <p:nvPr/>
        </p:nvCxnSpPr>
        <p:spPr>
          <a:xfrm flipH="1">
            <a:off x="3625151" y="4336991"/>
            <a:ext cx="6603" cy="1582217"/>
          </a:xfrm>
          <a:prstGeom prst="line">
            <a:avLst/>
          </a:prstGeom>
        </p:spPr>
        <p:style>
          <a:lnRef idx="2">
            <a:schemeClr val="accent4"/>
          </a:lnRef>
          <a:fillRef idx="1">
            <a:schemeClr val="lt1"/>
          </a:fillRef>
          <a:effectRef idx="0">
            <a:schemeClr val="accent4"/>
          </a:effectRef>
          <a:fontRef idx="minor">
            <a:schemeClr val="dk1"/>
          </a:fontRef>
        </p:style>
      </p:cxnSp>
      <p:sp>
        <p:nvSpPr>
          <p:cNvPr id="22" name="Rounded Rectangle 21"/>
          <p:cNvSpPr/>
          <p:nvPr/>
        </p:nvSpPr>
        <p:spPr>
          <a:xfrm>
            <a:off x="4355976" y="6533964"/>
            <a:ext cx="2088232" cy="64807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Flight Database</a:t>
            </a:r>
            <a:endParaRPr lang="en-US" dirty="0"/>
          </a:p>
        </p:txBody>
      </p:sp>
      <p:cxnSp>
        <p:nvCxnSpPr>
          <p:cNvPr id="23" name="Straight Connector 22"/>
          <p:cNvCxnSpPr/>
          <p:nvPr/>
        </p:nvCxnSpPr>
        <p:spPr>
          <a:xfrm flipH="1">
            <a:off x="7930500" y="4075793"/>
            <a:ext cx="7068" cy="687475"/>
          </a:xfrm>
          <a:prstGeom prst="line">
            <a:avLst/>
          </a:prstGeom>
        </p:spPr>
        <p:style>
          <a:lnRef idx="2">
            <a:schemeClr val="accent4"/>
          </a:lnRef>
          <a:fillRef idx="1">
            <a:schemeClr val="lt1"/>
          </a:fillRef>
          <a:effectRef idx="0">
            <a:schemeClr val="accent4"/>
          </a:effectRef>
          <a:fontRef idx="minor">
            <a:schemeClr val="dk1"/>
          </a:fontRef>
        </p:style>
      </p:cxnSp>
      <p:sp>
        <p:nvSpPr>
          <p:cNvPr id="24" name="Rounded Rectangle 23"/>
          <p:cNvSpPr/>
          <p:nvPr/>
        </p:nvSpPr>
        <p:spPr>
          <a:xfrm>
            <a:off x="7151612" y="3535614"/>
            <a:ext cx="1325880" cy="52120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Domain</a:t>
            </a:r>
            <a:endParaRPr lang="en-US" dirty="0"/>
          </a:p>
        </p:txBody>
      </p:sp>
      <p:sp>
        <p:nvSpPr>
          <p:cNvPr id="26" name="Rounded Rectangle 25"/>
          <p:cNvSpPr/>
          <p:nvPr/>
        </p:nvSpPr>
        <p:spPr>
          <a:xfrm>
            <a:off x="5004048" y="5733256"/>
            <a:ext cx="1647800" cy="58985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smtClean="0"/>
              <a:t>Admin</a:t>
            </a:r>
            <a:endParaRPr lang="en-US" dirty="0"/>
          </a:p>
        </p:txBody>
      </p:sp>
      <p:sp>
        <p:nvSpPr>
          <p:cNvPr id="27" name="Rounded Rectangle 26"/>
          <p:cNvSpPr/>
          <p:nvPr/>
        </p:nvSpPr>
        <p:spPr>
          <a:xfrm>
            <a:off x="6804248" y="4797152"/>
            <a:ext cx="2088232" cy="64807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smtClean="0"/>
              <a:t>Pricing Policy</a:t>
            </a:r>
            <a:endParaRPr lang="en-US" dirty="0"/>
          </a:p>
        </p:txBody>
      </p:sp>
      <p:sp>
        <p:nvSpPr>
          <p:cNvPr id="29" name="TextBox 28"/>
          <p:cNvSpPr txBox="1"/>
          <p:nvPr/>
        </p:nvSpPr>
        <p:spPr>
          <a:xfrm>
            <a:off x="539552" y="0"/>
            <a:ext cx="7632848" cy="1323439"/>
          </a:xfrm>
          <a:prstGeom prst="rect">
            <a:avLst/>
          </a:prstGeom>
          <a:noFill/>
          <a:ln>
            <a:solidFill>
              <a:schemeClr val="tx1"/>
            </a:solidFill>
          </a:ln>
        </p:spPr>
        <p:txBody>
          <a:bodyPr wrap="square" rtlCol="0">
            <a:spAutoFit/>
          </a:bodyPr>
          <a:lstStyle/>
          <a:p>
            <a:r>
              <a:rPr lang="en-IN" sz="4000" b="1" u="sng" dirty="0" smtClean="0">
                <a:solidFill>
                  <a:schemeClr val="accent1"/>
                </a:solidFill>
                <a:latin typeface="Times New Roman" pitchFamily="18" charset="0"/>
                <a:cs typeface="Times New Roman" pitchFamily="18" charset="0"/>
              </a:rPr>
              <a:t>Viewpoint Hierarchy of the Project</a:t>
            </a:r>
            <a:endParaRPr lang="en-US" sz="4000" b="1" u="sng" dirty="0">
              <a:solidFill>
                <a:schemeClr val="accent1"/>
              </a:solidFill>
              <a:latin typeface="Times New Roman" pitchFamily="18" charset="0"/>
              <a:cs typeface="Times New Roman" pitchFamily="18" charset="0"/>
            </a:endParaRPr>
          </a:p>
        </p:txBody>
      </p:sp>
      <p:cxnSp>
        <p:nvCxnSpPr>
          <p:cNvPr id="37" name="Straight Connector 36"/>
          <p:cNvCxnSpPr/>
          <p:nvPr/>
        </p:nvCxnSpPr>
        <p:spPr>
          <a:xfrm>
            <a:off x="5508104" y="4365104"/>
            <a:ext cx="0" cy="1368152"/>
          </a:xfrm>
          <a:prstGeom prst="line">
            <a:avLst/>
          </a:prstGeom>
        </p:spPr>
        <p:style>
          <a:lnRef idx="2">
            <a:schemeClr val="accent4"/>
          </a:lnRef>
          <a:fillRef idx="1">
            <a:schemeClr val="lt1"/>
          </a:fillRef>
          <a:effectRef idx="0">
            <a:schemeClr val="accent4"/>
          </a:effectRef>
          <a:fontRef idx="minor">
            <a:schemeClr val="dk1"/>
          </a:fontRef>
        </p:style>
      </p:cxnSp>
    </p:spTree>
    <p:extLst>
      <p:ext uri="{BB962C8B-B14F-4D97-AF65-F5344CB8AC3E}">
        <p14:creationId xmlns:p14="http://schemas.microsoft.com/office/powerpoint/2010/main" val="25967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latin typeface="Times New Roman" pitchFamily="18" charset="0"/>
                <a:cs typeface="Times New Roman" pitchFamily="18" charset="0"/>
              </a:rPr>
              <a:t>SYSTEM MODEL</a:t>
            </a:r>
            <a:endParaRPr lang="en-US" sz="40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ctr">
              <a:buNone/>
            </a:pPr>
            <a:endParaRPr lang="en-GB" dirty="0" smtClean="0"/>
          </a:p>
          <a:p>
            <a:pPr algn="ctr">
              <a:buNone/>
            </a:pPr>
            <a:endParaRPr lang="en-GB" dirty="0" smtClean="0"/>
          </a:p>
          <a:p>
            <a:pPr algn="ctr">
              <a:buNone/>
            </a:pPr>
            <a:endParaRPr lang="en-GB" dirty="0" smtClean="0"/>
          </a:p>
          <a:p>
            <a:pPr algn="ctr">
              <a:buNone/>
            </a:pPr>
            <a:r>
              <a:rPr lang="en-GB" b="1" dirty="0" smtClean="0"/>
              <a:t>Suitable System Model :</a:t>
            </a:r>
          </a:p>
          <a:p>
            <a:pPr marL="0" indent="0" algn="ctr">
              <a:buNone/>
            </a:pPr>
            <a:r>
              <a:rPr lang="en-GB" b="1" dirty="0" smtClean="0"/>
              <a:t>Object Oriented Design (OOD)</a:t>
            </a:r>
          </a:p>
          <a:p>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2132856"/>
            <a:ext cx="8820150" cy="4400550"/>
          </a:xfrm>
          <a:prstGeom prst="rect">
            <a:avLst/>
          </a:prstGeom>
          <a:noFill/>
          <a:ln w="9525">
            <a:noFill/>
            <a:miter lim="800000"/>
            <a:headEnd/>
            <a:tailEnd/>
          </a:ln>
        </p:spPr>
      </p:pic>
      <p:sp>
        <p:nvSpPr>
          <p:cNvPr id="4" name="TextBox 3"/>
          <p:cNvSpPr txBox="1"/>
          <p:nvPr/>
        </p:nvSpPr>
        <p:spPr>
          <a:xfrm>
            <a:off x="1259632" y="260648"/>
            <a:ext cx="5400600" cy="1200329"/>
          </a:xfrm>
          <a:prstGeom prst="rect">
            <a:avLst/>
          </a:prstGeom>
          <a:noFill/>
        </p:spPr>
        <p:txBody>
          <a:bodyPr wrap="square" rtlCol="0">
            <a:spAutoFit/>
          </a:bodyPr>
          <a:lstStyle/>
          <a:p>
            <a:r>
              <a:rPr lang="en-IN" sz="3600" b="1" dirty="0" smtClean="0">
                <a:latin typeface="Times New Roman" pitchFamily="18" charset="0"/>
                <a:cs typeface="Times New Roman" pitchFamily="18" charset="0"/>
              </a:rPr>
              <a:t>STATE TRANSITION DIAGRAM</a:t>
            </a:r>
            <a:endParaRPr lang="en-US" sz="36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6084168" cy="1196752"/>
          </a:xfrm>
        </p:spPr>
        <p:txBody>
          <a:bodyPr>
            <a:normAutofit fontScale="90000"/>
          </a:bodyPr>
          <a:lstStyle/>
          <a:p>
            <a:r>
              <a:rPr lang="en-IN" sz="4000" b="1" u="sng" dirty="0" smtClean="0">
                <a:latin typeface="Times New Roman" pitchFamily="18" charset="0"/>
                <a:cs typeface="Times New Roman" pitchFamily="18" charset="0"/>
              </a:rPr>
              <a:t>DATA MODEL</a:t>
            </a:r>
            <a:br>
              <a:rPr lang="en-IN" sz="4000" b="1" u="sng" dirty="0" smtClean="0">
                <a:latin typeface="Times New Roman" pitchFamily="18" charset="0"/>
                <a:cs typeface="Times New Roman" pitchFamily="18" charset="0"/>
              </a:rPr>
            </a:br>
            <a:r>
              <a:rPr lang="en-IN" sz="4000" dirty="0" smtClean="0">
                <a:solidFill>
                  <a:schemeClr val="accent1"/>
                </a:solidFill>
                <a:latin typeface="Times New Roman" pitchFamily="18" charset="0"/>
                <a:cs typeface="Times New Roman" pitchFamily="18" charset="0"/>
              </a:rPr>
              <a:t>ER DIAGRAM</a:t>
            </a:r>
            <a:br>
              <a:rPr lang="en-IN" sz="4000" dirty="0" smtClean="0">
                <a:solidFill>
                  <a:schemeClr val="accent1"/>
                </a:solidFill>
                <a:latin typeface="Times New Roman" pitchFamily="18" charset="0"/>
                <a:cs typeface="Times New Roman" pitchFamily="18" charset="0"/>
              </a:rPr>
            </a:b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755576" y="1772816"/>
            <a:ext cx="8388424" cy="5085184"/>
          </a:xfrm>
        </p:spPr>
        <p:txBody>
          <a:bodyPr/>
          <a:lstStyle/>
          <a:p>
            <a:pPr>
              <a:buNone/>
            </a:pP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1691680" y="1628799"/>
            <a:ext cx="5544616" cy="5229201"/>
          </a:xfrm>
          <a:prstGeom prst="rect">
            <a:avLst/>
          </a:prstGeom>
          <a:noFill/>
          <a:ln w="9525">
            <a:noFill/>
            <a:miter lim="800000"/>
            <a:headEnd/>
            <a:tailEnd/>
          </a:ln>
        </p:spPr>
      </p:pic>
    </p:spTree>
    <p:extLst>
      <p:ext uri="{BB962C8B-B14F-4D97-AF65-F5344CB8AC3E}">
        <p14:creationId xmlns:p14="http://schemas.microsoft.com/office/powerpoint/2010/main" val="30833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7056784" cy="2308324"/>
          </a:xfrm>
          <a:prstGeom prst="rect">
            <a:avLst/>
          </a:prstGeom>
        </p:spPr>
        <p:txBody>
          <a:bodyPr wrap="square">
            <a:spAutoFit/>
          </a:bodyPr>
          <a:lstStyle/>
          <a:p>
            <a:r>
              <a:rPr lang="en-US" sz="3600" b="1" dirty="0" smtClean="0">
                <a:latin typeface="Times New Roman" pitchFamily="18" charset="0"/>
                <a:cs typeface="Times New Roman" pitchFamily="18" charset="0"/>
              </a:rPr>
              <a:t>DATA PROCESSING MODEL</a:t>
            </a:r>
          </a:p>
          <a:p>
            <a:endParaRPr lang="en-US" sz="3600" b="1" dirty="0" smtClean="0">
              <a:latin typeface="Times New Roman" pitchFamily="18" charset="0"/>
              <a:cs typeface="Times New Roman" pitchFamily="18" charset="0"/>
            </a:endParaRPr>
          </a:p>
          <a:p>
            <a:pPr>
              <a:buFont typeface="Arial" pitchFamily="34" charset="0"/>
              <a:buChar char="•"/>
            </a:pPr>
            <a:r>
              <a:rPr lang="en-US" sz="3600" dirty="0" smtClean="0">
                <a:latin typeface="Times New Roman" pitchFamily="18" charset="0"/>
                <a:cs typeface="Times New Roman" pitchFamily="18" charset="0"/>
              </a:rPr>
              <a:t>Data Flow Diagram </a:t>
            </a:r>
          </a:p>
          <a:p>
            <a:r>
              <a:rPr lang="en-US" sz="3600" dirty="0" smtClean="0">
                <a:latin typeface="Times New Roman" pitchFamily="18" charset="0"/>
                <a:cs typeface="Times New Roman" pitchFamily="18" charset="0"/>
              </a:rPr>
              <a:t>Level 0: </a:t>
            </a:r>
            <a:endParaRPr lang="en-US" sz="36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827584" y="3068960"/>
            <a:ext cx="7267575" cy="3200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1877437" cy="646331"/>
          </a:xfrm>
          <a:prstGeom prst="rect">
            <a:avLst/>
          </a:prstGeom>
        </p:spPr>
        <p:txBody>
          <a:bodyPr wrap="none">
            <a:spAutoFit/>
          </a:bodyPr>
          <a:lstStyle/>
          <a:p>
            <a:r>
              <a:rPr lang="en-US" sz="3600" b="1" dirty="0" smtClean="0">
                <a:latin typeface="Times New Roman" pitchFamily="18" charset="0"/>
                <a:cs typeface="Times New Roman" pitchFamily="18" charset="0"/>
              </a:rPr>
              <a:t>Level 1: </a:t>
            </a:r>
            <a:endParaRPr lang="en-US" sz="36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827584" y="1268760"/>
            <a:ext cx="8038367" cy="388843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1877437" cy="646331"/>
          </a:xfrm>
          <a:prstGeom prst="rect">
            <a:avLst/>
          </a:prstGeom>
        </p:spPr>
        <p:txBody>
          <a:bodyPr wrap="none">
            <a:spAutoFit/>
          </a:bodyPr>
          <a:lstStyle/>
          <a:p>
            <a:r>
              <a:rPr lang="en-US" sz="3600" b="1" dirty="0" smtClean="0">
                <a:latin typeface="Times New Roman" pitchFamily="18" charset="0"/>
                <a:cs typeface="Times New Roman" pitchFamily="18" charset="0"/>
              </a:rPr>
              <a:t>Level 2: </a:t>
            </a:r>
            <a:endParaRPr lang="en-US" sz="36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467544" y="1484784"/>
            <a:ext cx="8372475" cy="34861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680"/>
            <a:ext cx="7380312" cy="792088"/>
          </a:xfrm>
        </p:spPr>
        <p:txBody>
          <a:bodyPr>
            <a:normAutofit fontScale="90000"/>
          </a:bodyPr>
          <a:lstStyle/>
          <a:p>
            <a:pPr algn="just"/>
            <a:r>
              <a:rPr lang="en-IN" sz="4400" b="1" u="sng" dirty="0" smtClean="0">
                <a:latin typeface="Times New Roman" pitchFamily="18" charset="0"/>
                <a:cs typeface="Times New Roman" pitchFamily="18" charset="0"/>
              </a:rPr>
              <a:t>Architecture</a:t>
            </a:r>
            <a:r>
              <a:rPr lang="en-IN" sz="4000" b="1" u="sng" dirty="0" smtClean="0">
                <a:latin typeface="Times New Roman" pitchFamily="18" charset="0"/>
                <a:cs typeface="Times New Roman" pitchFamily="18" charset="0"/>
              </a:rPr>
              <a:t/>
            </a:r>
            <a:br>
              <a:rPr lang="en-IN" sz="4000" b="1" u="sng"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251520" y="1484784"/>
            <a:ext cx="8229600" cy="4525963"/>
          </a:xfrm>
        </p:spPr>
        <p:txBody>
          <a:bodyPr>
            <a:noAutofit/>
          </a:bodyPr>
          <a:lstStyle/>
          <a:p>
            <a:pPr algn="just">
              <a:buNone/>
            </a:pPr>
            <a:endParaRPr lang="en-IN" sz="2000" b="1" dirty="0" smtClean="0">
              <a:latin typeface="Times New Roman" pitchFamily="18" charset="0"/>
              <a:cs typeface="Times New Roman" pitchFamily="18" charset="0"/>
            </a:endParaRPr>
          </a:p>
          <a:p>
            <a:pPr algn="just">
              <a:buNone/>
            </a:pPr>
            <a:r>
              <a:rPr lang="en-IN" sz="2000" b="1" spc="-150" dirty="0" smtClean="0">
                <a:latin typeface="Times New Roman" pitchFamily="18" charset="0"/>
                <a:cs typeface="Times New Roman" pitchFamily="18" charset="0"/>
              </a:rPr>
              <a:t>SUITABLE  ARCHITECTURAL  PATTERN  :    CLIENT/SERVER MODEL</a:t>
            </a:r>
          </a:p>
          <a:p>
            <a:pPr algn="just">
              <a:buNone/>
            </a:pPr>
            <a:r>
              <a:rPr lang="en-IN" sz="2000" b="1" dirty="0" smtClean="0">
                <a:latin typeface="Times New Roman" pitchFamily="18" charset="0"/>
                <a:cs typeface="Times New Roman" pitchFamily="18" charset="0"/>
              </a:rPr>
              <a:t>JUSTIFICATION:</a:t>
            </a:r>
            <a:endParaRPr lang="en-US" sz="2000" b="1"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The web-based ticket system uses client/server architecture. In client/server computing model, a server hosts, provides and manages the resources and services made for the client. This kind of model usually has more than one client computers connected to central server over internet connection. All requests and services are delivered over the network in this model and the system shares resources. In online ticket booking model, a client can use a web browser to access the website and book online tickets. It is very easy to make the booking as the system is user-friendly. The user does not have to worry about the operating system either as the web page is supported in all popular browsers on all platforms. At the flight search query, when the user searches preferred choices, the web server searches the database for similarities and returns the result in user-readable form. After the customer books the selection and the payment is verified, the data of client is saved to the company's  database. </a:t>
            </a: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3335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ient-server-architecture-8-638.jpg"/>
          <p:cNvPicPr>
            <a:picLocks noGrp="1"/>
          </p:cNvPicPr>
          <p:nvPr>
            <p:ph idx="1"/>
          </p:nvPr>
        </p:nvPicPr>
        <p:blipFill>
          <a:blip r:embed="rId2" cstate="print"/>
          <a:srcRect l="11058" r="13461"/>
          <a:stretch>
            <a:fillRect/>
          </a:stretch>
        </p:blipFill>
        <p:spPr>
          <a:xfrm>
            <a:off x="1691680" y="260648"/>
            <a:ext cx="5904656" cy="626469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Deployment diagram for Airlines Reservation System.</a:t>
            </a:r>
            <a:endParaRPr lang="en-US" dirty="0" smtClean="0"/>
          </a:p>
          <a:p>
            <a:pPr lvl="0"/>
            <a:r>
              <a:rPr lang="en-US" dirty="0" smtClean="0"/>
              <a:t>The Airlines reservation system will be deployed in the web server. </a:t>
            </a:r>
          </a:p>
          <a:p>
            <a:pPr lvl="0"/>
            <a:r>
              <a:rPr lang="en-US" dirty="0" smtClean="0"/>
              <a:t>The client computer will access the software deployed at the server using web browser. </a:t>
            </a:r>
          </a:p>
          <a:p>
            <a:r>
              <a:rPr lang="en-US" dirty="0" smtClean="0"/>
              <a:t>The data will be accessed through the database server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INTRODUCTION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buNone/>
            </a:pPr>
            <a:r>
              <a:rPr lang="en-IN" dirty="0" smtClean="0">
                <a:latin typeface="Times New Roman" pitchFamily="18" charset="0"/>
                <a:cs typeface="Times New Roman" pitchFamily="18" charset="0"/>
              </a:rPr>
              <a:t>     Airline reservation systems were first introduced as simple standalone systems to control flight inventory, maintain flight schedules, seat assignments . The modern day airline reservation system is comprehensive suite of products to provide a system that assists with a variety of airline management tasks and service customer needs from the time of initial reservation through completion of the flight. Customers now have a variety of airlines and a range of timings to choose </a:t>
            </a:r>
            <a:r>
              <a:rPr lang="en-IN" dirty="0" err="1" smtClean="0">
                <a:latin typeface="Times New Roman" pitchFamily="18" charset="0"/>
                <a:cs typeface="Times New Roman" pitchFamily="18" charset="0"/>
              </a:rPr>
              <a:t>from.The</a:t>
            </a:r>
            <a:r>
              <a:rPr lang="en-IN" dirty="0" smtClean="0">
                <a:latin typeface="Times New Roman" pitchFamily="18" charset="0"/>
                <a:cs typeface="Times New Roman" pitchFamily="18" charset="0"/>
              </a:rPr>
              <a:t> World Wide Web has become tremendously popular over the last four years, and currently most of the airlines have made provision for online reservation of their flights.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25965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827584" y="1268760"/>
            <a:ext cx="8064896" cy="5256584"/>
            <a:chOff x="827584" y="1268760"/>
            <a:chExt cx="7203792" cy="4621708"/>
          </a:xfrm>
        </p:grpSpPr>
        <p:pic>
          <p:nvPicPr>
            <p:cNvPr id="2" name="Picture 1"/>
            <p:cNvPicPr/>
            <p:nvPr/>
          </p:nvPicPr>
          <p:blipFill>
            <a:blip r:embed="rId2" cstate="print"/>
            <a:srcRect/>
            <a:stretch>
              <a:fillRect/>
            </a:stretch>
          </p:blipFill>
          <p:spPr bwMode="auto">
            <a:xfrm>
              <a:off x="2915816" y="1268760"/>
              <a:ext cx="5115560" cy="2809875"/>
            </a:xfrm>
            <a:prstGeom prst="rect">
              <a:avLst/>
            </a:prstGeom>
            <a:noFill/>
            <a:ln w="9525">
              <a:noFill/>
              <a:miter lim="800000"/>
              <a:headEnd/>
              <a:tailEnd/>
            </a:ln>
          </p:spPr>
        </p:pic>
        <p:sp>
          <p:nvSpPr>
            <p:cNvPr id="1026" name="AutoShape 2"/>
            <p:cNvSpPr>
              <a:spLocks noChangeArrowheads="1"/>
            </p:cNvSpPr>
            <p:nvPr/>
          </p:nvSpPr>
          <p:spPr bwMode="auto">
            <a:xfrm>
              <a:off x="827584" y="1556792"/>
              <a:ext cx="1743075" cy="923925"/>
            </a:xfrm>
            <a:prstGeom prst="cube">
              <a:avLst>
                <a:gd name="adj" fmla="val 25000"/>
              </a:avLst>
            </a:prstGeom>
            <a:solidFill>
              <a:srgbClr val="FFFFFF"/>
            </a:solidFill>
            <a:ln w="3175">
              <a:solidFill>
                <a:srgbClr val="D99594"/>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Printer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AutoShape 3"/>
            <p:cNvSpPr>
              <a:spLocks noChangeArrowheads="1"/>
            </p:cNvSpPr>
            <p:nvPr/>
          </p:nvSpPr>
          <p:spPr bwMode="auto">
            <a:xfrm>
              <a:off x="5646762" y="4185493"/>
              <a:ext cx="1628775" cy="428625"/>
            </a:xfrm>
            <a:prstGeom prst="cube">
              <a:avLst>
                <a:gd name="adj" fmla="val 25000"/>
              </a:avLst>
            </a:prstGeom>
            <a:solidFill>
              <a:srgbClr val="FFFFFF"/>
            </a:solidFill>
            <a:ln w="3175">
              <a:solidFill>
                <a:srgbClr val="D99594"/>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Traveller  No.1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AutoShape 4"/>
            <p:cNvSpPr>
              <a:spLocks noChangeArrowheads="1"/>
            </p:cNvSpPr>
            <p:nvPr/>
          </p:nvSpPr>
          <p:spPr bwMode="auto">
            <a:xfrm>
              <a:off x="5646762" y="4814143"/>
              <a:ext cx="1628775" cy="428625"/>
            </a:xfrm>
            <a:prstGeom prst="cube">
              <a:avLst>
                <a:gd name="adj" fmla="val 25000"/>
              </a:avLst>
            </a:prstGeom>
            <a:solidFill>
              <a:srgbClr val="FFFFFF"/>
            </a:solidFill>
            <a:ln w="3175">
              <a:solidFill>
                <a:srgbClr val="D99594"/>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Traveller  No.2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AutoShape 5"/>
            <p:cNvSpPr>
              <a:spLocks noChangeArrowheads="1"/>
            </p:cNvSpPr>
            <p:nvPr/>
          </p:nvSpPr>
          <p:spPr bwMode="auto">
            <a:xfrm>
              <a:off x="5751537" y="5461843"/>
              <a:ext cx="1628775" cy="428625"/>
            </a:xfrm>
            <a:prstGeom prst="cube">
              <a:avLst>
                <a:gd name="adj" fmla="val 25000"/>
              </a:avLst>
            </a:prstGeom>
            <a:solidFill>
              <a:srgbClr val="FFFFFF"/>
            </a:solidFill>
            <a:ln w="3175">
              <a:solidFill>
                <a:srgbClr val="D99594"/>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Traveller  No.3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0" name="AutoShape 6"/>
            <p:cNvCxnSpPr>
              <a:cxnSpLocks noChangeShapeType="1"/>
            </p:cNvCxnSpPr>
            <p:nvPr/>
          </p:nvCxnSpPr>
          <p:spPr bwMode="auto">
            <a:xfrm flipV="1">
              <a:off x="7275537" y="2218581"/>
              <a:ext cx="352425" cy="2190750"/>
            </a:xfrm>
            <a:prstGeom prst="straightConnector1">
              <a:avLst/>
            </a:prstGeom>
            <a:noFill/>
            <a:ln w="9525">
              <a:solidFill>
                <a:srgbClr val="D99594"/>
              </a:solidFill>
              <a:round/>
              <a:headEnd/>
              <a:tailEnd/>
            </a:ln>
          </p:spPr>
        </p:cxnSp>
        <p:cxnSp>
          <p:nvCxnSpPr>
            <p:cNvPr id="1031" name="AutoShape 7"/>
            <p:cNvCxnSpPr>
              <a:cxnSpLocks noChangeShapeType="1"/>
            </p:cNvCxnSpPr>
            <p:nvPr/>
          </p:nvCxnSpPr>
          <p:spPr bwMode="auto">
            <a:xfrm flipH="1">
              <a:off x="7275537" y="2218581"/>
              <a:ext cx="352425" cy="2838450"/>
            </a:xfrm>
            <a:prstGeom prst="straightConnector1">
              <a:avLst/>
            </a:prstGeom>
            <a:noFill/>
            <a:ln w="9525">
              <a:solidFill>
                <a:srgbClr val="D99594"/>
              </a:solidFill>
              <a:round/>
              <a:headEnd/>
              <a:tailEnd/>
            </a:ln>
          </p:spPr>
        </p:cxnSp>
        <p:cxnSp>
          <p:nvCxnSpPr>
            <p:cNvPr id="1032" name="AutoShape 8"/>
            <p:cNvCxnSpPr>
              <a:cxnSpLocks noChangeShapeType="1"/>
            </p:cNvCxnSpPr>
            <p:nvPr/>
          </p:nvCxnSpPr>
          <p:spPr bwMode="auto">
            <a:xfrm flipH="1">
              <a:off x="7380312" y="2132856"/>
              <a:ext cx="247650" cy="3562350"/>
            </a:xfrm>
            <a:prstGeom prst="straightConnector1">
              <a:avLst/>
            </a:prstGeom>
            <a:noFill/>
            <a:ln w="9525">
              <a:solidFill>
                <a:srgbClr val="D99594"/>
              </a:solidFill>
              <a:round/>
              <a:headEnd/>
              <a:tailEnd/>
            </a:ln>
          </p:spPr>
        </p:cxnSp>
        <p:cxnSp>
          <p:nvCxnSpPr>
            <p:cNvPr id="1033" name="AutoShape 9"/>
            <p:cNvCxnSpPr>
              <a:cxnSpLocks noChangeShapeType="1"/>
            </p:cNvCxnSpPr>
            <p:nvPr/>
          </p:nvCxnSpPr>
          <p:spPr bwMode="auto">
            <a:xfrm flipV="1">
              <a:off x="2483768" y="1988840"/>
              <a:ext cx="695325" cy="9525"/>
            </a:xfrm>
            <a:prstGeom prst="straightConnector1">
              <a:avLst/>
            </a:prstGeom>
            <a:noFill/>
            <a:ln w="3175">
              <a:solidFill>
                <a:srgbClr val="D99594"/>
              </a:solidFill>
              <a:round/>
              <a:headEnd/>
              <a:tailEnd/>
            </a:ln>
            <a:effectLst/>
          </p:spPr>
        </p:cxnSp>
      </p:grpSp>
      <p:sp>
        <p:nvSpPr>
          <p:cNvPr id="18" name="Rectangle 17"/>
          <p:cNvSpPr/>
          <p:nvPr/>
        </p:nvSpPr>
        <p:spPr>
          <a:xfrm>
            <a:off x="2339752" y="548680"/>
            <a:ext cx="4679166"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Deployment Diagram</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Test Cases</a:t>
            </a:r>
            <a:endParaRPr lang="en-US" dirty="0"/>
          </a:p>
        </p:txBody>
      </p:sp>
      <p:sp>
        <p:nvSpPr>
          <p:cNvPr id="4" name="Title 1"/>
          <p:cNvSpPr>
            <a:spLocks noGrp="1"/>
          </p:cNvSpPr>
          <p:nvPr>
            <p:ph idx="1"/>
          </p:nvPr>
        </p:nvSpPr>
        <p:spPr/>
        <p:txBody>
          <a:bodyPr>
            <a:normAutofit fontScale="97500"/>
          </a:bodyPr>
          <a:lstStyle/>
          <a:p>
            <a:pPr>
              <a:buNone/>
            </a:pPr>
            <a:r>
              <a:rPr lang="en-IN" sz="4000" b="1" dirty="0" smtClean="0">
                <a:latin typeface="Times New Roman" pitchFamily="18" charset="0"/>
                <a:cs typeface="Times New Roman" pitchFamily="18" charset="0"/>
              </a:rPr>
              <a:t/>
            </a:r>
            <a:br>
              <a:rPr lang="en-IN" sz="4000" b="1" dirty="0" smtClean="0">
                <a:latin typeface="Times New Roman" pitchFamily="18" charset="0"/>
                <a:cs typeface="Times New Roman" pitchFamily="18" charset="0"/>
              </a:rPr>
            </a:br>
            <a:r>
              <a:rPr lang="en-IN" sz="4000" b="1" dirty="0" smtClean="0">
                <a:latin typeface="Times New Roman" pitchFamily="18" charset="0"/>
                <a:cs typeface="Times New Roman" pitchFamily="18" charset="0"/>
              </a:rPr>
              <a:t>Unit Test Cases for</a:t>
            </a:r>
          </a:p>
          <a:p>
            <a:pPr>
              <a:buNone/>
            </a:pPr>
            <a:r>
              <a:rPr lang="en-IN" sz="4000" b="1" dirty="0" smtClean="0">
                <a:latin typeface="Times New Roman" pitchFamily="18" charset="0"/>
                <a:cs typeface="Times New Roman" pitchFamily="18" charset="0"/>
              </a:rPr>
              <a:t> User Login/Signup Page</a:t>
            </a:r>
            <a:endParaRPr lang="en-US" sz="4000"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95536" y="620688"/>
          <a:ext cx="8229600" cy="5943600"/>
        </p:xfrm>
        <a:graphic>
          <a:graphicData uri="http://schemas.openxmlformats.org/drawingml/2006/table">
            <a:tbl>
              <a:tblPr firstRow="1" bandRow="1">
                <a:tableStyleId>{69C7853C-536D-4A76-A0AE-DD22124D55A5}</a:tableStyleId>
              </a:tblPr>
              <a:tblGrid>
                <a:gridCol w="2057400"/>
                <a:gridCol w="2057400"/>
                <a:gridCol w="2057400"/>
                <a:gridCol w="2057400"/>
              </a:tblGrid>
              <a:tr h="0">
                <a:tc>
                  <a:txBody>
                    <a:bodyPr/>
                    <a:lstStyle/>
                    <a:p>
                      <a:r>
                        <a:rPr lang="en-IN" dirty="0" smtClean="0"/>
                        <a:t>Test Case Id</a:t>
                      </a:r>
                      <a:endParaRPr lang="en-US" dirty="0"/>
                    </a:p>
                  </a:txBody>
                  <a:tcPr/>
                </a:tc>
                <a:tc>
                  <a:txBody>
                    <a:bodyPr/>
                    <a:lstStyle/>
                    <a:p>
                      <a:r>
                        <a:rPr lang="en-IN" dirty="0" smtClean="0"/>
                        <a:t>Input Value</a:t>
                      </a:r>
                      <a:endParaRPr lang="en-US" dirty="0"/>
                    </a:p>
                  </a:txBody>
                  <a:tcPr/>
                </a:tc>
                <a:tc>
                  <a:txBody>
                    <a:bodyPr/>
                    <a:lstStyle/>
                    <a:p>
                      <a:r>
                        <a:rPr lang="en-IN" dirty="0" smtClean="0"/>
                        <a:t>Actual Output</a:t>
                      </a:r>
                      <a:endParaRPr lang="en-US" dirty="0"/>
                    </a:p>
                  </a:txBody>
                  <a:tcPr/>
                </a:tc>
                <a:tc>
                  <a:txBody>
                    <a:bodyPr/>
                    <a:lstStyle/>
                    <a:p>
                      <a:r>
                        <a:rPr lang="en-IN" dirty="0" smtClean="0"/>
                        <a:t>Expected Output</a:t>
                      </a:r>
                      <a:endParaRPr lang="en-US" dirty="0"/>
                    </a:p>
                  </a:txBody>
                  <a:tcPr/>
                </a:tc>
              </a:tr>
              <a:tr h="370840">
                <a:tc>
                  <a:txBody>
                    <a:bodyPr/>
                    <a:lstStyle/>
                    <a:p>
                      <a:r>
                        <a:rPr lang="en-IN" dirty="0" smtClean="0"/>
                        <a:t>1.</a:t>
                      </a:r>
                      <a:endParaRPr lang="en-US" dirty="0"/>
                    </a:p>
                  </a:txBody>
                  <a:tcPr/>
                </a:tc>
                <a:tc>
                  <a:txBody>
                    <a:bodyPr/>
                    <a:lstStyle/>
                    <a:p>
                      <a:r>
                        <a:rPr lang="en-IN" dirty="0" smtClean="0"/>
                        <a:t>For User</a:t>
                      </a:r>
                    </a:p>
                    <a:p>
                      <a:r>
                        <a:rPr lang="en-IN" dirty="0" smtClean="0"/>
                        <a:t>Username U</a:t>
                      </a:r>
                    </a:p>
                    <a:p>
                      <a:r>
                        <a:rPr lang="en-IN" dirty="0" smtClean="0"/>
                        <a:t>Password</a:t>
                      </a:r>
                      <a:r>
                        <a:rPr lang="en-IN" baseline="0" dirty="0" smtClean="0"/>
                        <a:t> </a:t>
                      </a:r>
                      <a:r>
                        <a:rPr lang="en-IN" baseline="0" dirty="0" err="1" smtClean="0"/>
                        <a:t>xxxxxxxxx</a:t>
                      </a:r>
                      <a:endParaRPr lang="en-IN" baseline="0" dirty="0" smtClean="0"/>
                    </a:p>
                    <a:p>
                      <a:r>
                        <a:rPr lang="en-IN" baseline="0" dirty="0" smtClean="0"/>
                        <a:t>(Valid Input)</a:t>
                      </a:r>
                      <a:endParaRPr lang="en-US" dirty="0"/>
                    </a:p>
                  </a:txBody>
                  <a:tcPr/>
                </a:tc>
                <a:tc>
                  <a:txBody>
                    <a:bodyPr/>
                    <a:lstStyle/>
                    <a:p>
                      <a:r>
                        <a:rPr lang="en-IN" dirty="0" smtClean="0"/>
                        <a:t>To be </a:t>
                      </a:r>
                      <a:r>
                        <a:rPr lang="en-IN" dirty="0" err="1" smtClean="0"/>
                        <a:t>observerd</a:t>
                      </a:r>
                      <a:r>
                        <a:rPr lang="en-IN" dirty="0" smtClean="0"/>
                        <a:t> after execution</a:t>
                      </a:r>
                      <a:endParaRPr lang="en-US" dirty="0"/>
                    </a:p>
                  </a:txBody>
                  <a:tcPr/>
                </a:tc>
                <a:tc>
                  <a:txBody>
                    <a:bodyPr/>
                    <a:lstStyle/>
                    <a:p>
                      <a:r>
                        <a:rPr lang="en-IN" dirty="0" smtClean="0"/>
                        <a:t>Proceed to online reservation</a:t>
                      </a:r>
                      <a:r>
                        <a:rPr lang="en-IN" baseline="0" dirty="0" smtClean="0"/>
                        <a:t> or flight status</a:t>
                      </a:r>
                      <a:endParaRPr lang="en-US" dirty="0"/>
                    </a:p>
                  </a:txBody>
                  <a:tcPr/>
                </a:tc>
              </a:tr>
              <a:tr h="370840">
                <a:tc>
                  <a:txBody>
                    <a:bodyPr/>
                    <a:lstStyle/>
                    <a:p>
                      <a:r>
                        <a:rPr lang="en-IN" dirty="0" smtClean="0"/>
                        <a:t>2.</a:t>
                      </a:r>
                      <a:endParaRPr lang="en-US" dirty="0"/>
                    </a:p>
                  </a:txBody>
                  <a:tcPr/>
                </a:tc>
                <a:tc>
                  <a:txBody>
                    <a:bodyPr/>
                    <a:lstStyle/>
                    <a:p>
                      <a:r>
                        <a:rPr lang="en-IN" dirty="0" smtClean="0"/>
                        <a:t>For User</a:t>
                      </a:r>
                    </a:p>
                    <a:p>
                      <a:r>
                        <a:rPr lang="en-IN" dirty="0" smtClean="0"/>
                        <a:t>Username U</a:t>
                      </a:r>
                    </a:p>
                    <a:p>
                      <a:r>
                        <a:rPr lang="en-IN" dirty="0" smtClean="0"/>
                        <a:t>Password</a:t>
                      </a:r>
                      <a:r>
                        <a:rPr lang="en-IN" baseline="0" dirty="0" smtClean="0"/>
                        <a:t> </a:t>
                      </a:r>
                      <a:r>
                        <a:rPr lang="en-IN" baseline="0" dirty="0" err="1" smtClean="0"/>
                        <a:t>xxxxxxxxx</a:t>
                      </a:r>
                      <a:endParaRPr lang="en-IN" baseline="0" dirty="0" smtClean="0"/>
                    </a:p>
                    <a:p>
                      <a:r>
                        <a:rPr lang="en-IN" baseline="0" dirty="0" smtClean="0"/>
                        <a:t>(Invalid Input)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To be </a:t>
                      </a:r>
                      <a:r>
                        <a:rPr lang="en-IN" dirty="0" err="1" smtClean="0"/>
                        <a:t>observerd</a:t>
                      </a:r>
                      <a:r>
                        <a:rPr lang="en-IN" dirty="0" smtClean="0"/>
                        <a:t> after execution</a:t>
                      </a:r>
                      <a:endParaRPr lang="en-US" dirty="0" smtClean="0"/>
                    </a:p>
                    <a:p>
                      <a:endParaRPr lang="en-US" dirty="0"/>
                    </a:p>
                  </a:txBody>
                  <a:tcPr/>
                </a:tc>
                <a:tc>
                  <a:txBody>
                    <a:bodyPr/>
                    <a:lstStyle/>
                    <a:p>
                      <a:r>
                        <a:rPr lang="en-IN" dirty="0" smtClean="0"/>
                        <a:t>Display Error</a:t>
                      </a:r>
                      <a:r>
                        <a:rPr lang="en-IN" baseline="0" dirty="0" smtClean="0"/>
                        <a:t> message or login again</a:t>
                      </a:r>
                      <a:endParaRPr lang="en-US" dirty="0"/>
                    </a:p>
                  </a:txBody>
                  <a:tcPr/>
                </a:tc>
              </a:tr>
              <a:tr h="370840">
                <a:tc>
                  <a:txBody>
                    <a:bodyPr/>
                    <a:lstStyle/>
                    <a:p>
                      <a:r>
                        <a:rPr lang="en-IN" dirty="0" smtClean="0"/>
                        <a:t>3.</a:t>
                      </a:r>
                      <a:endParaRPr lang="en-US" dirty="0"/>
                    </a:p>
                  </a:txBody>
                  <a:tcPr/>
                </a:tc>
                <a:tc>
                  <a:txBody>
                    <a:bodyPr/>
                    <a:lstStyle/>
                    <a:p>
                      <a:r>
                        <a:rPr lang="en-IN" dirty="0" smtClean="0"/>
                        <a:t>For New User</a:t>
                      </a:r>
                    </a:p>
                    <a:p>
                      <a:r>
                        <a:rPr lang="en-IN" dirty="0" smtClean="0"/>
                        <a:t>Enter Registration Details</a:t>
                      </a:r>
                    </a:p>
                    <a:p>
                      <a:r>
                        <a:rPr lang="en-IN" dirty="0" smtClean="0"/>
                        <a:t>(Valid</a:t>
                      </a:r>
                      <a:r>
                        <a:rPr lang="en-IN" baseline="0" dirty="0" smtClean="0"/>
                        <a:t> Input)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To be </a:t>
                      </a:r>
                      <a:r>
                        <a:rPr lang="en-IN" dirty="0" err="1" smtClean="0"/>
                        <a:t>observerd</a:t>
                      </a:r>
                      <a:r>
                        <a:rPr lang="en-IN" dirty="0" smtClean="0"/>
                        <a:t> after execution</a:t>
                      </a:r>
                      <a:endParaRPr lang="en-US" dirty="0" smtClean="0"/>
                    </a:p>
                    <a:p>
                      <a:endParaRPr lang="en-US" dirty="0"/>
                    </a:p>
                  </a:txBody>
                  <a:tcPr/>
                </a:tc>
                <a:tc>
                  <a:txBody>
                    <a:bodyPr/>
                    <a:lstStyle/>
                    <a:p>
                      <a:r>
                        <a:rPr lang="en-IN" dirty="0" smtClean="0"/>
                        <a:t>Account created and proceed to login</a:t>
                      </a:r>
                      <a:endParaRPr lang="en-US" dirty="0"/>
                    </a:p>
                  </a:txBody>
                  <a:tcPr/>
                </a:tc>
              </a:tr>
              <a:tr h="370840">
                <a:tc>
                  <a:txBody>
                    <a:bodyPr/>
                    <a:lstStyle/>
                    <a:p>
                      <a:r>
                        <a:rPr lang="en-IN" dirty="0" smtClean="0"/>
                        <a:t>4.</a:t>
                      </a:r>
                      <a:endParaRPr lang="en-US" dirty="0"/>
                    </a:p>
                  </a:txBody>
                  <a:tcPr/>
                </a:tc>
                <a:tc>
                  <a:txBody>
                    <a:bodyPr/>
                    <a:lstStyle/>
                    <a:p>
                      <a:r>
                        <a:rPr lang="en-IN" dirty="0" smtClean="0"/>
                        <a:t>For New User</a:t>
                      </a:r>
                    </a:p>
                    <a:p>
                      <a:r>
                        <a:rPr lang="en-IN" dirty="0" smtClean="0"/>
                        <a:t>Enter Registration Details</a:t>
                      </a:r>
                    </a:p>
                    <a:p>
                      <a:r>
                        <a:rPr lang="en-IN" dirty="0" smtClean="0"/>
                        <a:t>(Invalid</a:t>
                      </a:r>
                      <a:r>
                        <a:rPr lang="en-IN" baseline="0" dirty="0" smtClean="0"/>
                        <a:t> Input)</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To be </a:t>
                      </a:r>
                      <a:r>
                        <a:rPr lang="en-IN" dirty="0" err="1" smtClean="0"/>
                        <a:t>observerd</a:t>
                      </a:r>
                      <a:r>
                        <a:rPr lang="en-IN" dirty="0" smtClean="0"/>
                        <a:t> after execution</a:t>
                      </a:r>
                      <a:endParaRPr lang="en-US" dirty="0" smtClean="0"/>
                    </a:p>
                    <a:p>
                      <a:endParaRPr lang="en-US" dirty="0"/>
                    </a:p>
                  </a:txBody>
                  <a:tcPr/>
                </a:tc>
                <a:tc>
                  <a:txBody>
                    <a:bodyPr/>
                    <a:lstStyle/>
                    <a:p>
                      <a:r>
                        <a:rPr lang="en-IN" dirty="0" smtClean="0"/>
                        <a:t>Display Error Message</a:t>
                      </a:r>
                      <a:endParaRPr lang="en-US"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1143000"/>
          </a:xfrm>
        </p:spPr>
        <p:txBody>
          <a:bodyPr>
            <a:normAutofit fontScale="90000"/>
          </a:bodyPr>
          <a:lstStyle/>
          <a:p>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Screenshots:</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Home Page</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pic>
        <p:nvPicPr>
          <p:cNvPr id="5" name="Content Placeholder 4"/>
          <p:cNvPicPr>
            <a:picLocks noGrp="1"/>
          </p:cNvPicPr>
          <p:nvPr>
            <p:ph idx="1"/>
          </p:nvPr>
        </p:nvPicPr>
        <p:blipFill rotWithShape="1">
          <a:blip r:embed="rId2"/>
          <a:srcRect l="-128" t="4142" b="4142"/>
          <a:stretch/>
        </p:blipFill>
        <p:spPr bwMode="auto">
          <a:xfrm>
            <a:off x="457200" y="1968725"/>
            <a:ext cx="8229600" cy="42381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3319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Sign Up</a:t>
            </a:r>
            <a:endParaRPr lang="en-IN" sz="4000" b="1" dirty="0">
              <a:latin typeface="Times New Roman" pitchFamily="18" charset="0"/>
              <a:cs typeface="Times New Roman" pitchFamily="18" charset="0"/>
            </a:endParaRPr>
          </a:p>
        </p:txBody>
      </p:sp>
      <p:pic>
        <p:nvPicPr>
          <p:cNvPr id="5" name="Content Placeholder 4"/>
          <p:cNvPicPr>
            <a:picLocks noGrp="1"/>
          </p:cNvPicPr>
          <p:nvPr>
            <p:ph idx="1"/>
          </p:nvPr>
        </p:nvPicPr>
        <p:blipFill rotWithShape="1">
          <a:blip r:embed="rId2"/>
          <a:srcRect t="8876" r="-128" b="5326"/>
          <a:stretch/>
        </p:blipFill>
        <p:spPr bwMode="auto">
          <a:xfrm>
            <a:off x="457200" y="2105460"/>
            <a:ext cx="8229600" cy="39647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276938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Registered User Searching</a:t>
            </a:r>
            <a:endParaRPr lang="en-IN" dirty="0"/>
          </a:p>
        </p:txBody>
      </p:sp>
      <p:pic>
        <p:nvPicPr>
          <p:cNvPr id="6" name="Content Placeholder 5"/>
          <p:cNvPicPr>
            <a:picLocks noGrp="1"/>
          </p:cNvPicPr>
          <p:nvPr>
            <p:ph idx="1"/>
          </p:nvPr>
        </p:nvPicPr>
        <p:blipFill rotWithShape="1">
          <a:blip r:embed="rId2">
            <a:extLst>
              <a:ext uri="{28A0092B-C50C-407E-A947-70E740481C1C}">
                <a14:useLocalDpi xmlns:a14="http://schemas.microsoft.com/office/drawing/2010/main" val="0"/>
              </a:ext>
            </a:extLst>
          </a:blip>
          <a:srcRect t="8876" r="-124" b="5030"/>
          <a:stretch/>
        </p:blipFill>
        <p:spPr bwMode="auto">
          <a:xfrm>
            <a:off x="457200" y="2098553"/>
            <a:ext cx="8229600" cy="39785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8538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Results</a:t>
            </a:r>
            <a:endParaRPr lang="en-IN" dirty="0"/>
          </a:p>
        </p:txBody>
      </p:sp>
      <p:pic>
        <p:nvPicPr>
          <p:cNvPr id="4" name="Content Placeholder 3"/>
          <p:cNvPicPr>
            <a:picLocks noGrp="1"/>
          </p:cNvPicPr>
          <p:nvPr>
            <p:ph idx="1"/>
          </p:nvPr>
        </p:nvPicPr>
        <p:blipFill rotWithShape="1">
          <a:blip r:embed="rId2"/>
          <a:srcRect l="-1" t="8401" r="647" b="5690"/>
          <a:stretch/>
        </p:blipFill>
        <p:spPr bwMode="auto">
          <a:xfrm>
            <a:off x="457200" y="2087432"/>
            <a:ext cx="8229600" cy="40007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2668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Booking A Flight</a:t>
            </a:r>
            <a:endParaRPr lang="en-IN" dirty="0"/>
          </a:p>
        </p:txBody>
      </p:sp>
      <p:pic>
        <p:nvPicPr>
          <p:cNvPr id="4" name="Content Placeholder 3"/>
          <p:cNvPicPr>
            <a:picLocks noGrp="1"/>
          </p:cNvPicPr>
          <p:nvPr>
            <p:ph idx="1"/>
          </p:nvPr>
        </p:nvPicPr>
        <p:blipFill rotWithShape="1">
          <a:blip r:embed="rId2"/>
          <a:srcRect t="8581" r="-1459" b="5621"/>
          <a:stretch/>
        </p:blipFill>
        <p:spPr bwMode="auto">
          <a:xfrm>
            <a:off x="457200" y="2131466"/>
            <a:ext cx="8229600" cy="39126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2779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Payment</a:t>
            </a:r>
            <a:endParaRPr lang="en-IN" dirty="0"/>
          </a:p>
        </p:txBody>
      </p:sp>
      <p:pic>
        <p:nvPicPr>
          <p:cNvPr id="4" name="Content Placeholder 3"/>
          <p:cNvPicPr>
            <a:picLocks noGrp="1"/>
          </p:cNvPicPr>
          <p:nvPr>
            <p:ph idx="1"/>
          </p:nvPr>
        </p:nvPicPr>
        <p:blipFill rotWithShape="1">
          <a:blip r:embed="rId2"/>
          <a:srcRect t="8876" r="-128" b="5030"/>
          <a:stretch/>
        </p:blipFill>
        <p:spPr bwMode="auto">
          <a:xfrm>
            <a:off x="457200" y="2098621"/>
            <a:ext cx="8229600" cy="39783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1224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IN" dirty="0"/>
          </a:p>
        </p:txBody>
      </p:sp>
      <p:pic>
        <p:nvPicPr>
          <p:cNvPr id="4" name="Content Placeholder 3"/>
          <p:cNvPicPr>
            <a:picLocks noGrp="1"/>
          </p:cNvPicPr>
          <p:nvPr>
            <p:ph idx="1"/>
          </p:nvPr>
        </p:nvPicPr>
        <p:blipFill rotWithShape="1">
          <a:blip r:embed="rId2"/>
          <a:srcRect t="8581" r="-128" b="5325"/>
          <a:stretch/>
        </p:blipFill>
        <p:spPr bwMode="auto">
          <a:xfrm>
            <a:off x="457200" y="2098621"/>
            <a:ext cx="8229600" cy="39783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457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buNone/>
            </a:pPr>
            <a:r>
              <a:rPr lang="en-IN" dirty="0" smtClean="0">
                <a:latin typeface="Times New Roman" pitchFamily="18" charset="0"/>
                <a:cs typeface="Times New Roman" pitchFamily="18" charset="0"/>
              </a:rPr>
              <a:t>    The Internet has become a major resource for people looking for making reservations online without the hassle of meeting travel agents. Our project intends to solve these purposes. It intends to check the available airline database and return a string of results, which can help them in their travel plans. </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7485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SCOPE STATEMENT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gn="just"/>
            <a:r>
              <a:rPr lang="en-IN" sz="2000" dirty="0" smtClean="0">
                <a:latin typeface="Times New Roman" pitchFamily="18" charset="0"/>
                <a:cs typeface="Times New Roman" pitchFamily="18" charset="0"/>
              </a:rPr>
              <a:t>AIM: To develop a computerized reservation system meeting the rising customer interest in booking online air travel reservations The system should allow the user to view entire flight information of the airline, book tickets, view or, if required, cancel current reservations, and create member login for standalone users as well as agents</a:t>
            </a:r>
          </a:p>
          <a:p>
            <a:pPr lvl="1" algn="just">
              <a:buNone/>
            </a:pPr>
            <a:endParaRPr lang="en-IN" sz="2000" dirty="0" smtClean="0">
              <a:latin typeface="Times New Roman" pitchFamily="18" charset="0"/>
              <a:cs typeface="Times New Roman" pitchFamily="18" charset="0"/>
            </a:endParaRPr>
          </a:p>
          <a:p>
            <a:pPr lvl="1" algn="just"/>
            <a:r>
              <a:rPr lang="en-IN" sz="2000" dirty="0" smtClean="0">
                <a:latin typeface="Times New Roman" pitchFamily="18" charset="0"/>
                <a:cs typeface="Times New Roman" pitchFamily="18" charset="0"/>
              </a:rPr>
              <a:t>OBJECTIVE: To design a maintainable, reliable, secure, </a:t>
            </a:r>
            <a:r>
              <a:rPr lang="en-IN" sz="2000" dirty="0" err="1" smtClean="0">
                <a:latin typeface="Times New Roman" pitchFamily="18" charset="0"/>
                <a:cs typeface="Times New Roman" pitchFamily="18" charset="0"/>
              </a:rPr>
              <a:t>flexible,user</a:t>
            </a:r>
            <a:r>
              <a:rPr lang="en-IN" sz="2000" dirty="0" smtClean="0">
                <a:latin typeface="Times New Roman" pitchFamily="18" charset="0"/>
                <a:cs typeface="Times New Roman" pitchFamily="18" charset="0"/>
              </a:rPr>
              <a:t> friendly system which is 24x7 available.</a:t>
            </a:r>
          </a:p>
          <a:p>
            <a:pPr lvl="1" algn="just"/>
            <a:endParaRPr lang="en-IN" sz="2000" dirty="0" smtClean="0">
              <a:latin typeface="Times New Roman" pitchFamily="18" charset="0"/>
              <a:cs typeface="Times New Roman" pitchFamily="18" charset="0"/>
            </a:endParaRPr>
          </a:p>
          <a:p>
            <a:pPr lvl="1" algn="just"/>
            <a:r>
              <a:rPr lang="en-IN" sz="2000" dirty="0" smtClean="0">
                <a:latin typeface="Times New Roman" pitchFamily="18" charset="0"/>
                <a:cs typeface="Times New Roman" pitchFamily="18" charset="0"/>
              </a:rPr>
              <a:t>APPLICABILITY: Passengers can book the flights online while sitting at their home.</a:t>
            </a:r>
          </a:p>
          <a:p>
            <a:pPr lvl="1"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4651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08176"/>
          </a:xfrm>
        </p:spPr>
        <p:txBody>
          <a:bodyPr>
            <a:normAutofit/>
          </a:bodyPr>
          <a:lstStyle/>
          <a:p>
            <a:r>
              <a:rPr lang="en-IN" sz="4000" b="1" u="sng" dirty="0" smtClean="0">
                <a:latin typeface="Times New Roman" pitchFamily="18" charset="0"/>
                <a:cs typeface="Times New Roman" pitchFamily="18" charset="0"/>
              </a:rPr>
              <a:t>PROCESS MODEL</a:t>
            </a:r>
            <a:endParaRPr lang="en-IN" sz="4000" b="1" u="sng" dirty="0">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a:bodyPr>
          <a:lstStyle/>
          <a:p>
            <a:pPr>
              <a:buNone/>
            </a:pPr>
            <a:r>
              <a:rPr lang="en-IN" sz="2000" b="1" dirty="0" smtClean="0">
                <a:latin typeface="Times New Roman" pitchFamily="18" charset="0"/>
                <a:cs typeface="Times New Roman" pitchFamily="18" charset="0"/>
              </a:rPr>
              <a:t>Suitable Process model : Waterfall Model</a:t>
            </a:r>
          </a:p>
          <a:p>
            <a:pPr algn="just">
              <a:buNone/>
            </a:pPr>
            <a:r>
              <a:rPr lang="en-IN" sz="2000" dirty="0" smtClean="0">
                <a:latin typeface="Times New Roman" pitchFamily="18" charset="0"/>
                <a:cs typeface="Times New Roman" pitchFamily="18" charset="0"/>
              </a:rPr>
              <a:t> We have used Waterfall Model for our system , in which development is   seen as flowing steadily downwards(like a waterfall) through the test phases of requirements analysis , design ,</a:t>
            </a:r>
            <a:r>
              <a:rPr lang="en-IN" sz="2000" dirty="0" err="1" smtClean="0">
                <a:latin typeface="Times New Roman" pitchFamily="18" charset="0"/>
                <a:cs typeface="Times New Roman" pitchFamily="18" charset="0"/>
              </a:rPr>
              <a:t>implememtation</a:t>
            </a:r>
            <a:r>
              <a:rPr lang="en-IN" sz="2000" dirty="0" smtClean="0">
                <a:latin typeface="Times New Roman" pitchFamily="18" charset="0"/>
                <a:cs typeface="Times New Roman" pitchFamily="18" charset="0"/>
              </a:rPr>
              <a:t> , testing.</a:t>
            </a:r>
          </a:p>
          <a:p>
            <a:pPr>
              <a:buNone/>
            </a:pPr>
            <a:endParaRPr lang="en-IN" sz="2000" dirty="0" smtClean="0">
              <a:latin typeface="Times New Roman" pitchFamily="18" charset="0"/>
              <a:cs typeface="Times New Roman" pitchFamily="18" charset="0"/>
            </a:endParaRPr>
          </a:p>
          <a:p>
            <a:pPr>
              <a:buNone/>
            </a:pPr>
            <a:r>
              <a:rPr lang="en-IN" sz="2400" b="1" dirty="0" smtClean="0">
                <a:latin typeface="Times New Roman" pitchFamily="18" charset="0"/>
                <a:cs typeface="Times New Roman" pitchFamily="18" charset="0"/>
              </a:rPr>
              <a:t>Justification:</a:t>
            </a:r>
          </a:p>
          <a:p>
            <a:r>
              <a:rPr lang="en-US" sz="2000" dirty="0" smtClean="0">
                <a:latin typeface="Times New Roman" pitchFamily="18" charset="0"/>
                <a:cs typeface="Times New Roman" pitchFamily="18" charset="0"/>
              </a:rPr>
              <a:t>Requirements are very well clear and fixed.</a:t>
            </a:r>
          </a:p>
          <a:p>
            <a:r>
              <a:rPr lang="en-US" sz="2000" dirty="0" smtClean="0">
                <a:latin typeface="Times New Roman" pitchFamily="18" charset="0"/>
                <a:cs typeface="Times New Roman" pitchFamily="18" charset="0"/>
              </a:rPr>
              <a:t>Product definition is stable.</a:t>
            </a:r>
          </a:p>
          <a:p>
            <a:r>
              <a:rPr lang="en-US" sz="2000" dirty="0" smtClean="0">
                <a:latin typeface="Times New Roman" pitchFamily="18" charset="0"/>
                <a:cs typeface="Times New Roman" pitchFamily="18" charset="0"/>
              </a:rPr>
              <a:t>Technology is understood and is not dynamic.</a:t>
            </a:r>
          </a:p>
          <a:p>
            <a:r>
              <a:rPr lang="en-US" sz="2000" dirty="0" smtClean="0">
                <a:latin typeface="Times New Roman" pitchFamily="18" charset="0"/>
                <a:cs typeface="Times New Roman" pitchFamily="18" charset="0"/>
              </a:rPr>
              <a:t>There are no ambiguous requirements.</a:t>
            </a:r>
          </a:p>
          <a:p>
            <a:r>
              <a:rPr lang="en-US" sz="2000" dirty="0" smtClean="0">
                <a:latin typeface="Times New Roman" pitchFamily="18" charset="0"/>
                <a:cs typeface="Times New Roman" pitchFamily="18" charset="0"/>
              </a:rPr>
              <a:t>The project is short.</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1008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DLC Waterfall Model"/>
          <p:cNvPicPr>
            <a:picLocks noChangeAspect="1" noChangeArrowheads="1"/>
          </p:cNvPicPr>
          <p:nvPr/>
        </p:nvPicPr>
        <p:blipFill>
          <a:blip r:embed="rId2" cstate="print"/>
          <a:srcRect/>
          <a:stretch>
            <a:fillRect/>
          </a:stretch>
        </p:blipFill>
        <p:spPr bwMode="auto">
          <a:xfrm>
            <a:off x="438606" y="660754"/>
            <a:ext cx="7589778" cy="507250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STAKE HOLDERS</a:t>
            </a:r>
            <a:endParaRPr lang="en-IN" sz="4000" b="1" u="sng" dirty="0">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a:bodyPr>
          <a:lstStyle/>
          <a:p>
            <a:r>
              <a:rPr lang="en-IN" sz="2000" dirty="0" smtClean="0">
                <a:latin typeface="Times New Roman" pitchFamily="18" charset="0"/>
                <a:cs typeface="Times New Roman" pitchFamily="18" charset="0"/>
              </a:rPr>
              <a:t>Airline Company -  The company will use this software to keep track of their flights and passengers</a:t>
            </a:r>
          </a:p>
          <a:p>
            <a:r>
              <a:rPr lang="en-IN" sz="2000" dirty="0" smtClean="0">
                <a:latin typeface="Times New Roman" pitchFamily="18" charset="0"/>
                <a:cs typeface="Times New Roman" pitchFamily="18" charset="0"/>
              </a:rPr>
              <a:t>Software User – The airline passengers must be able to search and book flights</a:t>
            </a:r>
          </a:p>
          <a:p>
            <a:r>
              <a:rPr lang="en-IN" sz="2000" dirty="0" smtClean="0">
                <a:latin typeface="Times New Roman" pitchFamily="18" charset="0"/>
                <a:cs typeface="Times New Roman" pitchFamily="18" charset="0"/>
              </a:rPr>
              <a:t>Software Engineering Team</a:t>
            </a:r>
          </a:p>
        </p:txBody>
      </p:sp>
    </p:spTree>
    <p:extLst>
      <p:ext uri="{BB962C8B-B14F-4D97-AF65-F5344CB8AC3E}">
        <p14:creationId xmlns:p14="http://schemas.microsoft.com/office/powerpoint/2010/main" val="226763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fontScale="90000"/>
          </a:bodyPr>
          <a:lstStyle/>
          <a:p>
            <a:r>
              <a:rPr lang="en-IN" b="1" u="sng" dirty="0" smtClean="0">
                <a:latin typeface="Times New Roman" pitchFamily="18" charset="0"/>
                <a:cs typeface="Times New Roman" pitchFamily="18" charset="0"/>
              </a:rPr>
              <a:t>Requirement W.R.T Stake Holders</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395536" y="1600200"/>
            <a:ext cx="8219256" cy="5257800"/>
          </a:xfrm>
        </p:spPr>
        <p:txBody>
          <a:bodyPr>
            <a:noAutofit/>
          </a:bodyPr>
          <a:lstStyle/>
          <a:p>
            <a:pPr>
              <a:buNone/>
            </a:pPr>
            <a:r>
              <a:rPr lang="en-IN" sz="2000" b="1" dirty="0" smtClean="0">
                <a:latin typeface="Times New Roman" pitchFamily="18" charset="0"/>
                <a:cs typeface="Times New Roman" pitchFamily="18" charset="0"/>
              </a:rPr>
              <a:t>1.Software user</a:t>
            </a:r>
          </a:p>
          <a:p>
            <a:pPr>
              <a:buNone/>
            </a:pPr>
            <a:r>
              <a:rPr lang="en-IN" sz="2000" dirty="0" smtClean="0">
                <a:latin typeface="Times New Roman" pitchFamily="18" charset="0"/>
                <a:cs typeface="Times New Roman" pitchFamily="18" charset="0"/>
              </a:rPr>
              <a:t>System shall have provision to:</a:t>
            </a:r>
          </a:p>
          <a:p>
            <a:r>
              <a:rPr lang="en-IN" sz="2000" dirty="0" smtClean="0">
                <a:latin typeface="Times New Roman" pitchFamily="18" charset="0"/>
                <a:cs typeface="Times New Roman" pitchFamily="18" charset="0"/>
              </a:rPr>
              <a:t>To view different airlines</a:t>
            </a:r>
          </a:p>
          <a:p>
            <a:r>
              <a:rPr lang="en-IN" sz="2000" dirty="0" smtClean="0">
                <a:latin typeface="Times New Roman" pitchFamily="18" charset="0"/>
                <a:cs typeface="Times New Roman" pitchFamily="18" charset="0"/>
              </a:rPr>
              <a:t>To view flights and its timings</a:t>
            </a:r>
          </a:p>
          <a:p>
            <a:r>
              <a:rPr lang="en-IN" sz="2000" dirty="0" smtClean="0">
                <a:latin typeface="Times New Roman" pitchFamily="18" charset="0"/>
                <a:cs typeface="Times New Roman" pitchFamily="18" charset="0"/>
              </a:rPr>
              <a:t>To select journey date</a:t>
            </a:r>
          </a:p>
          <a:p>
            <a:r>
              <a:rPr lang="en-IN" sz="2000" dirty="0" smtClean="0">
                <a:latin typeface="Times New Roman" pitchFamily="18" charset="0"/>
                <a:cs typeface="Times New Roman" pitchFamily="18" charset="0"/>
              </a:rPr>
              <a:t>To provide login name</a:t>
            </a:r>
          </a:p>
          <a:p>
            <a:r>
              <a:rPr lang="en-IN" sz="2000" dirty="0" smtClean="0">
                <a:latin typeface="Times New Roman" pitchFamily="18" charset="0"/>
                <a:cs typeface="Times New Roman" pitchFamily="18" charset="0"/>
              </a:rPr>
              <a:t>To provide password</a:t>
            </a:r>
          </a:p>
          <a:p>
            <a:r>
              <a:rPr lang="en-IN" sz="2000" dirty="0" smtClean="0">
                <a:latin typeface="Times New Roman" pitchFamily="18" charset="0"/>
                <a:cs typeface="Times New Roman" pitchFamily="18" charset="0"/>
              </a:rPr>
              <a:t>To pay online for flights</a:t>
            </a:r>
          </a:p>
          <a:p>
            <a:r>
              <a:rPr lang="en-IN" sz="2000" dirty="0" smtClean="0">
                <a:latin typeface="Times New Roman" pitchFamily="18" charset="0"/>
                <a:cs typeface="Times New Roman" pitchFamily="18" charset="0"/>
              </a:rPr>
              <a:t>To generate e-ticket</a:t>
            </a:r>
          </a:p>
          <a:p>
            <a:pPr>
              <a:buNone/>
            </a:pPr>
            <a:r>
              <a:rPr lang="en-IN" sz="2000" b="1" dirty="0" smtClean="0">
                <a:latin typeface="Times New Roman" pitchFamily="18" charset="0"/>
                <a:cs typeface="Times New Roman" pitchFamily="18" charset="0"/>
              </a:rPr>
              <a:t>2.Airline </a:t>
            </a:r>
            <a:r>
              <a:rPr lang="en-IN" sz="2000" b="1" dirty="0" err="1" smtClean="0">
                <a:latin typeface="Times New Roman" pitchFamily="18" charset="0"/>
                <a:cs typeface="Times New Roman" pitchFamily="18" charset="0"/>
              </a:rPr>
              <a:t>Comapany</a:t>
            </a:r>
            <a:endParaRPr lang="en-IN" sz="2000" b="1"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System shall have provision to:</a:t>
            </a:r>
          </a:p>
          <a:p>
            <a:r>
              <a:rPr lang="en-IN" sz="2000" dirty="0" smtClean="0">
                <a:latin typeface="Times New Roman" pitchFamily="18" charset="0"/>
                <a:cs typeface="Times New Roman" pitchFamily="18" charset="0"/>
              </a:rPr>
              <a:t>To provide login name</a:t>
            </a:r>
          </a:p>
          <a:p>
            <a:r>
              <a:rPr lang="en-IN" sz="2000" dirty="0" smtClean="0">
                <a:latin typeface="Times New Roman" pitchFamily="18" charset="0"/>
                <a:cs typeface="Times New Roman" pitchFamily="18" charset="0"/>
              </a:rPr>
              <a:t>To provide Password</a:t>
            </a:r>
          </a:p>
          <a:p>
            <a:r>
              <a:rPr lang="en-IN" sz="2000" dirty="0" smtClean="0">
                <a:latin typeface="Times New Roman" pitchFamily="18" charset="0"/>
                <a:cs typeface="Times New Roman" pitchFamily="18" charset="0"/>
              </a:rPr>
              <a:t>To update Flight Timings</a:t>
            </a:r>
          </a:p>
          <a:p>
            <a:r>
              <a:rPr lang="en-IN" sz="2000" dirty="0" smtClean="0">
                <a:latin typeface="Times New Roman" pitchFamily="18" charset="0"/>
                <a:cs typeface="Times New Roman" pitchFamily="18" charset="0"/>
              </a:rPr>
              <a:t>To update Flight Status</a:t>
            </a:r>
          </a:p>
          <a:p>
            <a:r>
              <a:rPr lang="en-IN" sz="2000" dirty="0" smtClean="0">
                <a:latin typeface="Times New Roman" pitchFamily="18" charset="0"/>
                <a:cs typeface="Times New Roman" pitchFamily="18" charset="0"/>
              </a:rPr>
              <a:t>To provide Flight prices</a:t>
            </a:r>
          </a:p>
          <a:p>
            <a:pPr>
              <a:buNone/>
            </a:pPr>
            <a:endParaRPr lang="en-IN" sz="2000" dirty="0" smtClean="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6815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Viewpoint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IN" sz="2000" dirty="0" smtClean="0">
                <a:latin typeface="Times New Roman" pitchFamily="18" charset="0"/>
                <a:cs typeface="Times New Roman" pitchFamily="18" charset="0"/>
              </a:rPr>
              <a:t>Viewpoints  can be used as a way of classifying stakeholders and other sources of requirements. There are 3 generic types of viewpoint:</a:t>
            </a:r>
          </a:p>
          <a:p>
            <a:pPr algn="just"/>
            <a:r>
              <a:rPr lang="en-IN" sz="2000" b="1" dirty="0" err="1" smtClean="0">
                <a:latin typeface="Times New Roman" pitchFamily="18" charset="0"/>
                <a:cs typeface="Times New Roman" pitchFamily="18" charset="0"/>
              </a:rPr>
              <a:t>Interactor</a:t>
            </a:r>
            <a:r>
              <a:rPr lang="en-IN" sz="2000" b="1" dirty="0" smtClean="0">
                <a:latin typeface="Times New Roman" pitchFamily="18" charset="0"/>
                <a:cs typeface="Times New Roman" pitchFamily="18" charset="0"/>
              </a:rPr>
              <a:t> Viewpoints</a:t>
            </a:r>
            <a:r>
              <a:rPr lang="en-IN"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represent people or other systems that interact directly with the system. Here, e.g. the passengers and their database of booked flights.</a:t>
            </a:r>
          </a:p>
          <a:p>
            <a:pPr algn="just"/>
            <a:r>
              <a:rPr lang="en-US" sz="2000" b="1" dirty="0" smtClean="0">
                <a:latin typeface="Times New Roman" pitchFamily="18" charset="0"/>
                <a:cs typeface="Times New Roman" pitchFamily="18" charset="0"/>
              </a:rPr>
              <a:t>Indirect viewpoints: </a:t>
            </a:r>
            <a:r>
              <a:rPr lang="en-US" sz="2000" dirty="0" smtClean="0">
                <a:latin typeface="Times New Roman" pitchFamily="18" charset="0"/>
                <a:cs typeface="Times New Roman" pitchFamily="18" charset="0"/>
              </a:rPr>
              <a:t>that represent stakeholders who do not use the system themselves but who influence the requirements in some way.  Here e.g. The maintenance persons, airline company staff</a:t>
            </a:r>
          </a:p>
          <a:p>
            <a:pPr algn="just"/>
            <a:r>
              <a:rPr lang="en-US" sz="2000" b="1" dirty="0" smtClean="0">
                <a:latin typeface="Times New Roman" pitchFamily="18" charset="0"/>
                <a:cs typeface="Times New Roman" pitchFamily="18" charset="0"/>
              </a:rPr>
              <a:t>Domain viewpoints: </a:t>
            </a:r>
            <a:r>
              <a:rPr lang="en-US" sz="2000" dirty="0" smtClean="0">
                <a:latin typeface="Times New Roman" pitchFamily="18" charset="0"/>
                <a:cs typeface="Times New Roman" pitchFamily="18" charset="0"/>
              </a:rPr>
              <a:t>that represent domain characteristics and constraints that influence the system requirements. </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the Pricing Policy set up by different airline companies</a:t>
            </a:r>
          </a:p>
          <a:p>
            <a:pPr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664821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TotalTime>
  <Words>970</Words>
  <Application>Microsoft Office PowerPoint</Application>
  <PresentationFormat>On-screen Show (4:3)</PresentationFormat>
  <Paragraphs>131</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Module</vt:lpstr>
      <vt:lpstr> Airline Booking System  GROUP-G3  </vt:lpstr>
      <vt:lpstr>INTRODUCTION</vt:lpstr>
      <vt:lpstr>PowerPoint Presentation</vt:lpstr>
      <vt:lpstr>SCOPE STATEMENT</vt:lpstr>
      <vt:lpstr>PROCESS MODEL</vt:lpstr>
      <vt:lpstr>PowerPoint Presentation</vt:lpstr>
      <vt:lpstr>STAKE HOLDERS</vt:lpstr>
      <vt:lpstr>Requirement W.R.T Stake Holders</vt:lpstr>
      <vt:lpstr>Viewpoint</vt:lpstr>
      <vt:lpstr>PowerPoint Presentation</vt:lpstr>
      <vt:lpstr>SYSTEM MODEL</vt:lpstr>
      <vt:lpstr>PowerPoint Presentation</vt:lpstr>
      <vt:lpstr>DATA MODEL ER DIAGRAM </vt:lpstr>
      <vt:lpstr>PowerPoint Presentation</vt:lpstr>
      <vt:lpstr>PowerPoint Presentation</vt:lpstr>
      <vt:lpstr>PowerPoint Presentation</vt:lpstr>
      <vt:lpstr>Architecture  </vt:lpstr>
      <vt:lpstr>PowerPoint Presentation</vt:lpstr>
      <vt:lpstr>PowerPoint Presentation</vt:lpstr>
      <vt:lpstr>PowerPoint Presentation</vt:lpstr>
      <vt:lpstr>Test Cases</vt:lpstr>
      <vt:lpstr>PowerPoint Presentation</vt:lpstr>
      <vt:lpstr> Screenshots: Home Page  </vt:lpstr>
      <vt:lpstr>Sign Up</vt:lpstr>
      <vt:lpstr>Registered User Searching</vt:lpstr>
      <vt:lpstr>Search Results</vt:lpstr>
      <vt:lpstr>Booking A Flight</vt:lpstr>
      <vt:lpstr>Payment</vt:lpstr>
      <vt:lpstr>History</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for Airline Booking System Version 1.0 approved</dc:title>
  <dc:creator>VANSH</dc:creator>
  <cp:lastModifiedBy>VANSH</cp:lastModifiedBy>
  <cp:revision>13</cp:revision>
  <dcterms:created xsi:type="dcterms:W3CDTF">2018-03-18T09:48:01Z</dcterms:created>
  <dcterms:modified xsi:type="dcterms:W3CDTF">2018-03-22T18:41:46Z</dcterms:modified>
</cp:coreProperties>
</file>