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64" r:id="rId7"/>
    <p:sldId id="265" r:id="rId8"/>
    <p:sldId id="259" r:id="rId9"/>
    <p:sldId id="266" r:id="rId10"/>
    <p:sldId id="267" r:id="rId11"/>
    <p:sldId id="268" r:id="rId12"/>
    <p:sldId id="269" r:id="rId13"/>
    <p:sldId id="270" r:id="rId14"/>
    <p:sldId id="271" r:id="rId15"/>
    <p:sldId id="272" r:id="rId16"/>
    <p:sldId id="273" r:id="rId17"/>
    <p:sldId id="274" r:id="rId18"/>
    <p:sldId id="275" r:id="rId19"/>
    <p:sldId id="279" r:id="rId20"/>
    <p:sldId id="278" r:id="rId21"/>
    <p:sldId id="280" r:id="rId22"/>
    <p:sldId id="281" r:id="rId23"/>
    <p:sldId id="260"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EA2C20-376B-4186-8744-30EEF8B7610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405116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EA2C20-376B-4186-8744-30EEF8B7610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40430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EA2C20-376B-4186-8744-30EEF8B7610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163091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EA2C20-376B-4186-8744-30EEF8B7610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29234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EA2C20-376B-4186-8744-30EEF8B76101}"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349396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EA2C20-376B-4186-8744-30EEF8B76101}"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264549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EA2C20-376B-4186-8744-30EEF8B76101}"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214666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EA2C20-376B-4186-8744-30EEF8B76101}"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7705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A2C20-376B-4186-8744-30EEF8B76101}"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237326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EA2C20-376B-4186-8744-30EEF8B76101}"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1148646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EA2C20-376B-4186-8744-30EEF8B76101}"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6291D-4715-4233-94AB-0D3D1695A2F8}" type="slidenum">
              <a:rPr lang="en-US" smtClean="0"/>
              <a:t>‹#›</a:t>
            </a:fld>
            <a:endParaRPr lang="en-US"/>
          </a:p>
        </p:txBody>
      </p:sp>
    </p:spTree>
    <p:extLst>
      <p:ext uri="{BB962C8B-B14F-4D97-AF65-F5344CB8AC3E}">
        <p14:creationId xmlns:p14="http://schemas.microsoft.com/office/powerpoint/2010/main" val="306066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A2C20-376B-4186-8744-30EEF8B76101}" type="datetimeFigureOut">
              <a:rPr lang="en-US" smtClean="0"/>
              <a:t>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6291D-4715-4233-94AB-0D3D1695A2F8}" type="slidenum">
              <a:rPr lang="en-US" smtClean="0"/>
              <a:t>‹#›</a:t>
            </a:fld>
            <a:endParaRPr lang="en-US"/>
          </a:p>
        </p:txBody>
      </p:sp>
    </p:spTree>
    <p:extLst>
      <p:ext uri="{BB962C8B-B14F-4D97-AF65-F5344CB8AC3E}">
        <p14:creationId xmlns:p14="http://schemas.microsoft.com/office/powerpoint/2010/main" val="1715972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CRIME ANALYSIS AND PREDICTION USING DATA MINING</a:t>
            </a:r>
          </a:p>
        </p:txBody>
      </p:sp>
      <p:sp>
        <p:nvSpPr>
          <p:cNvPr id="3" name="Subtitle 2"/>
          <p:cNvSpPr>
            <a:spLocks noGrp="1"/>
          </p:cNvSpPr>
          <p:nvPr>
            <p:ph type="subTitle" idx="1"/>
          </p:nvPr>
        </p:nvSpPr>
        <p:spPr/>
        <p:txBody>
          <a:bodyPr/>
          <a:lstStyle/>
          <a:p>
            <a:r>
              <a:rPr lang="en-US" dirty="0"/>
              <a:t>TANAY BAGAYATKAR	2019230065</a:t>
            </a:r>
          </a:p>
          <a:p>
            <a:r>
              <a:rPr lang="en-US" dirty="0"/>
              <a:t>SHIVAM PAWAR	2019230068</a:t>
            </a:r>
          </a:p>
          <a:p>
            <a:r>
              <a:rPr lang="en-US" dirty="0"/>
              <a:t>VISHAL SALVI 		2019230069</a:t>
            </a:r>
          </a:p>
          <a:p>
            <a:endParaRPr lang="en-US" dirty="0"/>
          </a:p>
        </p:txBody>
      </p:sp>
      <p:pic>
        <p:nvPicPr>
          <p:cNvPr id="1026" name="Picture 1" descr="C:\Users\Prashant\Pictures\spit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9675"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06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7D941C-A7FD-448B-A161-13705BF0FF50}"/>
              </a:ext>
            </a:extLst>
          </p:cNvPr>
          <p:cNvPicPr>
            <a:picLocks noChangeAspect="1"/>
          </p:cNvPicPr>
          <p:nvPr/>
        </p:nvPicPr>
        <p:blipFill>
          <a:blip r:embed="rId2"/>
          <a:stretch>
            <a:fillRect/>
          </a:stretch>
        </p:blipFill>
        <p:spPr>
          <a:xfrm>
            <a:off x="1922107" y="314240"/>
            <a:ext cx="8356268" cy="6235850"/>
          </a:xfrm>
          <a:prstGeom prst="rect">
            <a:avLst/>
          </a:prstGeom>
        </p:spPr>
      </p:pic>
      <p:pic>
        <p:nvPicPr>
          <p:cNvPr id="4" name="Picture 1" descr="C:\Users\Prashant\Pictures\spit logo.png">
            <a:extLst>
              <a:ext uri="{FF2B5EF4-FFF2-40B4-BE49-F238E27FC236}">
                <a16:creationId xmlns:a16="http://schemas.microsoft.com/office/drawing/2014/main" id="{4614D769-82A1-478E-BD20-840B185595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52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3E9D56-7AAD-4087-A4C8-EE7A89104842}"/>
              </a:ext>
            </a:extLst>
          </p:cNvPr>
          <p:cNvPicPr>
            <a:picLocks noChangeAspect="1"/>
          </p:cNvPicPr>
          <p:nvPr/>
        </p:nvPicPr>
        <p:blipFill>
          <a:blip r:embed="rId2"/>
          <a:stretch>
            <a:fillRect/>
          </a:stretch>
        </p:blipFill>
        <p:spPr>
          <a:xfrm>
            <a:off x="1938044" y="473892"/>
            <a:ext cx="8523949" cy="4459935"/>
          </a:xfrm>
          <a:prstGeom prst="rect">
            <a:avLst/>
          </a:prstGeom>
        </p:spPr>
      </p:pic>
      <p:pic>
        <p:nvPicPr>
          <p:cNvPr id="3" name="Picture 2">
            <a:extLst>
              <a:ext uri="{FF2B5EF4-FFF2-40B4-BE49-F238E27FC236}">
                <a16:creationId xmlns:a16="http://schemas.microsoft.com/office/drawing/2014/main" id="{A5A1F63A-0C64-4AB7-9D3A-4C8ED9C4EEB5}"/>
              </a:ext>
            </a:extLst>
          </p:cNvPr>
          <p:cNvPicPr>
            <a:picLocks noChangeAspect="1"/>
          </p:cNvPicPr>
          <p:nvPr/>
        </p:nvPicPr>
        <p:blipFill>
          <a:blip r:embed="rId3"/>
          <a:stretch>
            <a:fillRect/>
          </a:stretch>
        </p:blipFill>
        <p:spPr>
          <a:xfrm>
            <a:off x="1938043" y="4943158"/>
            <a:ext cx="8523949" cy="757944"/>
          </a:xfrm>
          <a:prstGeom prst="rect">
            <a:avLst/>
          </a:prstGeom>
        </p:spPr>
      </p:pic>
      <p:pic>
        <p:nvPicPr>
          <p:cNvPr id="5" name="Picture 1" descr="C:\Users\Prashant\Pictures\spit logo.png">
            <a:extLst>
              <a:ext uri="{FF2B5EF4-FFF2-40B4-BE49-F238E27FC236}">
                <a16:creationId xmlns:a16="http://schemas.microsoft.com/office/drawing/2014/main" id="{82710910-2B19-4D61-982E-8FBC83F441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08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CF10-53C3-42DE-8E63-C50BD1592045}"/>
              </a:ext>
            </a:extLst>
          </p:cNvPr>
          <p:cNvSpPr>
            <a:spLocks noGrp="1"/>
          </p:cNvSpPr>
          <p:nvPr>
            <p:ph type="title"/>
          </p:nvPr>
        </p:nvSpPr>
        <p:spPr/>
        <p:txBody>
          <a:bodyPr/>
          <a:lstStyle/>
          <a:p>
            <a:r>
              <a:rPr lang="en-US" dirty="0"/>
              <a:t>TEXT, CONTENT AND NLP-BASED METHODS</a:t>
            </a:r>
            <a:endParaRPr lang="en-IN" dirty="0"/>
          </a:p>
        </p:txBody>
      </p:sp>
      <p:sp>
        <p:nvSpPr>
          <p:cNvPr id="3" name="Content Placeholder 2">
            <a:extLst>
              <a:ext uri="{FF2B5EF4-FFF2-40B4-BE49-F238E27FC236}">
                <a16:creationId xmlns:a16="http://schemas.microsoft.com/office/drawing/2014/main" id="{99344B8F-89CA-4FFA-8C22-595F4DFC59B0}"/>
              </a:ext>
            </a:extLst>
          </p:cNvPr>
          <p:cNvSpPr>
            <a:spLocks noGrp="1"/>
          </p:cNvSpPr>
          <p:nvPr>
            <p:ph idx="1"/>
          </p:nvPr>
        </p:nvSpPr>
        <p:spPr/>
        <p:txBody>
          <a:bodyPr>
            <a:normAutofit/>
          </a:bodyPr>
          <a:lstStyle/>
          <a:p>
            <a:pPr algn="just"/>
            <a:r>
              <a:rPr lang="en-US" sz="1800" dirty="0"/>
              <a:t>Sharma [1] proposed a concept which depicts zero crime in the society. For detecting the suspicious criminal activities, he has concentrated on the importance of data mining technology and designed a proactive application for that purpose. In his paper, he proposed a tool which applies an enhanced Decision Tree Algorithm to detect the suspicious e-mails about the criminal activities.</a:t>
            </a:r>
          </a:p>
          <a:p>
            <a:pPr algn="just"/>
            <a:r>
              <a:rPr lang="en-US" sz="1800" dirty="0"/>
              <a:t> An improved ID3 Algorithm with an enhanced feature selection method and attribute-importance factor is applied to produce a better and faster Decision Tree based on the information entropy which is explicitly derived from a series of training data sets from several classes. He proposed a new algorithm which is a combination of Advanced ID3 classification algorithm and enhanced feature selection method for the better efficiency of the algorithm.</a:t>
            </a:r>
            <a:endParaRPr lang="en-IN" sz="1800" dirty="0"/>
          </a:p>
        </p:txBody>
      </p:sp>
      <p:pic>
        <p:nvPicPr>
          <p:cNvPr id="5" name="Picture 1" descr="C:\Users\Prashant\Pictures\spit logo.png">
            <a:extLst>
              <a:ext uri="{FF2B5EF4-FFF2-40B4-BE49-F238E27FC236}">
                <a16:creationId xmlns:a16="http://schemas.microsoft.com/office/drawing/2014/main" id="{A4BF1C0D-15BF-4F36-B75B-EF067D1DE8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86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E59F-7B5F-4D6B-B366-DA8DBAA28CA9}"/>
              </a:ext>
            </a:extLst>
          </p:cNvPr>
          <p:cNvSpPr>
            <a:spLocks noGrp="1"/>
          </p:cNvSpPr>
          <p:nvPr>
            <p:ph type="title"/>
          </p:nvPr>
        </p:nvSpPr>
        <p:spPr/>
        <p:txBody>
          <a:bodyPr/>
          <a:lstStyle/>
          <a:p>
            <a:r>
              <a:rPr lang="en-US" dirty="0"/>
              <a:t>CRIME PATTERNS AND EVIDENCE-BASED METHODS</a:t>
            </a:r>
            <a:endParaRPr lang="en-IN" dirty="0"/>
          </a:p>
        </p:txBody>
      </p:sp>
      <p:sp>
        <p:nvSpPr>
          <p:cNvPr id="3" name="Content Placeholder 2">
            <a:extLst>
              <a:ext uri="{FF2B5EF4-FFF2-40B4-BE49-F238E27FC236}">
                <a16:creationId xmlns:a16="http://schemas.microsoft.com/office/drawing/2014/main" id="{8EF5E6E3-C51B-42F5-83DD-D50E637EC110}"/>
              </a:ext>
            </a:extLst>
          </p:cNvPr>
          <p:cNvSpPr>
            <a:spLocks noGrp="1"/>
          </p:cNvSpPr>
          <p:nvPr>
            <p:ph idx="1"/>
          </p:nvPr>
        </p:nvSpPr>
        <p:spPr/>
        <p:txBody>
          <a:bodyPr>
            <a:noAutofit/>
          </a:bodyPr>
          <a:lstStyle/>
          <a:p>
            <a:pPr algn="just"/>
            <a:r>
              <a:rPr lang="en-US" sz="1800" dirty="0" err="1"/>
              <a:t>Bogahawatte</a:t>
            </a:r>
            <a:r>
              <a:rPr lang="en-US" sz="1800" dirty="0"/>
              <a:t> and </a:t>
            </a:r>
            <a:r>
              <a:rPr lang="en-US" sz="1800" dirty="0" err="1"/>
              <a:t>Adikari</a:t>
            </a:r>
            <a:r>
              <a:rPr lang="en-US" sz="1800" dirty="0"/>
              <a:t> [2] proposed an approach in which they highlighted the usage of data mining techniques, clustering and classification for effective investigation of crimes and criminal identification by developing a system named Intelligent Crime Investigation System (ICSIS) that could identify a criminal based up on the evidence collected from the crime location. </a:t>
            </a:r>
          </a:p>
          <a:p>
            <a:pPr algn="just"/>
            <a:r>
              <a:rPr lang="en-US" sz="1800" dirty="0"/>
              <a:t>They used clustering to identify the crime patterns which are used to commit crimes knowing the fact that each crime has certain patterns.</a:t>
            </a:r>
          </a:p>
          <a:p>
            <a:pPr algn="just"/>
            <a:r>
              <a:rPr lang="en-US" sz="1800" dirty="0"/>
              <a:t> The database is trained with a supervised learning algorithm, Naïve Bayes to predict possible suspects from the criminal records. His approach includes developing a multi-agent for crime pattern identification.</a:t>
            </a:r>
          </a:p>
          <a:p>
            <a:pPr algn="just"/>
            <a:r>
              <a:rPr lang="en-US" sz="1800" dirty="0"/>
              <a:t> There are agents for the place, time, role trademark and substance of criminals which separates the role of the criminals in components. The system is a multi-agent system and made with managed Java Beans. It makes it easy to encapsulate the requested entities in the work into objects and returns it to the bean for exposing properties. </a:t>
            </a:r>
          </a:p>
          <a:p>
            <a:pPr algn="just"/>
            <a:r>
              <a:rPr lang="en-US" sz="1800" dirty="0"/>
              <a:t>Classifying the criminals/ suspects is based on the Naïve Bayes classifier for identifying most possible suspects from crime data. Clustering the criminals is based on the model to help to identify patterns of committing crimes.</a:t>
            </a:r>
          </a:p>
          <a:p>
            <a:pPr algn="just"/>
            <a:endParaRPr lang="en-IN" sz="1800" dirty="0"/>
          </a:p>
        </p:txBody>
      </p:sp>
      <p:pic>
        <p:nvPicPr>
          <p:cNvPr id="5" name="Picture 1" descr="C:\Users\Prashant\Pictures\spit logo.png">
            <a:extLst>
              <a:ext uri="{FF2B5EF4-FFF2-40B4-BE49-F238E27FC236}">
                <a16:creationId xmlns:a16="http://schemas.microsoft.com/office/drawing/2014/main" id="{3621762B-0340-4A31-A7CC-5A67F31AB1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43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93BE-6C28-4066-B5B7-15C1C060A857}"/>
              </a:ext>
            </a:extLst>
          </p:cNvPr>
          <p:cNvSpPr>
            <a:spLocks noGrp="1"/>
          </p:cNvSpPr>
          <p:nvPr>
            <p:ph type="title"/>
          </p:nvPr>
        </p:nvSpPr>
        <p:spPr/>
        <p:txBody>
          <a:bodyPr/>
          <a:lstStyle/>
          <a:p>
            <a:r>
              <a:rPr lang="en-US" dirty="0"/>
              <a:t>SPATIAL AND GEO-LOCATION BASED METHODS </a:t>
            </a:r>
            <a:endParaRPr lang="en-IN" dirty="0"/>
          </a:p>
        </p:txBody>
      </p:sp>
      <p:sp>
        <p:nvSpPr>
          <p:cNvPr id="3" name="Content Placeholder 2">
            <a:extLst>
              <a:ext uri="{FF2B5EF4-FFF2-40B4-BE49-F238E27FC236}">
                <a16:creationId xmlns:a16="http://schemas.microsoft.com/office/drawing/2014/main" id="{AA928826-68F6-4BA2-B6B4-5795AB2D536C}"/>
              </a:ext>
            </a:extLst>
          </p:cNvPr>
          <p:cNvSpPr>
            <a:spLocks noGrp="1"/>
          </p:cNvSpPr>
          <p:nvPr>
            <p:ph idx="1"/>
          </p:nvPr>
        </p:nvSpPr>
        <p:spPr/>
        <p:txBody>
          <a:bodyPr>
            <a:normAutofit/>
          </a:bodyPr>
          <a:lstStyle/>
          <a:p>
            <a:pPr algn="just">
              <a:buFont typeface="Wingdings" panose="05000000000000000000" pitchFamily="2" charset="2"/>
              <a:buChar char="Ø"/>
            </a:pPr>
            <a:r>
              <a:rPr lang="en-US" sz="1800" dirty="0"/>
              <a:t>Huang et al. [6] focused on a different approach for criminal activity prediction based on mining location based Social Network interactions.</a:t>
            </a:r>
          </a:p>
          <a:p>
            <a:pPr algn="just"/>
            <a:r>
              <a:rPr lang="en-US" sz="1800" dirty="0"/>
              <a:t> By using these interactions, they can collect information using the geographical interactions and data collections from the people. They devised a working procedure in which a series of features are categorized from the Foursquare and Gowalla used in the San Francisco Bay area.</a:t>
            </a:r>
          </a:p>
          <a:p>
            <a:pPr algn="just"/>
            <a:r>
              <a:rPr lang="en-US" sz="1800" dirty="0"/>
              <a:t> The crime patterns and the crime occurrences are tracked with the geographical features which are extracted from the map and they are analyzed to detect the urban areas with high crime activities. Their work aims at exploiting the location-based social network data to investigate the criminal activities in urban areas. By using the Haversine formula the distance between the two points i.e. the crime location and venue location is calculated and shown in the Google Maps API and OpenStreetMap.</a:t>
            </a:r>
          </a:p>
          <a:p>
            <a:pPr algn="just">
              <a:buFont typeface="Wingdings" panose="05000000000000000000" pitchFamily="2" charset="2"/>
              <a:buChar char="Ø"/>
            </a:pPr>
            <a:r>
              <a:rPr lang="en-US" sz="1800" dirty="0"/>
              <a:t>Chen [19] have presented a general framework for crime data mining that draws on experience gained with the </a:t>
            </a:r>
            <a:r>
              <a:rPr lang="en-US" sz="1800" dirty="0" err="1"/>
              <a:t>Coplink</a:t>
            </a:r>
            <a:r>
              <a:rPr lang="en-US" sz="1800" dirty="0"/>
              <a:t> project with the researchers at Arizona and their work mainly focuses on showing the relationships between crime types and the link between the criminal organizations. They used a concept space approach which will extract criminal from the incident summaries. </a:t>
            </a:r>
            <a:endParaRPr lang="en-IN" sz="1800" dirty="0"/>
          </a:p>
        </p:txBody>
      </p:sp>
      <p:pic>
        <p:nvPicPr>
          <p:cNvPr id="5" name="Picture 1" descr="C:\Users\Prashant\Pictures\spit logo.png">
            <a:extLst>
              <a:ext uri="{FF2B5EF4-FFF2-40B4-BE49-F238E27FC236}">
                <a16:creationId xmlns:a16="http://schemas.microsoft.com/office/drawing/2014/main" id="{33BFE6E7-D3E4-44FB-9907-FC1B04C0CF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2684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12D4-7D9D-4BFC-9FD6-0B0969CC426F}"/>
              </a:ext>
            </a:extLst>
          </p:cNvPr>
          <p:cNvSpPr>
            <a:spLocks noGrp="1"/>
          </p:cNvSpPr>
          <p:nvPr>
            <p:ph type="title"/>
          </p:nvPr>
        </p:nvSpPr>
        <p:spPr/>
        <p:txBody>
          <a:bodyPr/>
          <a:lstStyle/>
          <a:p>
            <a:r>
              <a:rPr lang="en-IN" dirty="0"/>
              <a:t>PRISONER BASED METHODS</a:t>
            </a:r>
          </a:p>
        </p:txBody>
      </p:sp>
      <p:sp>
        <p:nvSpPr>
          <p:cNvPr id="3" name="Content Placeholder 2">
            <a:extLst>
              <a:ext uri="{FF2B5EF4-FFF2-40B4-BE49-F238E27FC236}">
                <a16:creationId xmlns:a16="http://schemas.microsoft.com/office/drawing/2014/main" id="{18A0D7C2-D1DD-4433-B6C9-F1C71BDAADA8}"/>
              </a:ext>
            </a:extLst>
          </p:cNvPr>
          <p:cNvSpPr>
            <a:spLocks noGrp="1"/>
          </p:cNvSpPr>
          <p:nvPr>
            <p:ph idx="1"/>
          </p:nvPr>
        </p:nvSpPr>
        <p:spPr/>
        <p:txBody>
          <a:bodyPr>
            <a:normAutofit/>
          </a:bodyPr>
          <a:lstStyle/>
          <a:p>
            <a:pPr algn="just"/>
            <a:r>
              <a:rPr lang="en-US" sz="1800" dirty="0"/>
              <a:t>Sheehy et al. [10] came up with a research idea which was geared towards the treatment of the mentally ill people inside the prison. According to their work, the mentally ill criminals are identified using their Social Security Number (SSN) with all the criminal personal records and their crime career records attached.</a:t>
            </a:r>
          </a:p>
          <a:p>
            <a:pPr algn="just"/>
            <a:r>
              <a:rPr lang="en-US" sz="1800" dirty="0"/>
              <a:t> As the outcome, the Criminals are classified into “high”, “medium” and “low” levels of recidivism risk potential according to their mental health. Their objective was to describe and classify the criminals into a misdemeanor and a felony which can be referred and not referred based on the mental health of the criminals.</a:t>
            </a:r>
          </a:p>
          <a:p>
            <a:pPr algn="just"/>
            <a:r>
              <a:rPr lang="en-US" sz="1800" dirty="0"/>
              <a:t> Their ill activities are monitored and data collection is continuous. By these, the criminals can be separated from other criminals who are hazardous and those who can cause damage to other inmates along with them. Further, their study also involves the classification of the mental health of the criminals into two categories i.e. “referred” and “not-referred”. </a:t>
            </a:r>
          </a:p>
          <a:p>
            <a:pPr algn="just"/>
            <a:r>
              <a:rPr lang="en-US" sz="1800" dirty="0"/>
              <a:t>This helps the guards to identify the prisoners who are referred for the mental health check-up. The research work they had undergone will provide a summary of the inmates who are seriously mentally ill and those who are to be separated from the other inmates</a:t>
            </a:r>
            <a:endParaRPr lang="en-IN" sz="1800" dirty="0"/>
          </a:p>
        </p:txBody>
      </p:sp>
      <p:pic>
        <p:nvPicPr>
          <p:cNvPr id="5" name="Picture 1" descr="C:\Users\Prashant\Pictures\spit logo.png">
            <a:extLst>
              <a:ext uri="{FF2B5EF4-FFF2-40B4-BE49-F238E27FC236}">
                <a16:creationId xmlns:a16="http://schemas.microsoft.com/office/drawing/2014/main" id="{893060FE-A64F-4CB4-8D63-92C072FD87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211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8675-CEFA-433B-80F8-98B1A4E75FBD}"/>
              </a:ext>
            </a:extLst>
          </p:cNvPr>
          <p:cNvSpPr>
            <a:spLocks noGrp="1"/>
          </p:cNvSpPr>
          <p:nvPr>
            <p:ph type="title"/>
          </p:nvPr>
        </p:nvSpPr>
        <p:spPr/>
        <p:txBody>
          <a:bodyPr/>
          <a:lstStyle/>
          <a:p>
            <a:r>
              <a:rPr lang="en-IN" dirty="0"/>
              <a:t>COMMUNICATION BASED METHODS</a:t>
            </a:r>
          </a:p>
        </p:txBody>
      </p:sp>
      <p:sp>
        <p:nvSpPr>
          <p:cNvPr id="3" name="Content Placeholder 2">
            <a:extLst>
              <a:ext uri="{FF2B5EF4-FFF2-40B4-BE49-F238E27FC236}">
                <a16:creationId xmlns:a16="http://schemas.microsoft.com/office/drawing/2014/main" id="{BE17E8E3-F788-4ECA-969E-8882CF8DA51D}"/>
              </a:ext>
            </a:extLst>
          </p:cNvPr>
          <p:cNvSpPr>
            <a:spLocks noGrp="1"/>
          </p:cNvSpPr>
          <p:nvPr>
            <p:ph idx="1"/>
          </p:nvPr>
        </p:nvSpPr>
        <p:spPr/>
        <p:txBody>
          <a:bodyPr>
            <a:normAutofit/>
          </a:bodyPr>
          <a:lstStyle/>
          <a:p>
            <a:pPr algn="just"/>
            <a:r>
              <a:rPr lang="en-US" sz="1800" dirty="0"/>
              <a:t>Taha et al. [9] has developed a forensic investigation tool for identifying the influential members who create an impact in a criminal organization. </a:t>
            </a:r>
          </a:p>
          <a:p>
            <a:pPr algn="just"/>
            <a:r>
              <a:rPr lang="en-US" sz="1800" dirty="0"/>
              <a:t>The immediate leaders can also be identified in a criminal organization. Removing these influential members can weaken the strength of the criminal organization. Their work is based on this methodology.</a:t>
            </a:r>
          </a:p>
          <a:p>
            <a:pPr algn="just"/>
            <a:r>
              <a:rPr lang="en-US" sz="1800" dirty="0"/>
              <a:t> They proposed a new work which is known as SIIMCO which first constructs the graph representing the criminal group or organization as a network from either mobile communication data of the criminal organization or based on the crime records.</a:t>
            </a:r>
          </a:p>
          <a:p>
            <a:pPr algn="just"/>
            <a:r>
              <a:rPr lang="en-US" sz="1800" dirty="0"/>
              <a:t> The system works on the basis of the created networks. These networks represent the criminal organization or crime incident reports. The vertex represents the individual criminals and the link represents the relationships or communication link between those two criminals.</a:t>
            </a:r>
          </a:p>
          <a:p>
            <a:pPr algn="just"/>
            <a:r>
              <a:rPr lang="en-US" sz="1800" dirty="0"/>
              <a:t> They employed certain formulas that quantify the degree of influence/ importance of each vertex in the network relative to all other vertices i.e. criminals in the graph. Based on this their system identifies the immediate leaders with the weighted graph which connects the criminals and identify them for further processing.</a:t>
            </a:r>
            <a:endParaRPr lang="en-IN" sz="1800" dirty="0"/>
          </a:p>
        </p:txBody>
      </p:sp>
      <p:pic>
        <p:nvPicPr>
          <p:cNvPr id="5" name="Picture 1" descr="C:\Users\Prashant\Pictures\spit logo.png">
            <a:extLst>
              <a:ext uri="{FF2B5EF4-FFF2-40B4-BE49-F238E27FC236}">
                <a16:creationId xmlns:a16="http://schemas.microsoft.com/office/drawing/2014/main" id="{851FED97-01F9-4B01-9375-6E0DB617C9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71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0FB3-D23E-4B5F-A903-C74C661ED6F0}"/>
              </a:ext>
            </a:extLst>
          </p:cNvPr>
          <p:cNvSpPr>
            <a:spLocks noGrp="1"/>
          </p:cNvSpPr>
          <p:nvPr>
            <p:ph type="title"/>
          </p:nvPr>
        </p:nvSpPr>
        <p:spPr/>
        <p:txBody>
          <a:bodyPr/>
          <a:lstStyle/>
          <a:p>
            <a:r>
              <a:rPr lang="en-IN" dirty="0"/>
              <a:t>Crime Analysis Techniques </a:t>
            </a:r>
          </a:p>
        </p:txBody>
      </p:sp>
      <p:sp>
        <p:nvSpPr>
          <p:cNvPr id="3" name="Content Placeholder 2">
            <a:extLst>
              <a:ext uri="{FF2B5EF4-FFF2-40B4-BE49-F238E27FC236}">
                <a16:creationId xmlns:a16="http://schemas.microsoft.com/office/drawing/2014/main" id="{E3611AEA-1932-4385-8C40-A888F16134E4}"/>
              </a:ext>
            </a:extLst>
          </p:cNvPr>
          <p:cNvSpPr>
            <a:spLocks noGrp="1"/>
          </p:cNvSpPr>
          <p:nvPr>
            <p:ph idx="1"/>
          </p:nvPr>
        </p:nvSpPr>
        <p:spPr/>
        <p:txBody>
          <a:bodyPr>
            <a:normAutofit fontScale="70000" lnSpcReduction="20000"/>
          </a:bodyPr>
          <a:lstStyle/>
          <a:p>
            <a:pPr algn="just"/>
            <a:r>
              <a:rPr lang="en-IN" sz="3800" b="1" dirty="0"/>
              <a:t>Classification</a:t>
            </a:r>
          </a:p>
          <a:p>
            <a:pPr algn="just"/>
            <a:r>
              <a:rPr lang="en-US" dirty="0"/>
              <a:t>Classification is a supervised machine learning technique that categorizes data into groups (classes) and is used for making the future predictions. In other words, classification is used to predict the classes of a given data based on certain attributes known as predictors [7]. </a:t>
            </a:r>
          </a:p>
          <a:p>
            <a:pPr algn="just"/>
            <a:r>
              <a:rPr lang="en-US" dirty="0"/>
              <a:t>A survey has been made on the detection and analysis of different crime detection mechanism using machine learning [6]. </a:t>
            </a:r>
            <a:r>
              <a:rPr lang="en-US" dirty="0" err="1"/>
              <a:t>Sathyadevan</a:t>
            </a:r>
            <a:r>
              <a:rPr lang="en-US" dirty="0"/>
              <a:t> et al. [8] have applied classification methods on location, date, and type of crime data extracted from Websites, Blogs, Social Media, RSS feeds to predict areas of high probability for crime occurrence.</a:t>
            </a:r>
          </a:p>
          <a:p>
            <a:pPr algn="just"/>
            <a:r>
              <a:rPr lang="en-US" dirty="0"/>
              <a:t> </a:t>
            </a:r>
            <a:r>
              <a:rPr lang="en-US" b="1" dirty="0"/>
              <a:t>They have used the following classification methods: </a:t>
            </a:r>
          </a:p>
          <a:p>
            <a:pPr marL="514350" indent="-514350" algn="just">
              <a:buFont typeface="+mj-lt"/>
              <a:buAutoNum type="arabicPeriod"/>
            </a:pPr>
            <a:r>
              <a:rPr lang="en-US" dirty="0"/>
              <a:t>Naive Bayes classification method to create a model by training crime data related to vandalism, murder, robbery, burglary, sex abuse, gang rape, arson, armed robbery, highway robbery, snatching, etc.</a:t>
            </a:r>
          </a:p>
          <a:p>
            <a:pPr marL="514350" indent="-514350" algn="just">
              <a:buFont typeface="+mj-lt"/>
              <a:buAutoNum type="arabicPeriod"/>
            </a:pPr>
            <a:r>
              <a:rPr lang="en-US" dirty="0"/>
              <a:t> Apriori algorithm to identify crime patterns that occur frequently.</a:t>
            </a:r>
          </a:p>
          <a:p>
            <a:pPr marL="514350" indent="-514350" algn="just">
              <a:buFont typeface="+mj-lt"/>
              <a:buAutoNum type="arabicPeriod"/>
            </a:pPr>
            <a:r>
              <a:rPr lang="en-US" dirty="0"/>
              <a:t> Decision Tree to predict the crimes areas. The techniques used are easy to apply and interpret, but they can only predict the crime spot without predicting the crime occurrence time. </a:t>
            </a:r>
          </a:p>
        </p:txBody>
      </p:sp>
      <p:pic>
        <p:nvPicPr>
          <p:cNvPr id="5" name="Picture 1" descr="C:\Users\Prashant\Pictures\spit logo.png">
            <a:extLst>
              <a:ext uri="{FF2B5EF4-FFF2-40B4-BE49-F238E27FC236}">
                <a16:creationId xmlns:a16="http://schemas.microsoft.com/office/drawing/2014/main" id="{97B90DBE-4B61-4831-8269-33F4DA8D0E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22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B784B-81F4-4779-9166-5752BFED2542}"/>
              </a:ext>
            </a:extLst>
          </p:cNvPr>
          <p:cNvSpPr txBox="1"/>
          <p:nvPr/>
        </p:nvSpPr>
        <p:spPr>
          <a:xfrm>
            <a:off x="559836" y="1007705"/>
            <a:ext cx="11318033"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K. </a:t>
            </a:r>
            <a:r>
              <a:rPr lang="en-US" dirty="0" err="1"/>
              <a:t>Bogahawatte</a:t>
            </a:r>
            <a:r>
              <a:rPr lang="en-US" dirty="0"/>
              <a:t> and S. </a:t>
            </a:r>
            <a:r>
              <a:rPr lang="en-US" dirty="0" err="1"/>
              <a:t>Adikari</a:t>
            </a:r>
            <a:r>
              <a:rPr lang="en-US" dirty="0"/>
              <a:t> [9] developed a system called Intelligent Crime Investigation System (ICIS), which can predict a possible criminal based on the evidence and observations collected from the crime scene.</a:t>
            </a:r>
          </a:p>
          <a:p>
            <a:pPr marL="285750" indent="-285750" algn="just">
              <a:buFont typeface="Arial" panose="020B0604020202020204" pitchFamily="34" charset="0"/>
              <a:buChar char="•"/>
            </a:pPr>
            <a:r>
              <a:rPr lang="en-US" dirty="0"/>
              <a:t> Colombo crimes and criminal database records is trained using Naive Bayes classification algorithm to distinguish potential suspects. </a:t>
            </a:r>
          </a:p>
          <a:p>
            <a:pPr algn="just"/>
            <a:endParaRPr lang="en-US" dirty="0"/>
          </a:p>
          <a:p>
            <a:pPr marL="285750" indent="-285750" algn="just">
              <a:buFont typeface="Wingdings" panose="05000000000000000000" pitchFamily="2" charset="2"/>
              <a:buChar char="ü"/>
            </a:pPr>
            <a:r>
              <a:rPr lang="en-US" dirty="0"/>
              <a:t>Decision tree that uses an improved feature A. Chandrasekar carried out an attempt to predict and classify the crimes in San Francesco city. The dataset of crimes that took place in San Francisco city over twelve years.</a:t>
            </a:r>
          </a:p>
          <a:p>
            <a:pPr marL="285750" indent="-285750" algn="just">
              <a:buFont typeface="Wingdings" panose="05000000000000000000" pitchFamily="2" charset="2"/>
              <a:buChar char="ü"/>
            </a:pPr>
            <a:r>
              <a:rPr lang="en-US" dirty="0"/>
              <a:t> First, they preprocessed the data by removing some features, replacing some indexed features with a number, and decomposed timestamp feature into five features. </a:t>
            </a:r>
          </a:p>
          <a:p>
            <a:pPr marL="285750" indent="-285750" algn="just">
              <a:buFont typeface="Wingdings" panose="05000000000000000000" pitchFamily="2" charset="2"/>
              <a:buChar char="ü"/>
            </a:pPr>
            <a:r>
              <a:rPr lang="en-US" dirty="0"/>
              <a:t>The dataset is enriched the feature by adding features from United States Census data. Finally, they performed multiple classification techniques in order to classify the crimes into 39 categories (original dataset classes). </a:t>
            </a:r>
          </a:p>
          <a:p>
            <a:pPr marL="285750" indent="-285750" algn="just">
              <a:buFont typeface="Wingdings" panose="05000000000000000000" pitchFamily="2" charset="2"/>
              <a:buChar char="ü"/>
            </a:pPr>
            <a:r>
              <a:rPr lang="en-US" dirty="0"/>
              <a:t>The study results in high testing error, which indicated a high variance, so they merge their dataset classes into two classes and re-applied the same classification techniques i.e. Naive Bayes, Random Forests, Support Vector Machines, and Gradient Boosted Decision Trees. </a:t>
            </a:r>
          </a:p>
          <a:p>
            <a:pPr marL="285750" indent="-285750" algn="just">
              <a:buFont typeface="Wingdings" panose="05000000000000000000" pitchFamily="2" charset="2"/>
              <a:buChar char="ü"/>
            </a:pPr>
            <a:r>
              <a:rPr lang="en-US" dirty="0"/>
              <a:t>High accuracy and precision were achieved using Gradient Boosted Trees and Support Vector Machines [10]. </a:t>
            </a:r>
            <a:endParaRPr lang="en-IN" dirty="0"/>
          </a:p>
        </p:txBody>
      </p:sp>
      <p:pic>
        <p:nvPicPr>
          <p:cNvPr id="2" name="Picture 1" descr="C:\Users\Prashant\Pictures\spit logo.png">
            <a:extLst>
              <a:ext uri="{FF2B5EF4-FFF2-40B4-BE49-F238E27FC236}">
                <a16:creationId xmlns:a16="http://schemas.microsoft.com/office/drawing/2014/main" id="{003F0CC5-3579-430A-A720-2CE4AD260D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314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4E13-8E6D-4D42-8E57-866D5E3C1C80}"/>
              </a:ext>
            </a:extLst>
          </p:cNvPr>
          <p:cNvSpPr>
            <a:spLocks noGrp="1"/>
          </p:cNvSpPr>
          <p:nvPr>
            <p:ph type="title"/>
          </p:nvPr>
        </p:nvSpPr>
        <p:spPr/>
        <p:txBody>
          <a:bodyPr/>
          <a:lstStyle/>
          <a:p>
            <a:r>
              <a:rPr lang="en-IN" b="1" dirty="0"/>
              <a:t>Clustering</a:t>
            </a:r>
            <a:r>
              <a:rPr lang="en-IN" dirty="0"/>
              <a:t> </a:t>
            </a:r>
          </a:p>
        </p:txBody>
      </p:sp>
      <p:sp>
        <p:nvSpPr>
          <p:cNvPr id="3" name="Content Placeholder 2">
            <a:extLst>
              <a:ext uri="{FF2B5EF4-FFF2-40B4-BE49-F238E27FC236}">
                <a16:creationId xmlns:a16="http://schemas.microsoft.com/office/drawing/2014/main" id="{B022568C-5D9A-44F4-A5B4-2A7EB398D6F5}"/>
              </a:ext>
            </a:extLst>
          </p:cNvPr>
          <p:cNvSpPr>
            <a:spLocks noGrp="1"/>
          </p:cNvSpPr>
          <p:nvPr>
            <p:ph idx="1"/>
          </p:nvPr>
        </p:nvSpPr>
        <p:spPr/>
        <p:txBody>
          <a:bodyPr>
            <a:normAutofit fontScale="92500" lnSpcReduction="10000"/>
          </a:bodyPr>
          <a:lstStyle/>
          <a:p>
            <a:pPr algn="just"/>
            <a:r>
              <a:rPr lang="en-US" sz="1800" dirty="0"/>
              <a:t>Clustering is an unsupervised data mining technique used to split a group of items and data into clusters based on certain characteristics, each cluster contains a group of similar data.</a:t>
            </a:r>
          </a:p>
          <a:p>
            <a:pPr algn="just"/>
            <a:r>
              <a:rPr lang="en-US" sz="1800" dirty="0"/>
              <a:t> Clustering is used in undefined and unfixed classes and without supervision when it comes to grouping the objects [7]. R. et al. [1] have used diverse clustering methods to analyze crimes in the dataset State Crime Records Bureau (SCRB) of </a:t>
            </a:r>
            <a:r>
              <a:rPr lang="en-US" sz="1800" dirty="0" err="1"/>
              <a:t>Tamilnadu</a:t>
            </a:r>
            <a:r>
              <a:rPr lang="en-US" sz="1800" dirty="0"/>
              <a:t>, India. </a:t>
            </a:r>
          </a:p>
          <a:p>
            <a:pPr algn="just"/>
            <a:r>
              <a:rPr lang="en-US" sz="1800" dirty="0"/>
              <a:t>The data has been obtained which has approximately 38 several cities and districts crime data. The clustering method that has been used for the analysis was DBSCAN and K-means. To resolve the efficiency of the two clustering approaches, they used Silhouette coefficient. The study concluded DBSCAN clustering with a high accuracy and resulted in more accurate clusters.</a:t>
            </a:r>
          </a:p>
          <a:p>
            <a:pPr algn="just"/>
            <a:r>
              <a:rPr lang="en-US" sz="1800" dirty="0"/>
              <a:t> P. </a:t>
            </a:r>
            <a:r>
              <a:rPr lang="en-US" sz="1800" dirty="0" err="1"/>
              <a:t>Vrushali</a:t>
            </a:r>
            <a:r>
              <a:rPr lang="en-US" sz="1800" dirty="0"/>
              <a:t> et al. [16] focused on the frequency rate during diverse years to classify clustered crimes and the study was conducted on real data which offers an innovative framework for clustering and predicting crimes. To analyze the crime data, in addition, to categorize crimes by grouping the related patterns, several clustering methods were applied.</a:t>
            </a:r>
          </a:p>
          <a:p>
            <a:pPr algn="just"/>
            <a:r>
              <a:rPr lang="en-US" sz="1800" dirty="0"/>
              <a:t> In conclusion, several crime categorization and prediction methods were discussed that were applied to different crimes datasets. All the discussed papers have applied more than one machine learning technique to achieve the expected results. Therefore, we will need to apply many techniques to our dataset to </a:t>
            </a:r>
            <a:r>
              <a:rPr lang="en-US" sz="1800" dirty="0" err="1"/>
              <a:t>analyse</a:t>
            </a:r>
            <a:r>
              <a:rPr lang="en-US" sz="1800" dirty="0"/>
              <a:t> the data behavior, in order to create an efficient module to predict the crime category with the optimal accuracy.</a:t>
            </a:r>
            <a:endParaRPr lang="en-IN" sz="1800" dirty="0"/>
          </a:p>
        </p:txBody>
      </p:sp>
      <p:pic>
        <p:nvPicPr>
          <p:cNvPr id="5" name="Picture 1" descr="C:\Users\Prashant\Pictures\spit logo.png">
            <a:extLst>
              <a:ext uri="{FF2B5EF4-FFF2-40B4-BE49-F238E27FC236}">
                <a16:creationId xmlns:a16="http://schemas.microsoft.com/office/drawing/2014/main" id="{83EF6490-BFDB-4CA1-80DE-C204FAE8A3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22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sz="1800" dirty="0"/>
              <a:t>Crime is one of the concerning aspect of the society. Crimes affect our society in different ways. Crime investigation plays an important role in police system in the country. Criminal analysis and investigation is the process to explore and detect crime and criminals relationship . </a:t>
            </a:r>
          </a:p>
          <a:p>
            <a:pPr algn="just"/>
            <a:r>
              <a:rPr lang="en-US" sz="1800" dirty="0"/>
              <a:t>There are lots of data related to the crime in police station records, information related to the particular crime or the essential information which is directly or indirectly related to crime should be extracted. So there is need of such technology, which separate all these data from huge content. On the basis of previously known (historical) crime and criminals relationship record, the criminal investigation team can extract useful information so that they can identify the facts related to the committed crime and minimize the future crime possibilities .</a:t>
            </a:r>
          </a:p>
          <a:p>
            <a:pPr algn="just"/>
            <a:r>
              <a:rPr lang="en-US" sz="1800" dirty="0"/>
              <a:t>In the current era, number of crimes occurs in the society and this criminal rate increase day by day. There is tremendous growth of criminal data. Crime has negatively influenced the societies. Crime control is essential for the welfare, stability and development of society. Law enforcement agencies are seeking for the system to target crime structure efficiently. The intelligent crime data analysis provides the best understanding of the dynamics of unlawful activities, discovering patterns of criminal behavior that will be useful to understand where, when and why crimes can occur. There is a need for the advancements in the data storage collection, analysis and algorithm that can handle data and yield high accuracy. </a:t>
            </a:r>
          </a:p>
        </p:txBody>
      </p:sp>
      <p:pic>
        <p:nvPicPr>
          <p:cNvPr id="2050" name="Picture 1" descr="C:\Users\Prashant\Pictures\spit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9675"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74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522904-4103-46F5-B392-B56B49D1BE01}"/>
              </a:ext>
            </a:extLst>
          </p:cNvPr>
          <p:cNvSpPr txBox="1"/>
          <p:nvPr/>
        </p:nvSpPr>
        <p:spPr>
          <a:xfrm>
            <a:off x="522514" y="513185"/>
            <a:ext cx="11056776" cy="5262979"/>
          </a:xfrm>
          <a:prstGeom prst="rect">
            <a:avLst/>
          </a:prstGeom>
          <a:noFill/>
        </p:spPr>
        <p:txBody>
          <a:bodyPr wrap="square">
            <a:spAutoFit/>
          </a:bodyPr>
          <a:lstStyle/>
          <a:p>
            <a:r>
              <a:rPr lang="en-US" sz="2400" b="1" dirty="0"/>
              <a:t>Description of the Proposed Techniques</a:t>
            </a:r>
          </a:p>
          <a:p>
            <a:endParaRPr lang="en-US" b="1" dirty="0"/>
          </a:p>
          <a:p>
            <a:r>
              <a:rPr lang="en-US" dirty="0"/>
              <a:t> This section presents the description of the machine learning techniques that is used in our study to predict the crime category based on behavioral data. In our study we used supervised learning approach and chose Naïve Bayes and Decision Tree algorithms, which fall under the classification technique. </a:t>
            </a:r>
          </a:p>
          <a:p>
            <a:endParaRPr lang="en-US" dirty="0"/>
          </a:p>
          <a:p>
            <a:r>
              <a:rPr lang="en-US" sz="2400" b="1" dirty="0"/>
              <a:t>Naïve Bayes Technique </a:t>
            </a:r>
          </a:p>
          <a:p>
            <a:r>
              <a:rPr lang="en-US" dirty="0"/>
              <a:t>Naïve Bayes is a simple supervised classification algorithm. It uses the concept of Bayes Theorem, which classifies tuples to a class label related to a dataset based on the calculations of the conditional probability for each class label and attribute. The Naïve Bayes algorithm works by the given probability rule.</a:t>
            </a:r>
          </a:p>
          <a:p>
            <a:r>
              <a:rPr lang="en-US" dirty="0"/>
              <a:t> </a:t>
            </a:r>
          </a:p>
          <a:p>
            <a:endParaRPr lang="en-US" dirty="0"/>
          </a:p>
          <a:p>
            <a:endParaRPr lang="en-US" dirty="0"/>
          </a:p>
          <a:p>
            <a:endParaRPr lang="en-US" dirty="0"/>
          </a:p>
          <a:p>
            <a:r>
              <a:rPr lang="en-US" dirty="0"/>
              <a:t>Where X is a data sample of dimensions 𝑥 = &lt; 𝑥1, 𝑥2, 𝑥3 … . 𝑥𝑛 &gt; with an unknown class label, and X belongs to H hypothesis class label. Where 𝑃(𝐻) is the prior probability (initial probability) associated with hypothesis H [17]. </a:t>
            </a:r>
          </a:p>
          <a:p>
            <a:endParaRPr lang="en-US" dirty="0"/>
          </a:p>
          <a:p>
            <a:endParaRPr lang="en-IN" dirty="0"/>
          </a:p>
        </p:txBody>
      </p:sp>
      <p:pic>
        <p:nvPicPr>
          <p:cNvPr id="4" name="Picture 3">
            <a:extLst>
              <a:ext uri="{FF2B5EF4-FFF2-40B4-BE49-F238E27FC236}">
                <a16:creationId xmlns:a16="http://schemas.microsoft.com/office/drawing/2014/main" id="{CC23C6A2-1535-4ABA-8943-B65D2A603D3E}"/>
              </a:ext>
            </a:extLst>
          </p:cNvPr>
          <p:cNvPicPr>
            <a:picLocks noChangeAspect="1"/>
          </p:cNvPicPr>
          <p:nvPr/>
        </p:nvPicPr>
        <p:blipFill>
          <a:blip r:embed="rId2"/>
          <a:stretch>
            <a:fillRect/>
          </a:stretch>
        </p:blipFill>
        <p:spPr>
          <a:xfrm>
            <a:off x="4603005" y="3857332"/>
            <a:ext cx="2295525" cy="542925"/>
          </a:xfrm>
          <a:prstGeom prst="rect">
            <a:avLst/>
          </a:prstGeom>
        </p:spPr>
      </p:pic>
      <p:pic>
        <p:nvPicPr>
          <p:cNvPr id="2" name="Picture 1" descr="C:\Users\Prashant\Pictures\spit logo.png">
            <a:extLst>
              <a:ext uri="{FF2B5EF4-FFF2-40B4-BE49-F238E27FC236}">
                <a16:creationId xmlns:a16="http://schemas.microsoft.com/office/drawing/2014/main" id="{D73D3700-3DDF-4B85-A2F2-018C84C41D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71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A8B545-1E11-4B9D-9F4C-3E460AA381C2}"/>
              </a:ext>
            </a:extLst>
          </p:cNvPr>
          <p:cNvSpPr txBox="1"/>
          <p:nvPr/>
        </p:nvSpPr>
        <p:spPr>
          <a:xfrm>
            <a:off x="606489" y="550506"/>
            <a:ext cx="11047445" cy="4339650"/>
          </a:xfrm>
          <a:prstGeom prst="rect">
            <a:avLst/>
          </a:prstGeom>
          <a:noFill/>
        </p:spPr>
        <p:txBody>
          <a:bodyPr wrap="square">
            <a:spAutoFit/>
          </a:bodyPr>
          <a:lstStyle/>
          <a:p>
            <a:r>
              <a:rPr lang="en-US" sz="2400" b="1" dirty="0"/>
              <a:t>Decision Tree Technique (J48)</a:t>
            </a:r>
          </a:p>
          <a:p>
            <a:endParaRPr lang="en-US" dirty="0"/>
          </a:p>
          <a:p>
            <a:pPr marL="285750" indent="-285750">
              <a:buFont typeface="Arial" panose="020B0604020202020204" pitchFamily="34" charset="0"/>
              <a:buChar char="•"/>
            </a:pPr>
            <a:r>
              <a:rPr lang="en-US" dirty="0"/>
              <a:t> Decision Tree is a supervised learning technique, which recursively partitions the instance space. Its main use is to predict the class labels. </a:t>
            </a:r>
          </a:p>
          <a:p>
            <a:pPr marL="285750" indent="-285750">
              <a:buFont typeface="Arial" panose="020B0604020202020204" pitchFamily="34" charset="0"/>
              <a:buChar char="•"/>
            </a:pPr>
            <a:r>
              <a:rPr lang="en-US" dirty="0"/>
              <a:t>The Decision Tree is composed of internal nodes, which represents set of predictors (attributes), edges, which represent a specific value or range of values of the input predictors (attributes), and leaf nodes, which represent the class labels. </a:t>
            </a:r>
          </a:p>
          <a:p>
            <a:pPr marL="285750" indent="-285750">
              <a:buFont typeface="Arial" panose="020B0604020202020204" pitchFamily="34" charset="0"/>
              <a:buChar char="•"/>
            </a:pPr>
            <a:r>
              <a:rPr lang="en-US" dirty="0"/>
              <a:t>The internal nodes along with their edges split the instance space into two or more partitions and each terminal node (leaf node) of the tree is a class label [18].</a:t>
            </a:r>
          </a:p>
          <a:p>
            <a:pPr marL="285750" indent="-285750">
              <a:buFont typeface="Arial" panose="020B0604020202020204" pitchFamily="34" charset="0"/>
              <a:buChar char="•"/>
            </a:pPr>
            <a:r>
              <a:rPr lang="en-US" dirty="0"/>
              <a:t> J48 classifier is a simple C4.5 Decision Tree for classification. In this technique, a binary tree is constructed to model the classification process. </a:t>
            </a:r>
          </a:p>
          <a:p>
            <a:pPr marL="285750" indent="-285750">
              <a:buFont typeface="Arial" panose="020B0604020202020204" pitchFamily="34" charset="0"/>
              <a:buChar char="•"/>
            </a:pPr>
            <a:r>
              <a:rPr lang="en-US" dirty="0"/>
              <a:t>Once the tree is built, it is applied to each tuple in the database and results in a classification for that tuple. J48 splits the data into range based on the attribute (predictors) values.</a:t>
            </a:r>
          </a:p>
          <a:p>
            <a:pPr marL="285750" indent="-285750">
              <a:buFont typeface="Arial" panose="020B0604020202020204" pitchFamily="34" charset="0"/>
              <a:buChar char="•"/>
            </a:pPr>
            <a:r>
              <a:rPr lang="en-US" dirty="0"/>
              <a:t> J48 allows classification by Decision Tree or the rules generated from them [17].</a:t>
            </a:r>
          </a:p>
          <a:p>
            <a:endParaRPr lang="en-US" dirty="0"/>
          </a:p>
        </p:txBody>
      </p:sp>
      <p:pic>
        <p:nvPicPr>
          <p:cNvPr id="2" name="Picture 1" descr="C:\Users\Prashant\Pictures\spit logo.png">
            <a:extLst>
              <a:ext uri="{FF2B5EF4-FFF2-40B4-BE49-F238E27FC236}">
                <a16:creationId xmlns:a16="http://schemas.microsoft.com/office/drawing/2014/main" id="{7755E7A5-711E-4E3F-B44F-1C9FD460C1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635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CEAE30-DB3B-401C-B58C-D9F805BB7608}"/>
              </a:ext>
            </a:extLst>
          </p:cNvPr>
          <p:cNvPicPr>
            <a:picLocks noChangeAspect="1"/>
          </p:cNvPicPr>
          <p:nvPr/>
        </p:nvPicPr>
        <p:blipFill>
          <a:blip r:embed="rId2"/>
          <a:stretch>
            <a:fillRect/>
          </a:stretch>
        </p:blipFill>
        <p:spPr>
          <a:xfrm>
            <a:off x="4047833" y="3312563"/>
            <a:ext cx="3667125" cy="1352550"/>
          </a:xfrm>
          <a:prstGeom prst="rect">
            <a:avLst/>
          </a:prstGeom>
        </p:spPr>
      </p:pic>
      <p:sp>
        <p:nvSpPr>
          <p:cNvPr id="4" name="TextBox 3">
            <a:extLst>
              <a:ext uri="{FF2B5EF4-FFF2-40B4-BE49-F238E27FC236}">
                <a16:creationId xmlns:a16="http://schemas.microsoft.com/office/drawing/2014/main" id="{0667466D-311C-40DB-B176-82C2C98A3330}"/>
              </a:ext>
            </a:extLst>
          </p:cNvPr>
          <p:cNvSpPr txBox="1"/>
          <p:nvPr/>
        </p:nvSpPr>
        <p:spPr>
          <a:xfrm>
            <a:off x="961052" y="5404202"/>
            <a:ext cx="11066106" cy="369332"/>
          </a:xfrm>
          <a:prstGeom prst="rect">
            <a:avLst/>
          </a:prstGeom>
          <a:noFill/>
        </p:spPr>
        <p:txBody>
          <a:bodyPr wrap="square">
            <a:spAutoFit/>
          </a:bodyPr>
          <a:lstStyle/>
          <a:p>
            <a:r>
              <a:rPr lang="en-US" dirty="0"/>
              <a:t>The objective is to maximize the Gain, dividing by overall entropy due to the split argument by value j.</a:t>
            </a:r>
            <a:endParaRPr lang="en-IN" dirty="0"/>
          </a:p>
        </p:txBody>
      </p:sp>
      <p:sp>
        <p:nvSpPr>
          <p:cNvPr id="8" name="TextBox 7">
            <a:extLst>
              <a:ext uri="{FF2B5EF4-FFF2-40B4-BE49-F238E27FC236}">
                <a16:creationId xmlns:a16="http://schemas.microsoft.com/office/drawing/2014/main" id="{B783FF1D-3308-4EC5-8ECC-0C10028C7F1C}"/>
              </a:ext>
            </a:extLst>
          </p:cNvPr>
          <p:cNvSpPr txBox="1"/>
          <p:nvPr/>
        </p:nvSpPr>
        <p:spPr>
          <a:xfrm>
            <a:off x="727788" y="634482"/>
            <a:ext cx="10636898" cy="1754326"/>
          </a:xfrm>
          <a:prstGeom prst="rect">
            <a:avLst/>
          </a:prstGeom>
          <a:noFill/>
        </p:spPr>
        <p:txBody>
          <a:bodyPr wrap="square">
            <a:spAutoFit/>
          </a:bodyPr>
          <a:lstStyle/>
          <a:p>
            <a:r>
              <a:rPr lang="en-US" dirty="0"/>
              <a:t>The Basic Steps in J48 classifier: </a:t>
            </a:r>
          </a:p>
          <a:p>
            <a:pPr marL="342900" indent="-342900">
              <a:buFont typeface="+mj-lt"/>
              <a:buAutoNum type="arabicPeriod"/>
            </a:pPr>
            <a:r>
              <a:rPr lang="en-US" dirty="0"/>
              <a:t>For the instances of the same class, the tree represents a leaf labeled with the class.</a:t>
            </a:r>
          </a:p>
          <a:p>
            <a:pPr marL="342900" indent="-342900">
              <a:buFont typeface="+mj-lt"/>
              <a:buAutoNum type="arabicPeriod"/>
            </a:pPr>
            <a:r>
              <a:rPr lang="en-US" dirty="0"/>
              <a:t>By applying a test on each attribute, the potential information is calculated for all of them.</a:t>
            </a:r>
          </a:p>
          <a:p>
            <a:pPr marL="342900" indent="-342900">
              <a:buFont typeface="+mj-lt"/>
              <a:buAutoNum type="arabicPeriod"/>
            </a:pPr>
            <a:r>
              <a:rPr lang="en-US" dirty="0"/>
              <a:t>Then, a test is applying on the attribute to calculate the information gain.</a:t>
            </a:r>
          </a:p>
          <a:p>
            <a:pPr marL="342900" indent="-342900">
              <a:buFont typeface="+mj-lt"/>
              <a:buAutoNum type="arabicPeriod"/>
            </a:pPr>
            <a:r>
              <a:rPr lang="en-US" dirty="0"/>
              <a:t>Then, based on the selection criterion, the best attribute is selected and used for branching. </a:t>
            </a:r>
          </a:p>
          <a:p>
            <a:r>
              <a:rPr lang="en-US" dirty="0"/>
              <a:t>The “Entropy” is used in this process, which is a measure of the data disorder. The Entropy of 𝑦⃗ is calculated by </a:t>
            </a:r>
            <a:endParaRPr lang="en-IN" dirty="0"/>
          </a:p>
        </p:txBody>
      </p:sp>
      <p:pic>
        <p:nvPicPr>
          <p:cNvPr id="3" name="Picture 1" descr="C:\Users\Prashant\Pictures\spit logo.png">
            <a:extLst>
              <a:ext uri="{FF2B5EF4-FFF2-40B4-BE49-F238E27FC236}">
                <a16:creationId xmlns:a16="http://schemas.microsoft.com/office/drawing/2014/main" id="{FF0D8E86-D142-4ABC-B682-BAEBDDAFF4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692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025" y="361950"/>
            <a:ext cx="10515600" cy="1325563"/>
          </a:xfrm>
        </p:spPr>
        <p:txBody>
          <a:bodyPr/>
          <a:lstStyle/>
          <a:p>
            <a:r>
              <a:rPr lang="en-US" dirty="0"/>
              <a:t>Comparison of papers</a:t>
            </a:r>
          </a:p>
        </p:txBody>
      </p:sp>
      <p:sp>
        <p:nvSpPr>
          <p:cNvPr id="3" name="Content Placeholder 2"/>
          <p:cNvSpPr>
            <a:spLocks noGrp="1"/>
          </p:cNvSpPr>
          <p:nvPr>
            <p:ph idx="1"/>
          </p:nvPr>
        </p:nvSpPr>
        <p:spPr/>
        <p:txBody>
          <a:bodyPr/>
          <a:lstStyle/>
          <a:p>
            <a:endParaRPr lang="en-US" dirty="0"/>
          </a:p>
        </p:txBody>
      </p:sp>
      <p:pic>
        <p:nvPicPr>
          <p:cNvPr id="5122" name="Picture 1" descr="C:\Users\Prashant\Pictures\spit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0625"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346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endParaRPr lang="en-US" dirty="0"/>
          </a:p>
        </p:txBody>
      </p:sp>
      <p:pic>
        <p:nvPicPr>
          <p:cNvPr id="6146" name="Picture 1" descr="C:\Users\Prashant\Pictures\spit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92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FD9A7E-B514-4283-A85C-F9D5A3DB1E61}"/>
              </a:ext>
            </a:extLst>
          </p:cNvPr>
          <p:cNvSpPr txBox="1"/>
          <p:nvPr/>
        </p:nvSpPr>
        <p:spPr>
          <a:xfrm>
            <a:off x="460310" y="1017037"/>
            <a:ext cx="11271380" cy="5355312"/>
          </a:xfrm>
          <a:prstGeom prst="rect">
            <a:avLst/>
          </a:prstGeom>
          <a:noFill/>
        </p:spPr>
        <p:txBody>
          <a:bodyPr wrap="square">
            <a:spAutoFit/>
          </a:bodyPr>
          <a:lstStyle/>
          <a:p>
            <a:pPr marL="285750" indent="-285750" algn="just">
              <a:buFont typeface="Arial" panose="020B0604020202020204" pitchFamily="34" charset="0"/>
              <a:buChar char="•"/>
            </a:pPr>
            <a:r>
              <a:rPr lang="en-US" dirty="0"/>
              <a:t>Criminal investigation acts on criminal cases like murder cases, child abuse, threats, hacking, financial crime detection like money laundering, terrorism funding, fraud, etc. So the criminal investigation team should use techniques so that they can predict the future crime trends on the basis of available historical criminal data and in this way the future crime rate will decrease. The need of criminal investigation is to identify and apprehend the criminal if a crime has been committed and provide the evidence to support a conviction in court.</a:t>
            </a:r>
          </a:p>
          <a:p>
            <a:pPr algn="just"/>
            <a:endParaRPr lang="en-US" dirty="0"/>
          </a:p>
          <a:p>
            <a:pPr marL="285750" indent="-285750" algn="just">
              <a:buFont typeface="Arial" panose="020B0604020202020204" pitchFamily="34" charset="0"/>
              <a:buChar char="•"/>
            </a:pPr>
            <a:r>
              <a:rPr lang="en-US" b="1" dirty="0"/>
              <a:t>BIG DATA ANALYSIS:</a:t>
            </a:r>
          </a:p>
          <a:p>
            <a:pPr algn="just"/>
            <a:endParaRPr lang="en-US" dirty="0"/>
          </a:p>
          <a:p>
            <a:pPr marL="342900" indent="-342900" algn="just">
              <a:buFont typeface="+mj-lt"/>
              <a:buAutoNum type="arabicPeriod"/>
            </a:pPr>
            <a:r>
              <a:rPr lang="en-US" dirty="0"/>
              <a:t>Big data analytics is the process to examine the huge amount of data to find hidden information patterns and trends. </a:t>
            </a:r>
          </a:p>
          <a:p>
            <a:pPr marL="342900" indent="-342900" algn="just">
              <a:buFont typeface="+mj-lt"/>
              <a:buAutoNum type="arabicPeriod"/>
            </a:pPr>
            <a:r>
              <a:rPr lang="en-US" dirty="0"/>
              <a:t>It helps in cost reduction, faster and better decision making. It provides a framework for storing and analyzing huge amounts of unstructured criminal data in real time. </a:t>
            </a:r>
          </a:p>
          <a:p>
            <a:pPr marL="342900" indent="-342900" algn="just">
              <a:buFont typeface="+mj-lt"/>
              <a:buAutoNum type="arabicPeriod"/>
            </a:pPr>
            <a:r>
              <a:rPr lang="en-US" dirty="0"/>
              <a:t>An analytical system can cope up with predicting crimes. Investigation analytics system can deal with many information like text data, audio, video, DNA. </a:t>
            </a:r>
          </a:p>
          <a:p>
            <a:pPr marL="342900" indent="-342900" algn="just">
              <a:buFont typeface="+mj-lt"/>
              <a:buAutoNum type="arabicPeriod"/>
            </a:pPr>
            <a:r>
              <a:rPr lang="en-US" dirty="0"/>
              <a:t>Combining with security intelligence sources, it provides the information about the latest vulnerabilities and identify outliers and anomalies in security data.</a:t>
            </a:r>
          </a:p>
          <a:p>
            <a:pPr marL="342900" indent="-342900" algn="just">
              <a:buFont typeface="+mj-lt"/>
              <a:buAutoNum type="arabicPeriod"/>
            </a:pPr>
            <a:r>
              <a:rPr lang="en-US" dirty="0"/>
              <a:t> Big data security analytics can minimize flows of raw security events to a manageable number of alerts. It provides details to the investigator about the incident and its relationship with historical anomalies. </a:t>
            </a:r>
          </a:p>
          <a:p>
            <a:pPr marL="342900" indent="-342900" algn="just">
              <a:buFont typeface="+mj-lt"/>
              <a:buAutoNum type="arabicPeriod"/>
            </a:pPr>
            <a:r>
              <a:rPr lang="en-US" dirty="0"/>
              <a:t>Big data analytics can be used for analyzing the financial transaction, log files to identify suspicious activities. </a:t>
            </a:r>
          </a:p>
        </p:txBody>
      </p:sp>
      <p:pic>
        <p:nvPicPr>
          <p:cNvPr id="2" name="Picture 1" descr="C:\Users\Prashant\Pictures\spit logo.png">
            <a:extLst>
              <a:ext uri="{FF2B5EF4-FFF2-40B4-BE49-F238E27FC236}">
                <a16:creationId xmlns:a16="http://schemas.microsoft.com/office/drawing/2014/main" id="{D45EA0CD-4E7C-44A1-8AD5-D381636480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487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7026E-5F52-4A25-8B52-B7DB065D6C8F}"/>
              </a:ext>
            </a:extLst>
          </p:cNvPr>
          <p:cNvSpPr txBox="1"/>
          <p:nvPr/>
        </p:nvSpPr>
        <p:spPr>
          <a:xfrm>
            <a:off x="544285" y="1166326"/>
            <a:ext cx="11103429"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Various technologies such as association, classification, clustering are used in criminal investigations in data mining. Crime investigation is done by using artificial intelligence methods. </a:t>
            </a:r>
          </a:p>
          <a:p>
            <a:pPr marL="285750" indent="-285750" algn="just">
              <a:buFont typeface="Arial" panose="020B0604020202020204" pitchFamily="34" charset="0"/>
              <a:buChar char="•"/>
            </a:pPr>
            <a:r>
              <a:rPr lang="en-US" dirty="0"/>
              <a:t>For predicting and matching crime incidences neural network, Bayesian networks and genetic algorithm are used. NLP approach is used in criminal investigation. </a:t>
            </a:r>
          </a:p>
          <a:p>
            <a:pPr marL="285750" indent="-285750" algn="just">
              <a:buFont typeface="Arial" panose="020B0604020202020204" pitchFamily="34" charset="0"/>
              <a:buChar char="•"/>
            </a:pPr>
            <a:r>
              <a:rPr lang="en-US" dirty="0"/>
              <a:t>Lots of work has been done in this field like mining criminal database to find investigation clues in the case of financial crime detection stolen automobiles. Integrative OSINT cyber crime investigation framework has been developed. </a:t>
            </a:r>
            <a:endParaRPr lang="en-IN" dirty="0"/>
          </a:p>
        </p:txBody>
      </p:sp>
      <p:pic>
        <p:nvPicPr>
          <p:cNvPr id="2" name="Picture 1" descr="C:\Users\Prashant\Pictures\spit logo.png">
            <a:extLst>
              <a:ext uri="{FF2B5EF4-FFF2-40B4-BE49-F238E27FC236}">
                <a16:creationId xmlns:a16="http://schemas.microsoft.com/office/drawing/2014/main" id="{6E871B22-95CE-4EBA-96B7-5AA3FD2406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59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CRIME ANALYSIS PROCEDURE </a:t>
            </a:r>
            <a:endParaRPr lang="en-US" dirty="0"/>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US" sz="1800" dirty="0"/>
              <a:t>The criminals when leaving the crime scene does leave some traces which can be used as a clue to identify the criminals. </a:t>
            </a:r>
          </a:p>
          <a:p>
            <a:pPr marL="342900" indent="-342900" algn="just">
              <a:buFont typeface="+mj-lt"/>
              <a:buAutoNum type="arabicPeriod"/>
            </a:pPr>
            <a:r>
              <a:rPr lang="en-US" sz="1800" dirty="0"/>
              <a:t>The crime sequence and the patterns which several criminals follow when committing a crime make it easy for analyzing the crime.</a:t>
            </a:r>
          </a:p>
          <a:p>
            <a:pPr marL="342900" indent="-342900" algn="just">
              <a:buFont typeface="+mj-lt"/>
              <a:buAutoNum type="arabicPeriod"/>
            </a:pPr>
            <a:r>
              <a:rPr lang="en-US" sz="1800" dirty="0"/>
              <a:t> This process includes several procedures to be followed in order to identify the criminals and getting more information based only on the clues or information given by the local people. </a:t>
            </a:r>
          </a:p>
          <a:p>
            <a:pPr marL="342900" indent="-342900" algn="just">
              <a:buFont typeface="+mj-lt"/>
              <a:buAutoNum type="arabicPeriod"/>
            </a:pPr>
            <a:r>
              <a:rPr lang="en-US" sz="1800" dirty="0"/>
              <a:t>The criminal can be analyzed based on the information from the crime scene which is tested against the previous crime patterns and judging by the method which is implied to test and proceed with the information that can affect the prediction results. </a:t>
            </a:r>
          </a:p>
          <a:p>
            <a:pPr marL="342900" indent="-342900" algn="just">
              <a:buFont typeface="+mj-lt"/>
              <a:buAutoNum type="arabicPeriod"/>
            </a:pPr>
            <a:r>
              <a:rPr lang="en-US" sz="1800" dirty="0"/>
              <a:t>The prediction can be further made useful for detecting the crimes in advance or by adding more cops to the sensitive areas which are identified by the system .The police stations can put up special force when there are chances for crime ahead of time. This type of the system will ensure there are peace and prosperity among the citizens. </a:t>
            </a:r>
          </a:p>
        </p:txBody>
      </p:sp>
      <p:pic>
        <p:nvPicPr>
          <p:cNvPr id="3074" name="Picture 1" descr="C:\Users\Prashant\Pictures\spit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58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F96706-F666-4B93-8336-3DBA165C0AFD}"/>
              </a:ext>
            </a:extLst>
          </p:cNvPr>
          <p:cNvPicPr>
            <a:picLocks noChangeAspect="1"/>
          </p:cNvPicPr>
          <p:nvPr/>
        </p:nvPicPr>
        <p:blipFill>
          <a:blip r:embed="rId2"/>
          <a:stretch>
            <a:fillRect/>
          </a:stretch>
        </p:blipFill>
        <p:spPr>
          <a:xfrm>
            <a:off x="3155572" y="663464"/>
            <a:ext cx="5880855" cy="3406840"/>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6BEAEAAD-D427-41A8-BA32-9CF6D2AEB47B}"/>
              </a:ext>
            </a:extLst>
          </p:cNvPr>
          <p:cNvSpPr txBox="1"/>
          <p:nvPr/>
        </p:nvSpPr>
        <p:spPr>
          <a:xfrm>
            <a:off x="671805" y="4572000"/>
            <a:ext cx="11168742" cy="1477328"/>
          </a:xfrm>
          <a:prstGeom prst="rect">
            <a:avLst/>
          </a:prstGeom>
          <a:noFill/>
        </p:spPr>
        <p:txBody>
          <a:bodyPr wrap="square">
            <a:spAutoFit/>
          </a:bodyPr>
          <a:lstStyle/>
          <a:p>
            <a:pPr marL="342900" indent="-342900" algn="just">
              <a:buFont typeface="Wingdings" panose="05000000000000000000" pitchFamily="2" charset="2"/>
              <a:buChar char="Ø"/>
            </a:pPr>
            <a:r>
              <a:rPr lang="en-US" dirty="0"/>
              <a:t>The crime analysis can be performed procedure which is similar to above figure which specifies each module which is used for machine learning to predict the crime or form group of clusters of criminals according to crime records. </a:t>
            </a:r>
          </a:p>
          <a:p>
            <a:pPr marL="342900" indent="-342900" algn="just">
              <a:buFont typeface="Wingdings" panose="05000000000000000000" pitchFamily="2" charset="2"/>
              <a:buChar char="Ø"/>
            </a:pPr>
            <a:r>
              <a:rPr lang="en-US" dirty="0"/>
              <a:t>The criminals can hold certain properties and their crime characteristics and crime careers may vary from one criminal to another. Such a type of information can be taken as the input dataset. </a:t>
            </a:r>
          </a:p>
        </p:txBody>
      </p:sp>
      <p:pic>
        <p:nvPicPr>
          <p:cNvPr id="3" name="Picture 1" descr="C:\Users\Prashant\Pictures\spit logo.png">
            <a:extLst>
              <a:ext uri="{FF2B5EF4-FFF2-40B4-BE49-F238E27FC236}">
                <a16:creationId xmlns:a16="http://schemas.microsoft.com/office/drawing/2014/main" id="{558C9A25-059E-417B-A6EB-C41B8AA232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31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221FE-188E-4F05-9900-17DB9C2293AB}"/>
              </a:ext>
            </a:extLst>
          </p:cNvPr>
          <p:cNvSpPr txBox="1"/>
          <p:nvPr/>
        </p:nvSpPr>
        <p:spPr>
          <a:xfrm>
            <a:off x="572277" y="1101013"/>
            <a:ext cx="11047445" cy="3693319"/>
          </a:xfrm>
          <a:prstGeom prst="rect">
            <a:avLst/>
          </a:prstGeom>
          <a:noFill/>
        </p:spPr>
        <p:txBody>
          <a:bodyPr wrap="square">
            <a:spAutoFit/>
          </a:bodyPr>
          <a:lstStyle/>
          <a:p>
            <a:pPr marL="342900" indent="-342900" algn="just">
              <a:buFont typeface="Wingdings" panose="05000000000000000000" pitchFamily="2" charset="2"/>
              <a:buChar char="Ø"/>
            </a:pPr>
            <a:r>
              <a:rPr lang="en-US" dirty="0"/>
              <a:t>The input dataset is given to a preprocessor which performs the preprocessing based on the requirements. Once the pre processing is completed the features or attributes from those information are extracted which may be in the form of text content from emails, the crime factors for a day, criminal characteristics, geo-location of the criminal, etc.</a:t>
            </a:r>
          </a:p>
          <a:p>
            <a:pPr marL="342900" indent="-342900" algn="just">
              <a:buFont typeface="Wingdings" panose="05000000000000000000" pitchFamily="2" charset="2"/>
              <a:buChar char="Ø"/>
            </a:pPr>
            <a:r>
              <a:rPr lang="en-US" dirty="0"/>
              <a:t> The pre processed result is further given to the classification algorithm or the clustering algorithm based on the requirements. The requirements may be anything from selecting the crime prone areas to predicting the criminal based on the previous crime records. </a:t>
            </a:r>
          </a:p>
          <a:p>
            <a:pPr marL="342900" indent="-342900" algn="just">
              <a:buFont typeface="Wingdings" panose="05000000000000000000" pitchFamily="2" charset="2"/>
              <a:buChar char="Ø"/>
            </a:pPr>
            <a:r>
              <a:rPr lang="en-US" dirty="0"/>
              <a:t>The classification algorithm works in a supervised learning manner in which the training and testing phase is required in order to train the classifier to identify the new unknown crime record. This is known as prediction.</a:t>
            </a:r>
          </a:p>
          <a:p>
            <a:pPr marL="342900" indent="-342900" algn="just">
              <a:buFont typeface="Wingdings" panose="05000000000000000000" pitchFamily="2" charset="2"/>
              <a:buChar char="Ø"/>
            </a:pPr>
            <a:r>
              <a:rPr lang="en-US" dirty="0"/>
              <a:t> Whereas the clustering algorithm works in an un-supervised learning manner which automatically separates the crime records based on the number of groups to be created. The groups created in such a manner are known as clusters. Such a type of design can be a general template for applying crime prediction and crime analysis based on data mining algorithms.</a:t>
            </a:r>
            <a:endParaRPr lang="en-IN" dirty="0"/>
          </a:p>
        </p:txBody>
      </p:sp>
      <p:pic>
        <p:nvPicPr>
          <p:cNvPr id="2" name="Picture 1" descr="C:\Users\Prashant\Pictures\spit logo.png">
            <a:extLst>
              <a:ext uri="{FF2B5EF4-FFF2-40B4-BE49-F238E27FC236}">
                <a16:creationId xmlns:a16="http://schemas.microsoft.com/office/drawing/2014/main" id="{EAA88E1B-C704-4857-A6A3-295391AD76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814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CRIMINAL ANALYSIS METHODS</a:t>
            </a:r>
            <a:endParaRPr lang="en-US" dirty="0"/>
          </a:p>
        </p:txBody>
      </p:sp>
      <p:pic>
        <p:nvPicPr>
          <p:cNvPr id="4098" name="Picture 1" descr="C:\Users\Prashant\Pictures\spit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32616"/>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01453F99-825F-4887-9EAA-B71971E669CC}"/>
              </a:ext>
            </a:extLst>
          </p:cNvPr>
          <p:cNvPicPr>
            <a:picLocks noChangeAspect="1"/>
          </p:cNvPicPr>
          <p:nvPr/>
        </p:nvPicPr>
        <p:blipFill>
          <a:blip r:embed="rId3"/>
          <a:stretch>
            <a:fillRect/>
          </a:stretch>
        </p:blipFill>
        <p:spPr>
          <a:xfrm>
            <a:off x="1520695" y="3588994"/>
            <a:ext cx="8180528" cy="2903881"/>
          </a:xfrm>
          <a:prstGeom prst="rect">
            <a:avLst/>
          </a:prstGeom>
        </p:spPr>
      </p:pic>
      <p:pic>
        <p:nvPicPr>
          <p:cNvPr id="14" name="Content Placeholder 13">
            <a:extLst>
              <a:ext uri="{FF2B5EF4-FFF2-40B4-BE49-F238E27FC236}">
                <a16:creationId xmlns:a16="http://schemas.microsoft.com/office/drawing/2014/main" id="{2884D780-8EEF-4E1A-86D9-34BBBFE5F163}"/>
              </a:ext>
            </a:extLst>
          </p:cNvPr>
          <p:cNvPicPr>
            <a:picLocks noGrp="1" noChangeAspect="1"/>
          </p:cNvPicPr>
          <p:nvPr>
            <p:ph idx="1"/>
          </p:nvPr>
        </p:nvPicPr>
        <p:blipFill>
          <a:blip r:embed="rId4"/>
          <a:stretch>
            <a:fillRect/>
          </a:stretch>
        </p:blipFill>
        <p:spPr>
          <a:xfrm>
            <a:off x="1520696" y="1543862"/>
            <a:ext cx="8180527" cy="2045132"/>
          </a:xfrm>
          <a:prstGeom prst="rect">
            <a:avLst/>
          </a:prstGeom>
        </p:spPr>
      </p:pic>
    </p:spTree>
    <p:extLst>
      <p:ext uri="{BB962C8B-B14F-4D97-AF65-F5344CB8AC3E}">
        <p14:creationId xmlns:p14="http://schemas.microsoft.com/office/powerpoint/2010/main" val="153743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0503D8-ACE5-4542-8451-457CFA093D82}"/>
              </a:ext>
            </a:extLst>
          </p:cNvPr>
          <p:cNvPicPr>
            <a:picLocks noChangeAspect="1"/>
          </p:cNvPicPr>
          <p:nvPr/>
        </p:nvPicPr>
        <p:blipFill>
          <a:blip r:embed="rId2"/>
          <a:stretch>
            <a:fillRect/>
          </a:stretch>
        </p:blipFill>
        <p:spPr>
          <a:xfrm>
            <a:off x="2605087" y="223837"/>
            <a:ext cx="6981825" cy="6410325"/>
          </a:xfrm>
          <a:prstGeom prst="rect">
            <a:avLst/>
          </a:prstGeom>
        </p:spPr>
      </p:pic>
      <p:pic>
        <p:nvPicPr>
          <p:cNvPr id="2" name="Picture 1" descr="C:\Users\Prashant\Pictures\spit logo.png">
            <a:extLst>
              <a:ext uri="{FF2B5EF4-FFF2-40B4-BE49-F238E27FC236}">
                <a16:creationId xmlns:a16="http://schemas.microsoft.com/office/drawing/2014/main" id="{5E3B32B5-8624-4D38-BAF8-E09308900C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666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3351</Words>
  <Application>Microsoft Office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CRIME ANALYSIS AND PREDICTION USING DATA MINING</vt:lpstr>
      <vt:lpstr>Introduction</vt:lpstr>
      <vt:lpstr>PowerPoint Presentation</vt:lpstr>
      <vt:lpstr>PowerPoint Presentation</vt:lpstr>
      <vt:lpstr>CRIME ANALYSIS PROCEDURE </vt:lpstr>
      <vt:lpstr>PowerPoint Presentation</vt:lpstr>
      <vt:lpstr>PowerPoint Presentation</vt:lpstr>
      <vt:lpstr>CRIMINAL ANALYSIS METHODS</vt:lpstr>
      <vt:lpstr>PowerPoint Presentation</vt:lpstr>
      <vt:lpstr>PowerPoint Presentation</vt:lpstr>
      <vt:lpstr>PowerPoint Presentation</vt:lpstr>
      <vt:lpstr>TEXT, CONTENT AND NLP-BASED METHODS</vt:lpstr>
      <vt:lpstr>CRIME PATTERNS AND EVIDENCE-BASED METHODS</vt:lpstr>
      <vt:lpstr>SPATIAL AND GEO-LOCATION BASED METHODS </vt:lpstr>
      <vt:lpstr>PRISONER BASED METHODS</vt:lpstr>
      <vt:lpstr>COMMUNICATION BASED METHODS</vt:lpstr>
      <vt:lpstr>Crime Analysis Techniques </vt:lpstr>
      <vt:lpstr>PowerPoint Presentation</vt:lpstr>
      <vt:lpstr>Clustering </vt:lpstr>
      <vt:lpstr>PowerPoint Presentation</vt:lpstr>
      <vt:lpstr>PowerPoint Presentation</vt:lpstr>
      <vt:lpstr>PowerPoint Presentation</vt:lpstr>
      <vt:lpstr>Comparison of papers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DELL</dc:creator>
  <cp:lastModifiedBy>Vishal</cp:lastModifiedBy>
  <cp:revision>19</cp:revision>
  <dcterms:created xsi:type="dcterms:W3CDTF">2020-10-08T06:13:19Z</dcterms:created>
  <dcterms:modified xsi:type="dcterms:W3CDTF">2020-11-05T06:59:58Z</dcterms:modified>
</cp:coreProperties>
</file>