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67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219" y="798939"/>
            <a:ext cx="81635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4125"/>
                </a:moveTo>
                <a:lnTo>
                  <a:pt x="9144000" y="6334125"/>
                </a:lnTo>
                <a:lnTo>
                  <a:pt x="9144000" y="0"/>
                </a:lnTo>
                <a:lnTo>
                  <a:pt x="0" y="0"/>
                </a:lnTo>
                <a:lnTo>
                  <a:pt x="0" y="633412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1" y="0"/>
                </a:moveTo>
                <a:lnTo>
                  <a:pt x="0" y="0"/>
                </a:lnTo>
                <a:lnTo>
                  <a:pt x="0" y="457200"/>
                </a:lnTo>
                <a:lnTo>
                  <a:pt x="9144001" y="457200"/>
                </a:lnTo>
                <a:lnTo>
                  <a:pt x="9144001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4125"/>
            <a:ext cx="9144000" cy="66675"/>
          </a:xfrm>
          <a:custGeom>
            <a:avLst/>
            <a:gdLst/>
            <a:ahLst/>
            <a:cxnLst/>
            <a:rect l="l" t="t" r="r" b="b"/>
            <a:pathLst>
              <a:path w="9144000" h="66675">
                <a:moveTo>
                  <a:pt x="9144001" y="0"/>
                </a:moveTo>
                <a:lnTo>
                  <a:pt x="0" y="0"/>
                </a:lnTo>
                <a:lnTo>
                  <a:pt x="0" y="66675"/>
                </a:lnTo>
                <a:lnTo>
                  <a:pt x="9144001" y="66675"/>
                </a:lnTo>
                <a:lnTo>
                  <a:pt x="9144001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20" y="132189"/>
            <a:ext cx="41205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806" y="1503728"/>
            <a:ext cx="7672387" cy="407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4125"/>
                </a:moveTo>
                <a:lnTo>
                  <a:pt x="9144000" y="6334125"/>
                </a:lnTo>
                <a:lnTo>
                  <a:pt x="9144000" y="0"/>
                </a:lnTo>
                <a:lnTo>
                  <a:pt x="0" y="0"/>
                </a:lnTo>
                <a:lnTo>
                  <a:pt x="0" y="633412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7625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175"/>
                </a:moveTo>
                <a:lnTo>
                  <a:pt x="9144000" y="3175"/>
                </a:lnTo>
                <a:lnTo>
                  <a:pt x="914400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125"/>
            <a:ext cx="9144000" cy="523875"/>
            <a:chOff x="0" y="633412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3175" y="6400800"/>
              <a:ext cx="9140825" cy="457200"/>
            </a:xfrm>
            <a:custGeom>
              <a:avLst/>
              <a:gdLst/>
              <a:ahLst/>
              <a:cxnLst/>
              <a:rect l="l" t="t" r="r" b="b"/>
              <a:pathLst>
                <a:path w="9140825" h="457200">
                  <a:moveTo>
                    <a:pt x="91408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0825" y="457200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125"/>
              <a:ext cx="9142730" cy="63500"/>
            </a:xfrm>
            <a:custGeom>
              <a:avLst/>
              <a:gdLst/>
              <a:ahLst/>
              <a:cxnLst/>
              <a:rect l="l" t="t" r="r" b="b"/>
              <a:pathLst>
                <a:path w="9142730" h="63500">
                  <a:moveTo>
                    <a:pt x="914241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9142412" y="63500"/>
                  </a:lnTo>
                  <a:lnTo>
                    <a:pt x="9142412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0999" y="661644"/>
            <a:ext cx="8345805" cy="5179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86230" marR="1578610" indent="3352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making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presentation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(Remove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slide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reading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slide)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Please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20" dirty="0">
                <a:latin typeface="Calibri"/>
                <a:cs typeface="Calibri"/>
              </a:rPr>
              <a:t> before </a:t>
            </a:r>
            <a:r>
              <a:rPr sz="2400" spc="-5" dirty="0">
                <a:latin typeface="Calibri"/>
                <a:cs typeface="Calibri"/>
              </a:rPr>
              <a:t>proceeding.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given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each </a:t>
            </a:r>
            <a:r>
              <a:rPr sz="2400" dirty="0">
                <a:latin typeface="Calibri"/>
                <a:cs typeface="Calibri"/>
              </a:rPr>
              <a:t>Slide.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spc="-5" dirty="0">
                <a:latin typeface="Calibri"/>
                <a:cs typeface="Calibri"/>
              </a:rPr>
              <a:t>Maximum 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slides</a:t>
            </a:r>
            <a:r>
              <a:rPr sz="2400" spc="-5" dirty="0">
                <a:latin typeface="Calibri"/>
                <a:cs typeface="Calibri"/>
              </a:rPr>
              <a:t> allowed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17 (including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References)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Introduction.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Literature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Survey.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 discuss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Gaps/Issues addressed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paper.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1-2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References.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conclusion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paper</a:t>
            </a:r>
            <a:endParaRPr sz="2400">
              <a:latin typeface="Calibri"/>
              <a:cs typeface="Calibri"/>
            </a:endParaRPr>
          </a:p>
          <a:p>
            <a:pPr marL="50800" marR="43180">
              <a:lnSpc>
                <a:spcPct val="100699"/>
              </a:lnSpc>
              <a:buSzPct val="39583"/>
              <a:buFont typeface="Trebuchet MS"/>
              <a:buChar char="●"/>
              <a:tabLst>
                <a:tab pos="134620" algn="l"/>
                <a:tab pos="810260" algn="l"/>
                <a:tab pos="2267585" algn="l"/>
                <a:tab pos="3168015" algn="l"/>
                <a:tab pos="3731895" algn="l"/>
                <a:tab pos="6706870" algn="l"/>
                <a:tab pos="7170420" algn="l"/>
              </a:tabLst>
            </a:pPr>
            <a:r>
              <a:rPr sz="2400" dirty="0">
                <a:latin typeface="Calibri"/>
                <a:cs typeface="Calibri"/>
              </a:rPr>
              <a:t>Use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aining	slides	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luti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ble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-5" dirty="0">
                <a:latin typeface="Calibri"/>
                <a:cs typeface="Calibri"/>
              </a:rPr>
              <a:t>results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45" dirty="0">
                <a:latin typeface="Calibri"/>
                <a:cs typeface="Calibri"/>
              </a:rPr>
              <a:t>paper.</a:t>
            </a:r>
            <a:endParaRPr sz="2400">
              <a:latin typeface="Calibri"/>
              <a:cs typeface="Calibri"/>
            </a:endParaRPr>
          </a:p>
          <a:p>
            <a:pPr marL="133985" indent="-83820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3462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heading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slides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convenience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312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798939"/>
            <a:ext cx="172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875" y="2021725"/>
            <a:ext cx="3936365" cy="374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17500" algn="l"/>
              </a:tabLst>
            </a:pP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Pulsed-wave</a:t>
            </a:r>
            <a:r>
              <a:rPr sz="2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Doppler</a:t>
            </a:r>
            <a:r>
              <a:rPr sz="2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imes New Roman"/>
              <a:buAutoNum type="arabicPeriod" startAt="2"/>
            </a:pPr>
            <a:endParaRPr sz="3800" dirty="0">
              <a:latin typeface="Times New Roman"/>
              <a:cs typeface="Times New Roman"/>
            </a:endParaRPr>
          </a:p>
          <a:p>
            <a:pPr marL="557530" lvl="1" indent="-240665">
              <a:lnSpc>
                <a:spcPct val="100000"/>
              </a:lnSpc>
              <a:buChar char="•"/>
              <a:tabLst>
                <a:tab pos="557530" algn="l"/>
                <a:tab pos="55816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PWD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acquisition:</a:t>
            </a:r>
            <a:endParaRPr sz="2400" dirty="0">
              <a:latin typeface="Times New Roman"/>
              <a:cs typeface="Times New Roman"/>
            </a:endParaRPr>
          </a:p>
          <a:p>
            <a:pPr marL="527050" marR="5080">
              <a:lnSpc>
                <a:spcPts val="3100"/>
              </a:lnSpc>
              <a:spcBef>
                <a:spcPts val="23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recording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PWD signal,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five-chamber apical window 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used.</a:t>
            </a:r>
            <a:endParaRPr sz="1800" dirty="0">
              <a:latin typeface="Times New Roman"/>
              <a:cs typeface="Times New Roman"/>
            </a:endParaRPr>
          </a:p>
          <a:p>
            <a:pPr marL="557530" lvl="1" indent="-240665">
              <a:lnSpc>
                <a:spcPct val="100000"/>
              </a:lnSpc>
              <a:spcBef>
                <a:spcPts val="520"/>
              </a:spcBef>
              <a:buChar char="•"/>
              <a:tabLst>
                <a:tab pos="557530" algn="l"/>
                <a:tab pos="55816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PWD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processing.</a:t>
            </a:r>
            <a:endParaRPr sz="2400" dirty="0">
              <a:latin typeface="Times New Roman"/>
              <a:cs typeface="Times New Roman"/>
            </a:endParaRPr>
          </a:p>
          <a:p>
            <a:pPr marL="584200" marR="398145" indent="-4445" algn="just">
              <a:lnSpc>
                <a:spcPts val="3100"/>
              </a:lnSpc>
              <a:spcBef>
                <a:spcPts val="7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whole video was converted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 wide image using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MATLAB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4428" y="1979215"/>
            <a:ext cx="3736340" cy="4117340"/>
            <a:chOff x="4884428" y="1979215"/>
            <a:chExt cx="3736340" cy="41173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128" y="1991915"/>
              <a:ext cx="3710195" cy="4091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97128" y="1991915"/>
              <a:ext cx="3710940" cy="4091940"/>
            </a:xfrm>
            <a:custGeom>
              <a:avLst/>
              <a:gdLst/>
              <a:ahLst/>
              <a:cxnLst/>
              <a:rect l="l" t="t" r="r" b="b"/>
              <a:pathLst>
                <a:path w="3710940" h="4091940">
                  <a:moveTo>
                    <a:pt x="0" y="0"/>
                  </a:moveTo>
                  <a:lnTo>
                    <a:pt x="0" y="4091781"/>
                  </a:lnTo>
                  <a:lnTo>
                    <a:pt x="3710383" y="4091781"/>
                  </a:lnTo>
                  <a:lnTo>
                    <a:pt x="3710383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312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798939"/>
            <a:ext cx="172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2009025"/>
            <a:ext cx="4110354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17500" algn="l"/>
              </a:tabLst>
            </a:pP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Multimodal</a:t>
            </a:r>
            <a:r>
              <a:rPr sz="2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synchronisation: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Times New Roman"/>
              <a:buAutoNum type="arabicPeriod" startAt="3"/>
            </a:pPr>
            <a:endParaRPr sz="3050" dirty="0">
              <a:latin typeface="Times New Roman"/>
              <a:cs typeface="Times New Roman"/>
            </a:endParaRPr>
          </a:p>
          <a:p>
            <a:pPr marL="527050" marR="184785" lvl="1" indent="-209550" algn="just">
              <a:lnSpc>
                <a:spcPct val="143400"/>
              </a:lnSpc>
              <a:buChar char="•"/>
              <a:tabLst>
                <a:tab pos="53848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Offline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synchronisation is performed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signals recorded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exploiting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an external trigger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signal.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04040"/>
              </a:buClr>
              <a:buFont typeface="Times New Roman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527050" marR="763270" lvl="1" indent="-209550">
              <a:lnSpc>
                <a:spcPct val="143400"/>
              </a:lnSpc>
              <a:buChar char="•"/>
              <a:tabLst>
                <a:tab pos="537845" algn="l"/>
                <a:tab pos="53848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offline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synchronisation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was studied with 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technicians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iE33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5122" y="1979216"/>
            <a:ext cx="3578225" cy="4117340"/>
            <a:chOff x="5075122" y="1979216"/>
            <a:chExt cx="3578225" cy="41173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822" y="1991915"/>
              <a:ext cx="3552625" cy="4091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7822" y="1991916"/>
              <a:ext cx="3552825" cy="4091940"/>
            </a:xfrm>
            <a:custGeom>
              <a:avLst/>
              <a:gdLst/>
              <a:ahLst/>
              <a:cxnLst/>
              <a:rect l="l" t="t" r="r" b="b"/>
              <a:pathLst>
                <a:path w="3552825" h="4091940">
                  <a:moveTo>
                    <a:pt x="0" y="0"/>
                  </a:moveTo>
                  <a:lnTo>
                    <a:pt x="0" y="4091781"/>
                  </a:lnTo>
                  <a:lnTo>
                    <a:pt x="3552428" y="4091781"/>
                  </a:lnTo>
                  <a:lnTo>
                    <a:pt x="3552428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6EFA-0734-4CD2-A4D1-7EB5B56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5A04-728F-4BE3-B9F5-545AF550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806" y="1503728"/>
            <a:ext cx="7672387" cy="73866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sz="2400" dirty="0"/>
              <a:t>Foetal ECG extraction</a:t>
            </a:r>
          </a:p>
          <a:p>
            <a:endParaRPr lang="en-IN" sz="24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33E74C-1078-4336-987D-0A703A92C382}"/>
              </a:ext>
            </a:extLst>
          </p:cNvPr>
          <p:cNvSpPr/>
          <p:nvPr/>
        </p:nvSpPr>
        <p:spPr>
          <a:xfrm>
            <a:off x="834072" y="1143000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FD1C9-82EF-489A-AF42-1DF93E74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5" y="2242392"/>
            <a:ext cx="7569117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EDC2-F755-4647-A86D-19A25339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10" y="371670"/>
            <a:ext cx="7908290" cy="369332"/>
          </a:xfrm>
        </p:spPr>
        <p:txBody>
          <a:bodyPr/>
          <a:lstStyle/>
          <a:p>
            <a:pPr algn="just"/>
            <a:r>
              <a:rPr lang="en-US" sz="2400" dirty="0"/>
              <a:t>The overall </a:t>
            </a:r>
            <a:r>
              <a:rPr lang="en-US" sz="2400" dirty="0" err="1"/>
              <a:t>foetal</a:t>
            </a:r>
            <a:r>
              <a:rPr lang="en-US" sz="2400" dirty="0"/>
              <a:t> ECG and heart rate extraction scheme:</a:t>
            </a:r>
            <a:endParaRPr lang="en-IN" sz="24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4F6B7-5EA9-412A-84B5-E46341F1CC35}"/>
              </a:ext>
            </a:extLst>
          </p:cNvPr>
          <p:cNvSpPr txBox="1"/>
          <p:nvPr/>
        </p:nvSpPr>
        <p:spPr>
          <a:xfrm>
            <a:off x="304204" y="1028343"/>
            <a:ext cx="8501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maternal R-peaks are then detected from one of the reference thoracic channels. These peaks are used in a so-called deflation algorithm based on periodic component analysis to remove maternal ECG components.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pre-processing stage consists of low-frequency baseline wander removal, high-frequency noise reduction, and power-line notch filtering.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foetal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R-peaks were eventually used for extracting the average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fECG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morphology.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signal quality, the fetal ECG might be directly detectable from one or more of the residual channels; or one might require an additional stage for extracting the fetal ECG from the background noise.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01F5-992C-4959-8998-6CEB05E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6305-32FB-4C1E-AF16-33BE09F1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806" y="1524000"/>
            <a:ext cx="7672387" cy="1292662"/>
          </a:xfrm>
        </p:spPr>
        <p:txBody>
          <a:bodyPr/>
          <a:lstStyle/>
          <a:p>
            <a:r>
              <a:rPr lang="en-US" sz="2400" dirty="0"/>
              <a:t>2)</a:t>
            </a:r>
            <a:r>
              <a:rPr lang="en-IN" sz="2400" dirty="0"/>
              <a:t> Dataset quality assessment</a:t>
            </a:r>
          </a:p>
          <a:p>
            <a:endParaRPr lang="en-IN" sz="2400" dirty="0"/>
          </a:p>
          <a:p>
            <a:pPr algn="just"/>
            <a:r>
              <a:rPr lang="en-US" sz="1800" b="0" dirty="0"/>
              <a:t>The quantitative parameters considered for this assessment were: Accuracy (Acc), Sensitivity (Se), and Positive predictive value (PPV), computed as:</a:t>
            </a:r>
            <a:endParaRPr lang="en-IN" sz="1800" b="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408D8C7-07C6-404C-9345-5E7D330D10E5}"/>
              </a:ext>
            </a:extLst>
          </p:cNvPr>
          <p:cNvSpPr/>
          <p:nvPr/>
        </p:nvSpPr>
        <p:spPr>
          <a:xfrm>
            <a:off x="932338" y="1143000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3609-79AD-4467-8866-B2F5E35D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7661"/>
            <a:ext cx="2714625" cy="2781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38259-0A02-4975-9E2D-C9AA2F98C5BC}"/>
              </a:ext>
            </a:extLst>
          </p:cNvPr>
          <p:cNvSpPr txBox="1"/>
          <p:nvPr/>
        </p:nvSpPr>
        <p:spPr>
          <a:xfrm>
            <a:off x="735806" y="2971800"/>
            <a:ext cx="4581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detected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fECG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R-peaks are compared with the V-peaks in the PWD, accuracy does not account for the true negatives and is identical with the critical success index in the context of machine learning.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fECG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acceptable QRS detection were extractable from 95.5% of the data segments, using the semi-supervised procedure. 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3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704-8AE5-4B34-BF12-1C7EAB3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6950-F07B-4237-81FE-872CEF8A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807" y="1459229"/>
            <a:ext cx="4826793" cy="47089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quantitative parameters considered for this assessment were: Accuracy (Acc), Sensitivity (Se), and Positive predictive value (PPV).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median Acc, Se and PPV values were 0.79, 0.97 and 0.81,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Then, instantaneous </a:t>
            </a:r>
            <a:r>
              <a:rPr lang="en-US" sz="1800" b="0" dirty="0" err="1"/>
              <a:t>fHR</a:t>
            </a:r>
            <a:r>
              <a:rPr lang="en-US" sz="1800" b="0" dirty="0"/>
              <a:t> from the </a:t>
            </a:r>
            <a:r>
              <a:rPr lang="en-US" sz="1800" b="0" dirty="0" err="1"/>
              <a:t>fECG</a:t>
            </a:r>
            <a:r>
              <a:rPr lang="en-US" sz="1800" b="0" dirty="0"/>
              <a:t> and PWD were evaluated and compared.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comparison was mainly qualitative and affected by both the different time resolutions of the two signals and limited accuracy in identifying fiducial points on the PWD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average value for each trace was derived from the instantaneous values.</a:t>
            </a:r>
            <a:endParaRPr lang="en-IN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9CA7-0AF7-4427-829C-38B2B3FD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85937"/>
            <a:ext cx="2571750" cy="328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38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95B-2D2E-4EB5-9E7D-F075DFF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8C313-641B-4D1B-8D03-0187D7C1A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312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798939"/>
            <a:ext cx="214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f</a:t>
            </a:r>
            <a:r>
              <a:rPr spc="-5" dirty="0"/>
              <a:t>e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ce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1828368"/>
            <a:ext cx="8244205" cy="23012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2870" marR="5080" indent="-90805">
              <a:lnSpc>
                <a:spcPts val="1970"/>
              </a:lnSpc>
              <a:spcBef>
                <a:spcPts val="325"/>
              </a:spcBef>
              <a:buSzPct val="94444"/>
              <a:buFont typeface="Calibri"/>
              <a:buAutoNum type="arabicPlain"/>
              <a:tabLst>
                <a:tab pos="27559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Karplus,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Kevin,</a:t>
            </a:r>
            <a:r>
              <a:rPr sz="18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Alex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Strong.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“Digital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Synthesis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Plucked-String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Drum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Timbres.”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Music Journal,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V: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7, I: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2, PP: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43-55, 1983.</a:t>
            </a:r>
            <a:endParaRPr sz="1800">
              <a:latin typeface="Times New Roman"/>
              <a:cs typeface="Times New Roman"/>
            </a:endParaRPr>
          </a:p>
          <a:p>
            <a:pPr marL="102870" marR="5080" indent="45085" algn="just">
              <a:lnSpc>
                <a:spcPts val="1900"/>
              </a:lnSpc>
              <a:spcBef>
                <a:spcPts val="1185"/>
              </a:spcBef>
              <a:buAutoNum type="arabicPlain"/>
              <a:tabLst>
                <a:tab pos="55118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Jacobson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BH,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Johnson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Grywalski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C,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“The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Voice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Handicap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Index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(VHI):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Development and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Validation”,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American Journal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Speech-Language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Pathology, 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V: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6,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PP: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66–70, 1997.</a:t>
            </a:r>
            <a:endParaRPr sz="1800">
              <a:latin typeface="Times New Roman"/>
              <a:cs typeface="Times New Roman"/>
            </a:endParaRPr>
          </a:p>
          <a:p>
            <a:pPr marL="102870" marR="5080" indent="-9525" algn="just">
              <a:lnSpc>
                <a:spcPts val="1900"/>
              </a:lnSpc>
              <a:spcBef>
                <a:spcPts val="1195"/>
              </a:spcBef>
              <a:buAutoNum type="arabicPlain"/>
              <a:tabLst>
                <a:tab pos="441325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Mitra, Sanjit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K.,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Gordana Jovanovic-Dolecek, and Mikhail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K.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Tchobanou.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"On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One-Dimensional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Sparse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Arrays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Apodized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End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Elements."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IEEE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Conference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 Processing,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PP: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2239-2242, 2004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5"/>
            <a:ext cx="9144000" cy="523875"/>
            <a:chOff x="0" y="633412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3175" y="6400800"/>
              <a:ext cx="9140825" cy="457200"/>
            </a:xfrm>
            <a:custGeom>
              <a:avLst/>
              <a:gdLst/>
              <a:ahLst/>
              <a:cxnLst/>
              <a:rect l="l" t="t" r="r" b="b"/>
              <a:pathLst>
                <a:path w="9140825" h="457200">
                  <a:moveTo>
                    <a:pt x="91408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0825" y="457200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5"/>
              <a:ext cx="9142730" cy="63500"/>
            </a:xfrm>
            <a:custGeom>
              <a:avLst/>
              <a:gdLst/>
              <a:ahLst/>
              <a:cxnLst/>
              <a:rect l="l" t="t" r="r" b="b"/>
              <a:pathLst>
                <a:path w="9142730" h="63500">
                  <a:moveTo>
                    <a:pt x="914241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9142412" y="63500"/>
                  </a:lnTo>
                  <a:lnTo>
                    <a:pt x="9142412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3699" y="661644"/>
            <a:ext cx="8320405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73530" marR="1565910" indent="394335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Instruction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making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presentation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(Remove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slide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reading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slide)</a:t>
            </a:r>
            <a:endParaRPr sz="24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Please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20" dirty="0">
                <a:latin typeface="Calibri"/>
                <a:cs typeface="Calibri"/>
              </a:rPr>
              <a:t> before </a:t>
            </a:r>
            <a:r>
              <a:rPr sz="2400" spc="-5" dirty="0">
                <a:latin typeface="Calibri"/>
                <a:cs typeface="Calibri"/>
              </a:rPr>
              <a:t>proceeding.</a:t>
            </a:r>
            <a:endParaRPr sz="2400">
              <a:latin typeface="Calibri"/>
              <a:cs typeface="Calibri"/>
            </a:endParaRPr>
          </a:p>
          <a:p>
            <a:pPr marL="38100" marR="30480" algn="just">
              <a:lnSpc>
                <a:spcPct val="100699"/>
              </a:lnSpc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bulleted points/Phrase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presentation. </a:t>
            </a:r>
            <a:r>
              <a:rPr sz="2400" dirty="0">
                <a:latin typeface="Calibri"/>
                <a:cs typeface="Calibri"/>
              </a:rPr>
              <a:t>Please </a:t>
            </a:r>
            <a:r>
              <a:rPr sz="2400" spc="-5" dirty="0">
                <a:latin typeface="Calibri"/>
                <a:cs typeface="Calibri"/>
              </a:rPr>
              <a:t>don't </a:t>
            </a:r>
            <a:r>
              <a:rPr sz="2400" dirty="0">
                <a:latin typeface="Calibri"/>
                <a:cs typeface="Calibri"/>
              </a:rPr>
              <a:t>put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paragraphs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theory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 slide.</a:t>
            </a:r>
            <a:endParaRPr sz="2400">
              <a:latin typeface="Calibri"/>
              <a:cs typeface="Calibri"/>
            </a:endParaRPr>
          </a:p>
          <a:p>
            <a:pPr marL="38100" marR="30480" algn="just">
              <a:lnSpc>
                <a:spcPct val="100699"/>
              </a:lnSpc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graphics/images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animation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-5" dirty="0">
                <a:latin typeface="Calibri"/>
                <a:cs typeface="Calibri"/>
              </a:rPr>
              <a:t>animation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showing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bulleted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items </a:t>
            </a:r>
            <a:r>
              <a:rPr sz="2400" spc="-5" dirty="0">
                <a:latin typeface="Calibri"/>
                <a:cs typeface="Calibri"/>
              </a:rPr>
              <a:t> (i.e.</a:t>
            </a:r>
            <a:r>
              <a:rPr sz="2400" spc="-10" dirty="0">
                <a:latin typeface="Calibri"/>
                <a:cs typeface="Calibri"/>
              </a:rPr>
              <a:t> bulleted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slides.</a:t>
            </a:r>
            <a:endParaRPr sz="2400">
              <a:latin typeface="Calibri"/>
              <a:cs typeface="Calibri"/>
            </a:endParaRPr>
          </a:p>
          <a:p>
            <a:pPr marL="38100" marR="30480" algn="just">
              <a:lnSpc>
                <a:spcPct val="100699"/>
              </a:lnSpc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animation </a:t>
            </a:r>
            <a:r>
              <a:rPr sz="2400" dirty="0">
                <a:latin typeface="Calibri"/>
                <a:cs typeface="Calibri"/>
              </a:rPr>
              <a:t>slide is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15" dirty="0">
                <a:latin typeface="Calibri"/>
                <a:cs typeface="Calibri"/>
              </a:rPr>
              <a:t>“References” </a:t>
            </a:r>
            <a:r>
              <a:rPr sz="2400" dirty="0">
                <a:latin typeface="Calibri"/>
                <a:cs typeface="Calibri"/>
              </a:rPr>
              <a:t>Slide.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use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dirty="0">
                <a:latin typeface="Calibri"/>
                <a:cs typeface="Calibri"/>
              </a:rPr>
              <a:t>kind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animation.</a:t>
            </a:r>
            <a:endParaRPr sz="2400">
              <a:latin typeface="Calibri"/>
              <a:cs typeface="Calibri"/>
            </a:endParaRPr>
          </a:p>
          <a:p>
            <a:pPr marL="38100" marR="30480" algn="just">
              <a:lnSpc>
                <a:spcPct val="100699"/>
              </a:lnSpc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spc="-5" dirty="0">
                <a:latin typeface="Calibri"/>
                <a:cs typeface="Calibri"/>
              </a:rPr>
              <a:t>Flow of </a:t>
            </a:r>
            <a:r>
              <a:rPr sz="2400" spc="-10" dirty="0">
                <a:latin typeface="Calibri"/>
                <a:cs typeface="Calibri"/>
              </a:rPr>
              <a:t>presentation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proper </a:t>
            </a:r>
            <a:r>
              <a:rPr sz="2400" spc="-5" dirty="0">
                <a:latin typeface="Calibri"/>
                <a:cs typeface="Calibri"/>
              </a:rPr>
              <a:t>(i.e. </a:t>
            </a:r>
            <a:r>
              <a:rPr sz="2400" spc="-10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slide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dirty="0">
                <a:latin typeface="Calibri"/>
                <a:cs typeface="Calibri"/>
              </a:rPr>
              <a:t> slide and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5" dirty="0">
                <a:latin typeface="Calibri"/>
                <a:cs typeface="Calibri"/>
              </a:rPr>
              <a:t> slide.)</a:t>
            </a:r>
            <a:endParaRPr sz="2400">
              <a:latin typeface="Calibri"/>
              <a:cs typeface="Calibri"/>
            </a:endParaRPr>
          </a:p>
          <a:p>
            <a:pPr marL="121285" indent="-83820" algn="just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change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slides.</a:t>
            </a:r>
            <a:endParaRPr sz="2400">
              <a:latin typeface="Calibri"/>
              <a:cs typeface="Calibri"/>
            </a:endParaRPr>
          </a:p>
          <a:p>
            <a:pPr marL="38100" marR="30480" algn="just">
              <a:lnSpc>
                <a:spcPct val="100699"/>
              </a:lnSpc>
              <a:buClr>
                <a:srgbClr val="000000"/>
              </a:buClr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animation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slide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given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end if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you 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animation.</a:t>
            </a:r>
            <a:endParaRPr sz="2400">
              <a:latin typeface="Calibri"/>
              <a:cs typeface="Calibri"/>
            </a:endParaRPr>
          </a:p>
          <a:p>
            <a:pPr marL="121285" indent="-83820" algn="just">
              <a:lnSpc>
                <a:spcPct val="100000"/>
              </a:lnSpc>
              <a:spcBef>
                <a:spcPts val="20"/>
              </a:spcBef>
              <a:buSzPct val="39583"/>
              <a:buFont typeface="Trebuchet MS"/>
              <a:buChar char="●"/>
              <a:tabLst>
                <a:tab pos="121920" algn="l"/>
              </a:tabLst>
            </a:pP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luck.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4125"/>
                </a:moveTo>
                <a:lnTo>
                  <a:pt x="9144000" y="6334125"/>
                </a:lnTo>
                <a:lnTo>
                  <a:pt x="9144000" y="0"/>
                </a:lnTo>
                <a:lnTo>
                  <a:pt x="0" y="0"/>
                </a:lnTo>
                <a:lnTo>
                  <a:pt x="0" y="633412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7625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175"/>
                </a:moveTo>
                <a:lnTo>
                  <a:pt x="9144000" y="3175"/>
                </a:lnTo>
                <a:lnTo>
                  <a:pt x="914400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125"/>
            <a:ext cx="9144000" cy="523875"/>
            <a:chOff x="0" y="633412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3175" y="6400800"/>
              <a:ext cx="9140825" cy="457200"/>
            </a:xfrm>
            <a:custGeom>
              <a:avLst/>
              <a:gdLst/>
              <a:ahLst/>
              <a:cxnLst/>
              <a:rect l="l" t="t" r="r" b="b"/>
              <a:pathLst>
                <a:path w="9140825" h="457200">
                  <a:moveTo>
                    <a:pt x="91408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0825" y="457200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125"/>
              <a:ext cx="9142730" cy="63500"/>
            </a:xfrm>
            <a:custGeom>
              <a:avLst/>
              <a:gdLst/>
              <a:ahLst/>
              <a:cxnLst/>
              <a:rect l="l" t="t" r="r" b="b"/>
              <a:pathLst>
                <a:path w="9142730" h="63500">
                  <a:moveTo>
                    <a:pt x="914241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9142412" y="63500"/>
                  </a:lnTo>
                  <a:lnTo>
                    <a:pt x="9142412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4643" y="4585040"/>
            <a:ext cx="707834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45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Department</a:t>
            </a:r>
            <a:r>
              <a:rPr sz="1800" b="1" dirty="0">
                <a:latin typeface="Times New Roman"/>
                <a:cs typeface="Times New Roman"/>
              </a:rPr>
              <a:t> 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4205"/>
              </a:lnSpc>
            </a:pPr>
            <a:r>
              <a:rPr sz="3600" b="1" spc="-5" dirty="0">
                <a:latin typeface="Times New Roman"/>
                <a:cs typeface="Times New Roman"/>
              </a:rPr>
              <a:t>Sardar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Patel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Institute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of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Times New Roman"/>
                <a:cs typeface="Times New Roman"/>
              </a:rPr>
              <a:t>Technology</a:t>
            </a:r>
            <a:endParaRPr sz="3600">
              <a:latin typeface="Times New Roman"/>
              <a:cs typeface="Times New Roman"/>
            </a:endParaRPr>
          </a:p>
          <a:p>
            <a:pPr marL="824230" marR="816610" algn="ctr">
              <a:lnSpc>
                <a:spcPts val="2100"/>
              </a:lnSpc>
              <a:spcBef>
                <a:spcPts val="165"/>
              </a:spcBef>
            </a:pPr>
            <a:r>
              <a:rPr sz="1800" b="1" dirty="0">
                <a:latin typeface="Times New Roman"/>
                <a:cs typeface="Times New Roman"/>
              </a:rPr>
              <a:t>(Autonomous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Institute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affiliated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Mumbai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University)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Munshi </a:t>
            </a:r>
            <a:r>
              <a:rPr sz="1800" b="1" spc="-30" dirty="0">
                <a:latin typeface="Times New Roman"/>
                <a:cs typeface="Times New Roman"/>
              </a:rPr>
              <a:t>Nagar,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Andheri(W),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Mumbai-400058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39"/>
              </a:lnSpc>
            </a:pPr>
            <a:r>
              <a:rPr sz="1800" b="1" dirty="0">
                <a:latin typeface="Times New Roman"/>
                <a:cs typeface="Times New Roman"/>
              </a:rPr>
              <a:t>2020-21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89472" y="639681"/>
            <a:ext cx="362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Third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-105" dirty="0">
                <a:solidFill>
                  <a:srgbClr val="000000"/>
                </a:solidFill>
              </a:rPr>
              <a:t>Year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B.Tech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92673" y="1174420"/>
            <a:ext cx="24225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DSP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Lab – Exp - 8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DSP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</a:t>
            </a:r>
            <a:r>
              <a:rPr sz="2400" b="1" spc="-5" dirty="0">
                <a:latin typeface="Times New Roman"/>
                <a:cs typeface="Times New Roman"/>
              </a:rPr>
              <a:t>lic</a:t>
            </a:r>
            <a:r>
              <a:rPr sz="2400" b="1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2919412"/>
            <a:ext cx="1565275" cy="1576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4125"/>
                </a:moveTo>
                <a:lnTo>
                  <a:pt x="9144000" y="6334125"/>
                </a:lnTo>
                <a:lnTo>
                  <a:pt x="9144000" y="0"/>
                </a:lnTo>
                <a:lnTo>
                  <a:pt x="0" y="0"/>
                </a:lnTo>
                <a:lnTo>
                  <a:pt x="0" y="633412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7625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175"/>
                </a:moveTo>
                <a:lnTo>
                  <a:pt x="9144000" y="3175"/>
                </a:lnTo>
                <a:lnTo>
                  <a:pt x="9144000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125"/>
            <a:ext cx="9144000" cy="523875"/>
            <a:chOff x="0" y="633412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3175" y="6400800"/>
              <a:ext cx="9140825" cy="457200"/>
            </a:xfrm>
            <a:custGeom>
              <a:avLst/>
              <a:gdLst/>
              <a:ahLst/>
              <a:cxnLst/>
              <a:rect l="l" t="t" r="r" b="b"/>
              <a:pathLst>
                <a:path w="9140825" h="457200">
                  <a:moveTo>
                    <a:pt x="914082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0825" y="457200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125"/>
              <a:ext cx="9142730" cy="63500"/>
            </a:xfrm>
            <a:custGeom>
              <a:avLst/>
              <a:gdLst/>
              <a:ahLst/>
              <a:cxnLst/>
              <a:rect l="l" t="t" r="r" b="b"/>
              <a:pathLst>
                <a:path w="9142730" h="63500">
                  <a:moveTo>
                    <a:pt x="914241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9142412" y="63500"/>
                  </a:lnTo>
                  <a:lnTo>
                    <a:pt x="9142412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95265" y="692268"/>
            <a:ext cx="2796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365" dirty="0">
                <a:solidFill>
                  <a:srgbClr val="000000"/>
                </a:solidFill>
              </a:rPr>
              <a:t> </a:t>
            </a:r>
            <a:r>
              <a:rPr sz="2000" spc="-30" dirty="0">
                <a:solidFill>
                  <a:srgbClr val="000000"/>
                </a:solidFill>
              </a:rPr>
              <a:t>PRESENTATION</a:t>
            </a:r>
            <a:r>
              <a:rPr sz="2000" spc="47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ON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244" marR="5080" algn="ctr">
              <a:lnSpc>
                <a:spcPts val="3700"/>
              </a:lnSpc>
              <a:spcBef>
                <a:spcPts val="340"/>
              </a:spcBef>
            </a:pPr>
            <a:r>
              <a:rPr dirty="0"/>
              <a:t>A </a:t>
            </a:r>
            <a:r>
              <a:rPr spc="-5" dirty="0"/>
              <a:t>Review </a:t>
            </a:r>
            <a:r>
              <a:rPr dirty="0"/>
              <a:t>of </a:t>
            </a:r>
            <a:r>
              <a:rPr spc="-5" dirty="0"/>
              <a:t>Signal </a:t>
            </a:r>
            <a:r>
              <a:rPr spc="-10" dirty="0"/>
              <a:t>Processing </a:t>
            </a:r>
            <a:r>
              <a:rPr spc="-35" dirty="0"/>
              <a:t>Techniques </a:t>
            </a:r>
            <a:r>
              <a:rPr spc="-3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5" dirty="0"/>
              <a:t>Non-Invasive</a:t>
            </a:r>
            <a:r>
              <a:rPr spc="-15" dirty="0"/>
              <a:t> </a:t>
            </a:r>
            <a:r>
              <a:rPr spc="-5" dirty="0"/>
              <a:t>Fetal</a:t>
            </a:r>
            <a:r>
              <a:rPr spc="-15" dirty="0"/>
              <a:t> </a:t>
            </a:r>
            <a:r>
              <a:rPr spc="-5" dirty="0"/>
              <a:t>Electrocardiography</a:t>
            </a:r>
          </a:p>
          <a:p>
            <a:pPr marL="318135" marR="267335" algn="ctr">
              <a:lnSpc>
                <a:spcPct val="105400"/>
              </a:lnSpc>
              <a:spcBef>
                <a:spcPts val="2055"/>
              </a:spcBef>
            </a:pPr>
            <a:r>
              <a:rPr sz="1800" spc="-5" dirty="0"/>
              <a:t>Authors </a:t>
            </a:r>
            <a:r>
              <a:rPr sz="1800" dirty="0"/>
              <a:t>–</a:t>
            </a:r>
            <a:r>
              <a:rPr sz="1800" spc="-10" dirty="0"/>
              <a:t> </a:t>
            </a:r>
            <a:r>
              <a:rPr sz="1800" b="0" dirty="0">
                <a:latin typeface="Microsoft Sans Serif"/>
                <a:cs typeface="Microsoft Sans Serif"/>
              </a:rPr>
              <a:t>Radana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Kahankova,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Radek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spc="-5" dirty="0">
                <a:latin typeface="Microsoft Sans Serif"/>
                <a:cs typeface="Microsoft Sans Serif"/>
              </a:rPr>
              <a:t>Martinek,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Rene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Jaros,</a:t>
            </a:r>
            <a:r>
              <a:rPr sz="1800" b="0" spc="1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Khosrow </a:t>
            </a:r>
            <a:r>
              <a:rPr sz="1800" b="0" spc="-465" dirty="0">
                <a:latin typeface="Microsoft Sans Serif"/>
                <a:cs typeface="Microsoft Sans Serif"/>
              </a:rPr>
              <a:t> </a:t>
            </a:r>
            <a:r>
              <a:rPr sz="1800" b="0" spc="-5" dirty="0">
                <a:latin typeface="Microsoft Sans Serif"/>
                <a:cs typeface="Microsoft Sans Serif"/>
              </a:rPr>
              <a:t>Behbehani,</a:t>
            </a:r>
            <a:r>
              <a:rPr sz="1800" b="0" spc="-80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Adam</a:t>
            </a:r>
            <a:r>
              <a:rPr sz="1800" b="0" spc="20" dirty="0">
                <a:latin typeface="Microsoft Sans Serif"/>
                <a:cs typeface="Microsoft Sans Serif"/>
              </a:rPr>
              <a:t> </a:t>
            </a:r>
            <a:r>
              <a:rPr sz="1800" b="0" spc="-5" dirty="0">
                <a:latin typeface="Microsoft Sans Serif"/>
                <a:cs typeface="Microsoft Sans Serif"/>
              </a:rPr>
              <a:t>Matonia,</a:t>
            </a:r>
            <a:r>
              <a:rPr sz="1800" b="0" spc="20" dirty="0">
                <a:latin typeface="Microsoft Sans Serif"/>
                <a:cs typeface="Microsoft Sans Serif"/>
              </a:rPr>
              <a:t> </a:t>
            </a:r>
            <a:r>
              <a:rPr sz="1800" b="0" spc="-5" dirty="0">
                <a:latin typeface="Microsoft Sans Serif"/>
                <a:cs typeface="Microsoft Sans Serif"/>
              </a:rPr>
              <a:t>Michal</a:t>
            </a:r>
            <a:r>
              <a:rPr sz="1800" b="0" spc="20" dirty="0">
                <a:latin typeface="Microsoft Sans Serif"/>
                <a:cs typeface="Microsoft Sans Serif"/>
              </a:rPr>
              <a:t> </a:t>
            </a:r>
            <a:r>
              <a:rPr sz="1800" b="0" spc="-5" dirty="0">
                <a:latin typeface="Microsoft Sans Serif"/>
                <a:cs typeface="Microsoft Sans Serif"/>
              </a:rPr>
              <a:t>Jezewski,</a:t>
            </a:r>
            <a:r>
              <a:rPr sz="1800" b="0" spc="20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and</a:t>
            </a:r>
            <a:endParaRPr sz="1800" dirty="0">
              <a:latin typeface="Microsoft Sans Serif"/>
              <a:cs typeface="Microsoft Sans Serif"/>
            </a:endParaRPr>
          </a:p>
          <a:p>
            <a:pPr marL="42545" algn="ctr">
              <a:lnSpc>
                <a:spcPct val="100000"/>
              </a:lnSpc>
              <a:spcBef>
                <a:spcPts val="40"/>
              </a:spcBef>
            </a:pPr>
            <a:r>
              <a:rPr sz="1800" b="0" spc="-5" dirty="0">
                <a:latin typeface="Microsoft Sans Serif"/>
                <a:cs typeface="Microsoft Sans Serif"/>
              </a:rPr>
              <a:t>Joachim</a:t>
            </a:r>
            <a:r>
              <a:rPr sz="1800" b="0" spc="-10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A.</a:t>
            </a:r>
            <a:r>
              <a:rPr sz="1800" b="0" spc="-5" dirty="0">
                <a:latin typeface="Microsoft Sans Serif"/>
                <a:cs typeface="Microsoft Sans Serif"/>
              </a:rPr>
              <a:t> </a:t>
            </a:r>
            <a:r>
              <a:rPr sz="1800" b="0" dirty="0">
                <a:latin typeface="Microsoft Sans Serif"/>
                <a:cs typeface="Microsoft Sans Serif"/>
              </a:rPr>
              <a:t>Behar</a:t>
            </a:r>
            <a:endParaRPr sz="1800" dirty="0">
              <a:latin typeface="Microsoft Sans Serif"/>
              <a:cs typeface="Microsoft Sans Serif"/>
            </a:endParaRPr>
          </a:p>
          <a:p>
            <a:pPr marL="42545">
              <a:lnSpc>
                <a:spcPct val="100000"/>
              </a:lnSpc>
            </a:pPr>
            <a:endParaRPr sz="1800" dirty="0">
              <a:latin typeface="Microsoft Sans Serif"/>
              <a:cs typeface="Microsoft Sans Serif"/>
            </a:endParaRPr>
          </a:p>
          <a:p>
            <a:pPr marL="42545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42545" algn="ctr">
              <a:lnSpc>
                <a:spcPct val="100000"/>
              </a:lnSpc>
            </a:pPr>
            <a:r>
              <a:rPr sz="1800" spc="-10" dirty="0"/>
              <a:t>Presented</a:t>
            </a:r>
            <a:r>
              <a:rPr sz="1800" spc="-30" dirty="0"/>
              <a:t> </a:t>
            </a:r>
            <a:r>
              <a:rPr sz="1800" dirty="0"/>
              <a:t>By</a:t>
            </a:r>
          </a:p>
          <a:p>
            <a:pPr marL="42545">
              <a:lnSpc>
                <a:spcPct val="100000"/>
              </a:lnSpc>
            </a:pPr>
            <a:endParaRPr sz="1900" dirty="0"/>
          </a:p>
          <a:p>
            <a:pPr marL="42545" algn="ctr">
              <a:lnSpc>
                <a:spcPts val="2350"/>
              </a:lnSpc>
              <a:spcBef>
                <a:spcPts val="5"/>
              </a:spcBef>
            </a:pPr>
            <a:r>
              <a:rPr sz="2000" spc="-10" dirty="0"/>
              <a:t>Prerak</a:t>
            </a:r>
            <a:r>
              <a:rPr sz="2000" spc="-45" dirty="0"/>
              <a:t> </a:t>
            </a:r>
            <a:r>
              <a:rPr sz="2000" spc="-10" dirty="0"/>
              <a:t>Parekh</a:t>
            </a:r>
            <a:r>
              <a:rPr sz="2000" spc="-40" dirty="0"/>
              <a:t> </a:t>
            </a:r>
            <a:r>
              <a:rPr sz="2000" dirty="0"/>
              <a:t>(40)</a:t>
            </a:r>
          </a:p>
          <a:p>
            <a:pPr marL="42545" algn="ctr">
              <a:lnSpc>
                <a:spcPts val="2300"/>
              </a:lnSpc>
            </a:pPr>
            <a:r>
              <a:rPr sz="2000" spc="-5" dirty="0"/>
              <a:t>Shivam</a:t>
            </a:r>
            <a:r>
              <a:rPr sz="2000" spc="-30" dirty="0"/>
              <a:t> </a:t>
            </a:r>
            <a:r>
              <a:rPr sz="2000" spc="-5" dirty="0"/>
              <a:t>Pawar</a:t>
            </a:r>
            <a:r>
              <a:rPr sz="2000" spc="-65" dirty="0"/>
              <a:t> </a:t>
            </a:r>
            <a:r>
              <a:rPr sz="2000" dirty="0"/>
              <a:t>(50)</a:t>
            </a:r>
          </a:p>
          <a:p>
            <a:pPr marL="42545" algn="ctr">
              <a:lnSpc>
                <a:spcPts val="2350"/>
              </a:lnSpc>
            </a:pPr>
            <a:r>
              <a:rPr sz="2000" spc="-15" dirty="0"/>
              <a:t>Vishal</a:t>
            </a:r>
            <a:r>
              <a:rPr sz="2000" spc="-30" dirty="0"/>
              <a:t> </a:t>
            </a:r>
            <a:r>
              <a:rPr sz="2000" spc="-5" dirty="0"/>
              <a:t>Salvi</a:t>
            </a:r>
            <a:r>
              <a:rPr sz="2000" spc="-25" dirty="0"/>
              <a:t> </a:t>
            </a:r>
            <a:r>
              <a:rPr sz="2000" dirty="0"/>
              <a:t>(51)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312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290939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 flipH="1" flipV="1">
            <a:off x="215900" y="5334000"/>
            <a:ext cx="108585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865640"/>
                </a:solidFill>
                <a:latin typeface="Trebuchet MS"/>
                <a:cs typeface="Trebuchet MS"/>
              </a:rPr>
              <a:t>●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37" y="1892405"/>
            <a:ext cx="4283075" cy="7016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2440"/>
              </a:lnSpc>
              <a:spcBef>
                <a:spcPts val="54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Foetal Electrocardiogram is very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important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 monitor foetus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health.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1928944"/>
            <a:ext cx="1085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865640"/>
                </a:solidFill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2701153"/>
            <a:ext cx="1085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865640"/>
                </a:solidFill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00" y="3473363"/>
            <a:ext cx="1085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865640"/>
                </a:solidFill>
                <a:latin typeface="Trebuchet MS"/>
                <a:cs typeface="Trebuchet MS"/>
              </a:rPr>
              <a:t>●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900" y="4555477"/>
            <a:ext cx="1085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865640"/>
                </a:solidFill>
                <a:latin typeface="Trebuchet MS"/>
                <a:cs typeface="Trebuchet MS"/>
              </a:rPr>
              <a:t>●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337" y="2641282"/>
            <a:ext cx="4004310" cy="33280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767080">
              <a:lnSpc>
                <a:spcPts val="2440"/>
              </a:lnSpc>
              <a:spcBef>
                <a:spcPts val="54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robust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extraction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techniques.</a:t>
            </a:r>
            <a:endParaRPr sz="2400" dirty="0">
              <a:latin typeface="Times New Roman"/>
              <a:cs typeface="Times New Roman"/>
            </a:endParaRPr>
          </a:p>
          <a:p>
            <a:pPr marL="12700" marR="56515">
              <a:lnSpc>
                <a:spcPts val="244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Major challenge is separation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maternal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foetal ECG.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44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 advanced digital signal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 techniques,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extract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fECG.</a:t>
            </a:r>
            <a:endParaRPr sz="2400" dirty="0">
              <a:latin typeface="Times New Roman"/>
              <a:cs typeface="Times New Roman"/>
            </a:endParaRPr>
          </a:p>
          <a:p>
            <a:pPr marL="12700" marR="13335">
              <a:lnSpc>
                <a:spcPts val="2440"/>
              </a:lnSpc>
              <a:spcBef>
                <a:spcPts val="120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 after extraction,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morphological analysis.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8412" y="2841307"/>
            <a:ext cx="3856037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798939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Literature</a:t>
            </a:r>
            <a:r>
              <a:rPr sz="36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659971"/>
            <a:ext cx="1085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solidFill>
                  <a:srgbClr val="E48312"/>
                </a:solidFill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559641"/>
            <a:ext cx="750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7920" algn="l"/>
              </a:tabLst>
            </a:pP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trike="sngStrike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bulleted</a:t>
            </a: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trike="sngStrike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sz="2400" strike="sngStrike" dirty="0">
                <a:solidFill>
                  <a:srgbClr val="404040"/>
                </a:solidFill>
                <a:latin typeface="Times New Roman"/>
                <a:cs typeface="Times New Roman"/>
              </a:rPr>
              <a:t> font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 style </a:t>
            </a:r>
            <a:r>
              <a:rPr sz="2400" strike="sngStrike" spc="-35" dirty="0">
                <a:solidFill>
                  <a:srgbClr val="404040"/>
                </a:solidFill>
                <a:latin typeface="Times New Roman"/>
                <a:cs typeface="Times New Roman"/>
              </a:rPr>
              <a:t>only.	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</a:t>
            </a:r>
            <a:r>
              <a:rPr dirty="0"/>
              <a:t>ap</a:t>
            </a:r>
            <a:r>
              <a:rPr spc="-5" dirty="0"/>
              <a:t>/</a:t>
            </a:r>
            <a:r>
              <a:rPr dirty="0"/>
              <a:t>Issue</a:t>
            </a:r>
            <a:r>
              <a:rPr spc="-200" dirty="0"/>
              <a:t> </a:t>
            </a:r>
            <a:r>
              <a:rPr dirty="0"/>
              <a:t>Add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ss</a:t>
            </a:r>
            <a:r>
              <a:rPr spc="-5" dirty="0"/>
              <a:t>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199" y="623089"/>
            <a:ext cx="8735060" cy="37293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loopholes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early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 are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25400" marR="341630">
              <a:lnSpc>
                <a:spcPts val="2440"/>
              </a:lnSpc>
              <a:spcBef>
                <a:spcPts val="1205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  <a:tab pos="816737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Foetal Heart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Rate(fHR)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intermittent heart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sound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cked</a:t>
            </a:r>
            <a:r>
              <a:rPr sz="2400" strike="sngStrike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trike="sngStrike" spc="-5" dirty="0">
                <a:solidFill>
                  <a:srgbClr val="404040"/>
                </a:solidFill>
                <a:latin typeface="Times New Roman"/>
                <a:cs typeface="Times New Roman"/>
              </a:rPr>
              <a:t>monitoring.	</a:t>
            </a:r>
            <a:endParaRPr sz="2400" dirty="0">
              <a:latin typeface="Times New Roman"/>
              <a:cs typeface="Times New Roman"/>
            </a:endParaRPr>
          </a:p>
          <a:p>
            <a:pPr marL="108585" indent="-83820">
              <a:lnSpc>
                <a:spcPct val="100000"/>
              </a:lnSpc>
              <a:spcBef>
                <a:spcPts val="755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technique to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filter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out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noise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foetal heart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sound.</a:t>
            </a:r>
            <a:endParaRPr sz="2400" dirty="0">
              <a:latin typeface="Times New Roman"/>
              <a:cs typeface="Times New Roman"/>
            </a:endParaRPr>
          </a:p>
          <a:p>
            <a:pPr marL="108585" indent="-83820">
              <a:lnSpc>
                <a:spcPct val="100000"/>
              </a:lnSpc>
              <a:spcBef>
                <a:spcPts val="76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invasive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 required.</a:t>
            </a:r>
            <a:endParaRPr sz="2400" dirty="0">
              <a:latin typeface="Times New Roman"/>
              <a:cs typeface="Times New Roman"/>
            </a:endParaRPr>
          </a:p>
          <a:p>
            <a:pPr marL="108585" indent="-83820">
              <a:lnSpc>
                <a:spcPct val="100000"/>
              </a:lnSpc>
              <a:spcBef>
                <a:spcPts val="76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Issues addressed in this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paper.</a:t>
            </a:r>
            <a:endParaRPr sz="2400" dirty="0">
              <a:latin typeface="Times New Roman"/>
              <a:cs typeface="Times New Roman"/>
            </a:endParaRPr>
          </a:p>
          <a:p>
            <a:pPr marL="25400" marR="17780">
              <a:lnSpc>
                <a:spcPts val="2440"/>
              </a:lnSpc>
              <a:spcBef>
                <a:spcPts val="121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Paper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literature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latest and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advanced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methodologies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fECG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maternal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ECG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noise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morphological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90939"/>
            <a:ext cx="378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Problem</a:t>
            </a:r>
            <a:r>
              <a:rPr spc="-3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" y="1043483"/>
            <a:ext cx="8193405" cy="379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66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Developing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robust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25400" marR="17780">
              <a:lnSpc>
                <a:spcPts val="2440"/>
              </a:lnSpc>
              <a:spcBef>
                <a:spcPts val="225"/>
              </a:spcBef>
              <a:tabLst>
                <a:tab pos="8167370" algn="l"/>
              </a:tabLst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effect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ive</a:t>
            </a:r>
            <a:r>
              <a:rPr sz="2400" u="sng" spc="-20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extraction</a:t>
            </a:r>
            <a:r>
              <a:rPr sz="2400" u="sng" spc="-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sng" spc="-1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foetal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                              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Electrocardiograph.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involves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–</a:t>
            </a:r>
            <a:endParaRPr sz="2400" dirty="0">
              <a:latin typeface="Times New Roman"/>
              <a:cs typeface="Times New Roman"/>
            </a:endParaRPr>
          </a:p>
          <a:p>
            <a:pPr marL="25400" marR="4818380">
              <a:lnSpc>
                <a:spcPts val="2440"/>
              </a:lnSpc>
              <a:spcBef>
                <a:spcPts val="120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Developing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invasive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technique,</a:t>
            </a:r>
            <a:endParaRPr sz="2400" dirty="0">
              <a:latin typeface="Times New Roman"/>
              <a:cs typeface="Times New Roman"/>
            </a:endParaRPr>
          </a:p>
          <a:p>
            <a:pPr marL="25400" marR="3851275">
              <a:lnSpc>
                <a:spcPts val="2440"/>
              </a:lnSpc>
              <a:spcBef>
                <a:spcPts val="120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Effective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separation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fECG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maternal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ECG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noise,</a:t>
            </a:r>
            <a:endParaRPr sz="2400" dirty="0">
              <a:latin typeface="Times New Roman"/>
              <a:cs typeface="Times New Roman"/>
            </a:endParaRPr>
          </a:p>
          <a:p>
            <a:pPr marL="108585" indent="-83820">
              <a:lnSpc>
                <a:spcPct val="100000"/>
              </a:lnSpc>
              <a:spcBef>
                <a:spcPts val="755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Continuous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monitoring,</a:t>
            </a:r>
            <a:endParaRPr sz="2400" dirty="0">
              <a:latin typeface="Times New Roman"/>
              <a:cs typeface="Times New Roman"/>
            </a:endParaRPr>
          </a:p>
          <a:p>
            <a:pPr marL="25400" marR="4818380">
              <a:lnSpc>
                <a:spcPts val="2440"/>
              </a:lnSpc>
              <a:spcBef>
                <a:spcPts val="1210"/>
              </a:spcBef>
              <a:buClr>
                <a:srgbClr val="E48312"/>
              </a:buClr>
              <a:buSzPct val="39583"/>
              <a:buFont typeface="Trebuchet MS"/>
              <a:buChar char="●"/>
              <a:tabLst>
                <a:tab pos="1092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Making outcome ready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morphological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625" y="2286000"/>
            <a:ext cx="4073525" cy="214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312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53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798939"/>
            <a:ext cx="172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009025"/>
            <a:ext cx="7381875" cy="629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7500"/>
              </a:lnSpc>
              <a:spcBef>
                <a:spcPts val="459"/>
              </a:spcBef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1.</a:t>
            </a:r>
            <a:r>
              <a:rPr sz="2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Recording</a:t>
            </a:r>
            <a:r>
              <a:rPr sz="2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2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recording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aspects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dataset are described.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3027" y="2757090"/>
            <a:ext cx="5546090" cy="3406775"/>
            <a:chOff x="2003027" y="2757090"/>
            <a:chExt cx="5546090" cy="34067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727" y="2769789"/>
              <a:ext cx="5520074" cy="33814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5727" y="2769790"/>
              <a:ext cx="5520690" cy="3381375"/>
            </a:xfrm>
            <a:custGeom>
              <a:avLst/>
              <a:gdLst/>
              <a:ahLst/>
              <a:cxnLst/>
              <a:rect l="l" t="t" r="r" b="b"/>
              <a:pathLst>
                <a:path w="5520690" h="3381375">
                  <a:moveTo>
                    <a:pt x="0" y="0"/>
                  </a:moveTo>
                  <a:lnTo>
                    <a:pt x="0" y="3381375"/>
                  </a:lnTo>
                  <a:lnTo>
                    <a:pt x="5520133" y="3381375"/>
                  </a:lnTo>
                  <a:lnTo>
                    <a:pt x="5520133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1055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Third Year B.Tech</vt:lpstr>
      <vt:lpstr>A PRESENTATION ON</vt:lpstr>
      <vt:lpstr>Introduction</vt:lpstr>
      <vt:lpstr>PowerPoint Presentation</vt:lpstr>
      <vt:lpstr>Gap/Issue Addressed</vt:lpstr>
      <vt:lpstr>Problem Statement</vt:lpstr>
      <vt:lpstr>PowerPoint Presentation</vt:lpstr>
      <vt:lpstr>Methods</vt:lpstr>
      <vt:lpstr>Methods</vt:lpstr>
      <vt:lpstr>Technical Validation</vt:lpstr>
      <vt:lpstr>The overall foetal ECG and heart rate extraction scheme:</vt:lpstr>
      <vt:lpstr>Technical Validation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DSP-Exp-8-Presentation-Template (1) (1)</dc:title>
  <dc:creator>Vishal</dc:creator>
  <cp:lastModifiedBy>Vishal</cp:lastModifiedBy>
  <cp:revision>10</cp:revision>
  <dcterms:created xsi:type="dcterms:W3CDTF">2021-04-03T16:55:06Z</dcterms:created>
  <dcterms:modified xsi:type="dcterms:W3CDTF">2021-04-04T17:44:38Z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2021-04-03T00:00:00Z</vt:filetime>
  </property>
  <property fmtid="{D5CDD505-2E9C-101B-9397-08002B2CF9AE}" pid="3" name="Creator">
    <vt:lpwstr>Keynote</vt:lpwstr>
  </property>
  <property fmtid="{D5CDD505-2E9C-101B-9397-08002B2CF9AE}" pid="4" name="LastSaved">
    <vt:filetime>2021-04-03T00:00:00Z</vt:filetime>
  </property>
</Properties>
</file>