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8" r:id="rId7"/>
    <p:sldId id="269" r:id="rId8"/>
    <p:sldId id="272" r:id="rId9"/>
    <p:sldId id="273" r:id="rId10"/>
    <p:sldId id="275" r:id="rId11"/>
    <p:sldId id="276" r:id="rId12"/>
    <p:sldId id="266" r:id="rId13"/>
    <p:sldId id="267"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67"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B73208-7E8C-4A46-AE42-4BA7C974E28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50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F4D48-F874-4CF4-8A74-97C53A464BF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293676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37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5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258013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372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9637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38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11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323904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F4D48-F874-4CF4-8A74-97C53A464BFE}" type="datetimeFigureOut">
              <a:rPr lang="en-IN" smtClean="0"/>
              <a:t>21-10-2020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B73208-7E8C-4A46-AE42-4BA7C974E28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606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F4D48-F874-4CF4-8A74-97C53A464BF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417352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F4D48-F874-4CF4-8A74-97C53A464BFE}" type="datetimeFigureOut">
              <a:rPr lang="en-IN" smtClean="0"/>
              <a:t>21-10-2020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B73208-7E8C-4A46-AE42-4BA7C974E28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99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F4D48-F874-4CF4-8A74-97C53A464BFE}" type="datetimeFigureOut">
              <a:rPr lang="en-IN" smtClean="0"/>
              <a:t>21-10-2020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B73208-7E8C-4A46-AE42-4BA7C974E28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0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F4D48-F874-4CF4-8A74-97C53A464BFE}" type="datetimeFigureOut">
              <a:rPr lang="en-IN" smtClean="0"/>
              <a:t>21-10-2020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128576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F4D48-F874-4CF4-8A74-97C53A464BF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73208-7E8C-4A46-AE42-4BA7C974E28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93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F4D48-F874-4CF4-8A74-97C53A464BFE}" type="datetimeFigureOut">
              <a:rPr lang="en-IN" smtClean="0"/>
              <a:t>21-10-2020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B73208-7E8C-4A46-AE42-4BA7C974E284}" type="slidenum">
              <a:rPr lang="en-IN" smtClean="0"/>
              <a:t>‹#›</a:t>
            </a:fld>
            <a:endParaRPr lang="en-IN"/>
          </a:p>
        </p:txBody>
      </p:sp>
    </p:spTree>
    <p:extLst>
      <p:ext uri="{BB962C8B-B14F-4D97-AF65-F5344CB8AC3E}">
        <p14:creationId xmlns:p14="http://schemas.microsoft.com/office/powerpoint/2010/main" val="299962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FF4D48-F874-4CF4-8A74-97C53A464BFE}" type="datetimeFigureOut">
              <a:rPr lang="en-IN" smtClean="0"/>
              <a:t>21-10-2020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B73208-7E8C-4A46-AE42-4BA7C974E284}" type="slidenum">
              <a:rPr lang="en-IN" smtClean="0"/>
              <a:t>‹#›</a:t>
            </a:fld>
            <a:endParaRPr lang="en-IN"/>
          </a:p>
        </p:txBody>
      </p:sp>
    </p:spTree>
    <p:extLst>
      <p:ext uri="{BB962C8B-B14F-4D97-AF65-F5344CB8AC3E}">
        <p14:creationId xmlns:p14="http://schemas.microsoft.com/office/powerpoint/2010/main" val="1890941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deref/http%3A%2F%2Fdx.doi.org%2F10.1109%2FMCE.2017.2755378" TargetMode="External"/><Relationship Id="rId2" Type="http://schemas.openxmlformats.org/officeDocument/2006/relationships/hyperlink" Target="https://www.researchgate.net/journal/2162-2248_IEEE_Consumer_Electronics_Magazin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22187294_Everything_You_Wanted_to_Know_about_Smart_Health_Care_Evaluating_the_Different_Technologies_and_Components_of_the_Internet_of_Things_for_Better_Healt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Database_index#cite_note-9-1-create-table-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296E-1442-4964-9694-E6BA9E98E08F}"/>
              </a:ext>
            </a:extLst>
          </p:cNvPr>
          <p:cNvSpPr>
            <a:spLocks noGrp="1"/>
          </p:cNvSpPr>
          <p:nvPr>
            <p:ph type="title"/>
          </p:nvPr>
        </p:nvSpPr>
        <p:spPr/>
        <p:txBody>
          <a:bodyPr>
            <a:normAutofit fontScale="90000"/>
          </a:bodyPr>
          <a:lstStyle/>
          <a:p>
            <a:pPr algn="ctr"/>
            <a:r>
              <a:rPr lang="en-US" b="1" dirty="0"/>
              <a:t>IOT BASED HEALTH MONITORING SYSTEM</a:t>
            </a:r>
            <a:endParaRPr lang="en-IN" b="1" dirty="0"/>
          </a:p>
        </p:txBody>
      </p:sp>
      <p:sp>
        <p:nvSpPr>
          <p:cNvPr id="3" name="Content Placeholder 2">
            <a:extLst>
              <a:ext uri="{FF2B5EF4-FFF2-40B4-BE49-F238E27FC236}">
                <a16:creationId xmlns:a16="http://schemas.microsoft.com/office/drawing/2014/main" id="{A3BAC0FC-8E82-48B2-AB98-021DA7C6C833}"/>
              </a:ext>
            </a:extLst>
          </p:cNvPr>
          <p:cNvSpPr>
            <a:spLocks noGrp="1"/>
          </p:cNvSpPr>
          <p:nvPr>
            <p:ph idx="1"/>
          </p:nvPr>
        </p:nvSpPr>
        <p:spPr/>
        <p:txBody>
          <a:bodyPr/>
          <a:lstStyle/>
          <a:p>
            <a:r>
              <a:rPr lang="en-US" b="1" dirty="0"/>
              <a:t>GROUP ID: </a:t>
            </a:r>
            <a:r>
              <a:rPr lang="en-US" dirty="0"/>
              <a:t>C5</a:t>
            </a:r>
          </a:p>
          <a:p>
            <a:r>
              <a:rPr lang="en-US" b="1" dirty="0"/>
              <a:t>NAME OF STUDENTS: </a:t>
            </a:r>
          </a:p>
          <a:p>
            <a:pPr lvl="1">
              <a:buFont typeface="Wingdings" panose="05000000000000000000" pitchFamily="2" charset="2"/>
              <a:buChar char="ü"/>
            </a:pPr>
            <a:r>
              <a:rPr lang="en-US" sz="2400" dirty="0"/>
              <a:t>SHIVAM PAWAR</a:t>
            </a:r>
          </a:p>
          <a:p>
            <a:pPr lvl="1">
              <a:buFont typeface="Wingdings" panose="05000000000000000000" pitchFamily="2" charset="2"/>
              <a:buChar char="ü"/>
            </a:pPr>
            <a:r>
              <a:rPr lang="en-US" sz="2400" dirty="0"/>
              <a:t>VISHAL SALVI</a:t>
            </a:r>
          </a:p>
          <a:p>
            <a:pPr lvl="1">
              <a:buFont typeface="Wingdings" panose="05000000000000000000" pitchFamily="2" charset="2"/>
              <a:buChar char="ü"/>
            </a:pPr>
            <a:r>
              <a:rPr lang="en-US" sz="2400" dirty="0"/>
              <a:t>SHREYAS PATEL</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268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325F9-D9C3-4A0E-B5D7-64CD42CC242D}"/>
              </a:ext>
            </a:extLst>
          </p:cNvPr>
          <p:cNvSpPr txBox="1"/>
          <p:nvPr/>
        </p:nvSpPr>
        <p:spPr>
          <a:xfrm>
            <a:off x="1066800" y="876300"/>
            <a:ext cx="8029575" cy="1754326"/>
          </a:xfrm>
          <a:prstGeom prst="rect">
            <a:avLst/>
          </a:prstGeom>
          <a:noFill/>
        </p:spPr>
        <p:txBody>
          <a:bodyPr wrap="square">
            <a:spAutoFit/>
          </a:bodyPr>
          <a:lstStyle/>
          <a:p>
            <a:pPr marL="342900" indent="-342900">
              <a:buFont typeface="+mj-lt"/>
              <a:buAutoNum type="arabicParenR"/>
            </a:pPr>
            <a:r>
              <a:rPr lang="en-IN" dirty="0"/>
              <a:t>Decreasing operational costs</a:t>
            </a:r>
          </a:p>
          <a:p>
            <a:pPr marL="342900" indent="-342900">
              <a:buFont typeface="+mj-lt"/>
              <a:buAutoNum type="arabicParenR"/>
            </a:pPr>
            <a:r>
              <a:rPr lang="en-IN" dirty="0"/>
              <a:t>Eliminating system errors</a:t>
            </a:r>
          </a:p>
          <a:p>
            <a:pPr marL="342900" indent="-342900">
              <a:buFont typeface="+mj-lt"/>
              <a:buAutoNum type="arabicParenR"/>
            </a:pPr>
            <a:r>
              <a:rPr lang="en-IN" dirty="0"/>
              <a:t>Disease management</a:t>
            </a:r>
          </a:p>
          <a:p>
            <a:pPr marL="342900" indent="-342900">
              <a:buFont typeface="+mj-lt"/>
              <a:buAutoNum type="arabicParenR"/>
            </a:pPr>
            <a:r>
              <a:rPr lang="en-IN" dirty="0"/>
              <a:t>Enhancing patient experience</a:t>
            </a:r>
          </a:p>
          <a:p>
            <a:pPr marL="342900" indent="-342900">
              <a:buFont typeface="+mj-lt"/>
              <a:buAutoNum type="arabicParenR"/>
            </a:pPr>
            <a:r>
              <a:rPr lang="en-IN" dirty="0"/>
              <a:t>Better management of drugs</a:t>
            </a:r>
          </a:p>
          <a:p>
            <a:pPr marL="342900" indent="-342900">
              <a:buFont typeface="+mj-lt"/>
              <a:buAutoNum type="arabicParenR"/>
            </a:pPr>
            <a:r>
              <a:rPr lang="en-IN" dirty="0"/>
              <a:t>Improving treatment outcomes</a:t>
            </a:r>
          </a:p>
        </p:txBody>
      </p:sp>
      <p:sp>
        <p:nvSpPr>
          <p:cNvPr id="5" name="TextBox 4">
            <a:extLst>
              <a:ext uri="{FF2B5EF4-FFF2-40B4-BE49-F238E27FC236}">
                <a16:creationId xmlns:a16="http://schemas.microsoft.com/office/drawing/2014/main" id="{2CDD7062-F435-43E4-8FA6-484BA65E0456}"/>
              </a:ext>
            </a:extLst>
          </p:cNvPr>
          <p:cNvSpPr txBox="1"/>
          <p:nvPr/>
        </p:nvSpPr>
        <p:spPr>
          <a:xfrm>
            <a:off x="1066800" y="2718138"/>
            <a:ext cx="10081260" cy="2970044"/>
          </a:xfrm>
          <a:prstGeom prst="rect">
            <a:avLst/>
          </a:prstGeom>
          <a:noFill/>
        </p:spPr>
        <p:txBody>
          <a:bodyPr wrap="square">
            <a:spAutoFit/>
          </a:bodyPr>
          <a:lstStyle/>
          <a:p>
            <a:pPr marL="342900" indent="-342900" algn="just">
              <a:buFont typeface="Wingdings" panose="05000000000000000000" pitchFamily="2" charset="2"/>
              <a:buChar char="ü"/>
            </a:pPr>
            <a:r>
              <a:rPr lang="en-IN" sz="1700" dirty="0"/>
              <a:t>Patient-Generated Health Data (PGHD):</a:t>
            </a:r>
          </a:p>
          <a:p>
            <a:pPr algn="just"/>
            <a:r>
              <a:rPr lang="en-IN" sz="1700" dirty="0"/>
              <a:t>	Patient-generated health data is any piece of health-related information generated or documented by patients or caretakers. PGHD includes data pertaining to a patient’s health or treatment history, lifestyle choices and symptoms among other things that are either reported by the patients or collected using wearables as well as Internet-enabled medical devices.</a:t>
            </a:r>
          </a:p>
          <a:p>
            <a:pPr algn="just"/>
            <a:endParaRPr lang="en-IN" sz="1700" dirty="0"/>
          </a:p>
          <a:p>
            <a:pPr marL="285750" indent="-285750" algn="just">
              <a:buFont typeface="Wingdings" panose="05000000000000000000" pitchFamily="2" charset="2"/>
              <a:buChar char="ü"/>
            </a:pPr>
            <a:r>
              <a:rPr lang="en-US" sz="1700" dirty="0"/>
              <a:t>Home-based care:</a:t>
            </a:r>
          </a:p>
          <a:p>
            <a:pPr algn="just"/>
            <a:r>
              <a:rPr lang="en-US" sz="1700" dirty="0"/>
              <a:t>	Assisted living facilities may not be able to accommodate every senior citizen who lives alone. Hence, medical care providers can identify the ones who are healthy enough to stay at their own homes and help them use IoT-based devices to track their health. By monitoring their condition in real-time using the data collected by those devices, they can instantly attend to the ones who require it.</a:t>
            </a:r>
            <a:endParaRPr lang="en-IN" sz="1700" dirty="0"/>
          </a:p>
        </p:txBody>
      </p:sp>
    </p:spTree>
    <p:extLst>
      <p:ext uri="{BB962C8B-B14F-4D97-AF65-F5344CB8AC3E}">
        <p14:creationId xmlns:p14="http://schemas.microsoft.com/office/powerpoint/2010/main" val="29982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313CD-8D8B-41B6-B21B-404875AAE4C7}"/>
              </a:ext>
            </a:extLst>
          </p:cNvPr>
          <p:cNvSpPr txBox="1"/>
          <p:nvPr/>
        </p:nvSpPr>
        <p:spPr>
          <a:xfrm>
            <a:off x="1024890" y="1035457"/>
            <a:ext cx="10142220" cy="2862322"/>
          </a:xfrm>
          <a:prstGeom prst="rect">
            <a:avLst/>
          </a:prstGeom>
          <a:noFill/>
        </p:spPr>
        <p:txBody>
          <a:bodyPr wrap="square">
            <a:spAutoFit/>
          </a:bodyPr>
          <a:lstStyle/>
          <a:p>
            <a:pPr marL="285750" indent="-285750">
              <a:buFont typeface="Wingdings" panose="05000000000000000000" pitchFamily="2" charset="2"/>
              <a:buChar char="ü"/>
            </a:pPr>
            <a:r>
              <a:rPr lang="en-IN" dirty="0"/>
              <a:t>Short-term care:</a:t>
            </a:r>
          </a:p>
          <a:p>
            <a:r>
              <a:rPr lang="en-IN" dirty="0"/>
              <a:t>	Short-term care can be provided to people who have been discharged from the hospital after a surgery or after receiving treatment for an acute illness. This type of care eliminates the need for visiting the hospital during the recovery phase, allowing patients to receive quality healthcare within the comforts.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US" dirty="0"/>
              <a:t>Preventive care :</a:t>
            </a:r>
          </a:p>
          <a:p>
            <a:r>
              <a:rPr lang="en-US" dirty="0"/>
              <a:t>	Application of the Internet of Things in the healthcare industry can also be useful for healthy people who are not suffering from diseases and wish to prevent problems in the future. Health-related data can be captured by anyone on a daily basis which can be shared with medical professionals. This can help in the detection of even a minor problem and prevent illnesses in the long run.</a:t>
            </a:r>
            <a:endParaRPr lang="en-IN" dirty="0"/>
          </a:p>
        </p:txBody>
      </p:sp>
    </p:spTree>
    <p:extLst>
      <p:ext uri="{BB962C8B-B14F-4D97-AF65-F5344CB8AC3E}">
        <p14:creationId xmlns:p14="http://schemas.microsoft.com/office/powerpoint/2010/main" val="398544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9218-18C7-467F-93FA-899C9F644615}"/>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B27F34C0-B9BD-4D3E-9D7B-0334F6DC537E}"/>
              </a:ext>
            </a:extLst>
          </p:cNvPr>
          <p:cNvSpPr>
            <a:spLocks noGrp="1"/>
          </p:cNvSpPr>
          <p:nvPr>
            <p:ph idx="1"/>
          </p:nvPr>
        </p:nvSpPr>
        <p:spPr/>
        <p:txBody>
          <a:bodyPr>
            <a:normAutofit/>
          </a:bodyPr>
          <a:lstStyle/>
          <a:p>
            <a:pPr algn="just"/>
            <a:r>
              <a:rPr lang="en-US" sz="1700" b="0" i="0" dirty="0">
                <a:solidFill>
                  <a:srgbClr val="2A2A2A"/>
                </a:solidFill>
                <a:effectLst/>
                <a:latin typeface="+mj-lt"/>
              </a:rPr>
              <a:t>The digital health solution is the trendsetter over the legacy healthcare solution. This digital transformation was made possible by various IoT development companies who work with current IoT technologies for building a better patient-doctor relationship and stepping into predictive maintenance of the critical healthcare assets to reduce the cost and increase the quality of the overall healthcare services worldwide.</a:t>
            </a:r>
          </a:p>
          <a:p>
            <a:pPr algn="just"/>
            <a:r>
              <a:rPr lang="en-US" sz="1600" b="0" i="0" dirty="0">
                <a:solidFill>
                  <a:srgbClr val="333333"/>
                </a:solidFill>
                <a:effectLst/>
                <a:latin typeface="+mj-lt"/>
              </a:rPr>
              <a:t>The system can also benefit nurses and doctors in situations of epidemics or crises as raw medical data can be analyzed in a short time. The developed prototype is very simple to design and use. The system is very useful in the case of infectious disease like a novel coronavirus (COVID-19) treatment. </a:t>
            </a:r>
          </a:p>
          <a:p>
            <a:pPr algn="just"/>
            <a:endParaRPr lang="en-IN" sz="1700" dirty="0">
              <a:latin typeface="+mj-lt"/>
            </a:endParaRPr>
          </a:p>
        </p:txBody>
      </p:sp>
    </p:spTree>
    <p:extLst>
      <p:ext uri="{BB962C8B-B14F-4D97-AF65-F5344CB8AC3E}">
        <p14:creationId xmlns:p14="http://schemas.microsoft.com/office/powerpoint/2010/main" val="234967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0F42-7D57-428D-827F-CE3131780D95}"/>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C3C85648-3E66-4286-9663-3E515992DECB}"/>
              </a:ext>
            </a:extLst>
          </p:cNvPr>
          <p:cNvSpPr>
            <a:spLocks noGrp="1"/>
          </p:cNvSpPr>
          <p:nvPr>
            <p:ph idx="1"/>
          </p:nvPr>
        </p:nvSpPr>
        <p:spPr/>
        <p:txBody>
          <a:bodyPr>
            <a:normAutofit fontScale="85000" lnSpcReduction="10000"/>
          </a:bodyPr>
          <a:lstStyle/>
          <a:p>
            <a:pPr marL="342900" indent="-342900" algn="just">
              <a:buFont typeface="+mj-lt"/>
              <a:buAutoNum type="arabicParenR"/>
            </a:pPr>
            <a:r>
              <a:rPr lang="en-US" sz="1800" dirty="0"/>
              <a:t>Stephanie Baker, Wei Xiang, Senior Member, IEEE, and Ian Atkinson “Internet of Things for Smart Healthcare: Technologies, Challenges, and Opportunities”</a:t>
            </a:r>
            <a:r>
              <a:rPr lang="en-IN" sz="1800" dirty="0"/>
              <a:t> Article  in  IEEE Access  November 2017 DOI: 10.1109/ACCESS.2017.2775180,</a:t>
            </a:r>
          </a:p>
          <a:p>
            <a:pPr marL="342900" indent="-342900" algn="just">
              <a:buFont typeface="+mj-lt"/>
              <a:buAutoNum type="arabicParenR"/>
            </a:pPr>
            <a:r>
              <a:rPr lang="en-IN" sz="1800" dirty="0"/>
              <a:t>Shubham Banka1,Isha Madan2 and S.S. Saranya3 “Smart Healthcare Monitoring using IoT” International Journal of Applied Engineering Research ISSN 0973-4562 Volume 13, November 15.</a:t>
            </a:r>
          </a:p>
          <a:p>
            <a:pPr marL="342900" indent="-342900" algn="just">
              <a:buFont typeface="+mj-lt"/>
              <a:buAutoNum type="arabicParenR"/>
            </a:pPr>
            <a:r>
              <a:rPr lang="en-IN" sz="1800" dirty="0" err="1"/>
              <a:t>Prajoona</a:t>
            </a:r>
            <a:r>
              <a:rPr lang="en-IN" sz="1800" dirty="0"/>
              <a:t> Valsalan1, Tariq Ahmed Barham Baomar2, Ali Hussain Omar Baabood3 “IOT BASED HEALTH MONITORING SYSTEM ” </a:t>
            </a:r>
            <a:r>
              <a:rPr lang="en-US" sz="1800" dirty="0"/>
              <a:t>Journal of Critical Reviews ISSN- 2394-5125 Vol 7, Issue 4, 2020. </a:t>
            </a:r>
          </a:p>
          <a:p>
            <a:pPr marL="342900" indent="-342900" algn="l">
              <a:buFont typeface="+mj-lt"/>
              <a:buAutoNum type="arabicParenR"/>
            </a:pPr>
            <a:r>
              <a:rPr lang="en-IN" sz="1800" b="0" i="0" dirty="0">
                <a:solidFill>
                  <a:srgbClr val="111111"/>
                </a:solidFill>
                <a:effectLst/>
                <a:latin typeface="+mj-lt"/>
              </a:rPr>
              <a:t>Prabha </a:t>
            </a:r>
            <a:r>
              <a:rPr lang="en-IN" sz="1800" b="0" i="0" dirty="0" err="1">
                <a:solidFill>
                  <a:srgbClr val="111111"/>
                </a:solidFill>
                <a:effectLst/>
                <a:latin typeface="+mj-lt"/>
              </a:rPr>
              <a:t>Sundaravadivel</a:t>
            </a:r>
            <a:r>
              <a:rPr lang="en-IN" sz="1800" dirty="0">
                <a:solidFill>
                  <a:srgbClr val="111111"/>
                </a:solidFill>
                <a:latin typeface="+mj-lt"/>
              </a:rPr>
              <a:t>,</a:t>
            </a:r>
            <a:r>
              <a:rPr lang="en-IN" sz="1800" b="0" i="0" dirty="0">
                <a:solidFill>
                  <a:srgbClr val="111111"/>
                </a:solidFill>
                <a:effectLst/>
                <a:latin typeface="+mj-lt"/>
              </a:rPr>
              <a:t> Elias </a:t>
            </a:r>
            <a:r>
              <a:rPr lang="en-IN" sz="1800" b="0" i="0" dirty="0" err="1">
                <a:solidFill>
                  <a:srgbClr val="111111"/>
                </a:solidFill>
                <a:effectLst/>
                <a:latin typeface="+mj-lt"/>
              </a:rPr>
              <a:t>Kougianos</a:t>
            </a:r>
            <a:r>
              <a:rPr lang="en-IN" sz="1800" dirty="0">
                <a:solidFill>
                  <a:srgbClr val="111111"/>
                </a:solidFill>
                <a:latin typeface="+mj-lt"/>
              </a:rPr>
              <a:t>,</a:t>
            </a:r>
            <a:r>
              <a:rPr lang="en-IN" sz="1800" b="0" i="0" dirty="0">
                <a:solidFill>
                  <a:srgbClr val="111111"/>
                </a:solidFill>
                <a:effectLst/>
                <a:latin typeface="+mj-lt"/>
              </a:rPr>
              <a:t> </a:t>
            </a:r>
            <a:r>
              <a:rPr lang="en-IN" sz="1800" b="0" i="0" dirty="0" err="1">
                <a:solidFill>
                  <a:srgbClr val="111111"/>
                </a:solidFill>
                <a:effectLst/>
                <a:latin typeface="+mj-lt"/>
              </a:rPr>
              <a:t>Saraju</a:t>
            </a:r>
            <a:r>
              <a:rPr lang="en-IN" sz="1800" b="0" i="0" dirty="0">
                <a:solidFill>
                  <a:srgbClr val="111111"/>
                </a:solidFill>
                <a:effectLst/>
                <a:latin typeface="+mj-lt"/>
              </a:rPr>
              <a:t> P. Mohanty, Madhavi </a:t>
            </a:r>
            <a:r>
              <a:rPr lang="en-IN" sz="1800" b="0" i="0" dirty="0" err="1">
                <a:solidFill>
                  <a:srgbClr val="111111"/>
                </a:solidFill>
                <a:effectLst/>
                <a:latin typeface="+mj-lt"/>
              </a:rPr>
              <a:t>Ganapathiraju</a:t>
            </a:r>
            <a:r>
              <a:rPr lang="en-IN" sz="1800" b="0" i="0" dirty="0">
                <a:solidFill>
                  <a:srgbClr val="111111"/>
                </a:solidFill>
                <a:effectLst/>
                <a:latin typeface="+mj-lt"/>
              </a:rPr>
              <a:t> “</a:t>
            </a:r>
            <a:r>
              <a:rPr lang="en-US" sz="1800" b="0" i="0" dirty="0">
                <a:solidFill>
                  <a:srgbClr val="111111"/>
                </a:solidFill>
                <a:effectLst/>
                <a:latin typeface="+mj-lt"/>
              </a:rPr>
              <a:t>Everything You Wanted to Know about Smart Health Care: Evaluating the Different Technologies and Components of the Internet of Things for Better </a:t>
            </a:r>
            <a:r>
              <a:rPr lang="en-US" sz="1800" b="0" i="0" dirty="0" err="1">
                <a:solidFill>
                  <a:srgbClr val="111111"/>
                </a:solidFill>
                <a:effectLst/>
                <a:latin typeface="+mj-lt"/>
              </a:rPr>
              <a:t>HealtH</a:t>
            </a:r>
            <a:r>
              <a:rPr lang="en-IN" sz="1800" b="0" i="0" dirty="0">
                <a:solidFill>
                  <a:srgbClr val="111111"/>
                </a:solidFill>
                <a:effectLst/>
                <a:latin typeface="+mj-lt"/>
              </a:rPr>
              <a:t>” </a:t>
            </a:r>
            <a:r>
              <a:rPr lang="en-US" sz="1800" b="0" i="0" u="sng" dirty="0">
                <a:solidFill>
                  <a:srgbClr val="555555"/>
                </a:solidFill>
                <a:effectLst/>
                <a:latin typeface="+mj-lt"/>
                <a:hlinkClick r:id="rId2"/>
              </a:rPr>
              <a:t>IEEE Consumer Electronics Magazine</a:t>
            </a:r>
            <a:r>
              <a:rPr lang="en-US" sz="1800" b="0" i="0" dirty="0">
                <a:solidFill>
                  <a:srgbClr val="555555"/>
                </a:solidFill>
                <a:effectLst/>
                <a:latin typeface="+mj-lt"/>
              </a:rPr>
              <a:t> 7(1):18-28DOI: </a:t>
            </a:r>
            <a:r>
              <a:rPr lang="en-US" sz="1800" b="0" i="0" u="sng" dirty="0">
                <a:solidFill>
                  <a:srgbClr val="555555"/>
                </a:solidFill>
                <a:effectLst/>
                <a:latin typeface="+mj-lt"/>
                <a:hlinkClick r:id="rId3"/>
              </a:rPr>
              <a:t>10.1109/MCE.2017.2755378</a:t>
            </a:r>
            <a:r>
              <a:rPr lang="en-US" sz="1800" b="0" i="0" u="sng" dirty="0">
                <a:solidFill>
                  <a:srgbClr val="555555"/>
                </a:solidFill>
                <a:effectLst/>
                <a:latin typeface="+mj-lt"/>
              </a:rPr>
              <a:t>,</a:t>
            </a:r>
            <a:r>
              <a:rPr lang="en-US" sz="1800" b="0" i="0" dirty="0">
                <a:solidFill>
                  <a:srgbClr val="555555"/>
                </a:solidFill>
                <a:effectLst/>
                <a:latin typeface="+mj-lt"/>
              </a:rPr>
              <a:t> January 2018</a:t>
            </a:r>
          </a:p>
          <a:p>
            <a:pPr marL="0" indent="0" algn="l">
              <a:buNone/>
            </a:pPr>
            <a:r>
              <a:rPr lang="en-US" sz="1800" b="0" i="0" dirty="0">
                <a:solidFill>
                  <a:srgbClr val="555555"/>
                </a:solidFill>
                <a:effectLst/>
                <a:latin typeface="+mj-lt"/>
                <a:hlinkClick r:id="rId4"/>
              </a:rPr>
              <a:t>https://www.researchgate.net/publication/322187294_Everything_You_Wanted_to_Know_about_Smart_Health_Care_Evaluating_the_Different_Technologies_and_Components_of_the_Internet_of_Things_for_Better_Health</a:t>
            </a:r>
            <a:endParaRPr lang="en-US" sz="1800" b="0" i="0" dirty="0">
              <a:solidFill>
                <a:srgbClr val="555555"/>
              </a:solidFill>
              <a:effectLst/>
              <a:latin typeface="+mj-lt"/>
            </a:endParaRPr>
          </a:p>
          <a:p>
            <a:pPr algn="l">
              <a:buFont typeface="Arial" panose="020B0604020202020204" pitchFamily="34" charset="0"/>
              <a:buChar char="•"/>
            </a:pPr>
            <a:endParaRPr lang="en-US" sz="1400" b="0" i="0" dirty="0">
              <a:solidFill>
                <a:srgbClr val="555555"/>
              </a:solidFill>
              <a:effectLst/>
              <a:latin typeface="Roboto"/>
            </a:endParaRPr>
          </a:p>
          <a:p>
            <a:pPr marL="0" indent="0" fontAlgn="ctr">
              <a:buNone/>
            </a:pPr>
            <a:endParaRPr lang="en-US" sz="1800" dirty="0"/>
          </a:p>
          <a:p>
            <a:pPr marL="0" indent="0" algn="l" fontAlgn="ctr">
              <a:buNone/>
            </a:pPr>
            <a:endParaRPr lang="en-IN" sz="1400" b="0" i="0" dirty="0">
              <a:solidFill>
                <a:srgbClr val="111111"/>
              </a:solidFill>
              <a:effectLst/>
              <a:latin typeface="Roboto"/>
            </a:endParaRPr>
          </a:p>
        </p:txBody>
      </p:sp>
    </p:spTree>
    <p:extLst>
      <p:ext uri="{BB962C8B-B14F-4D97-AF65-F5344CB8AC3E}">
        <p14:creationId xmlns:p14="http://schemas.microsoft.com/office/powerpoint/2010/main" val="241484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6A492A-9F83-4337-A084-CE23DDCB9609}"/>
              </a:ext>
            </a:extLst>
          </p:cNvPr>
          <p:cNvSpPr txBox="1"/>
          <p:nvPr/>
        </p:nvSpPr>
        <p:spPr>
          <a:xfrm>
            <a:off x="982980" y="990600"/>
            <a:ext cx="10302240" cy="646331"/>
          </a:xfrm>
          <a:prstGeom prst="rect">
            <a:avLst/>
          </a:prstGeom>
          <a:noFill/>
        </p:spPr>
        <p:txBody>
          <a:bodyPr wrap="square">
            <a:spAutoFit/>
          </a:bodyPr>
          <a:lstStyle/>
          <a:p>
            <a:r>
              <a:rPr lang="en-IN" dirty="0"/>
              <a:t>5) M. Sathya *1 , S. Madhan 2 , K. Jayanthi 3 “</a:t>
            </a:r>
            <a:r>
              <a:rPr lang="en-US" dirty="0"/>
              <a:t>Internet of things (IoT) based health monitoring system and challenges</a:t>
            </a:r>
            <a:r>
              <a:rPr lang="en-IN" dirty="0"/>
              <a:t>”, 2018</a:t>
            </a:r>
          </a:p>
        </p:txBody>
      </p:sp>
      <p:sp>
        <p:nvSpPr>
          <p:cNvPr id="7" name="TextBox 6">
            <a:extLst>
              <a:ext uri="{FF2B5EF4-FFF2-40B4-BE49-F238E27FC236}">
                <a16:creationId xmlns:a16="http://schemas.microsoft.com/office/drawing/2014/main" id="{4D760AC2-6CC3-46E3-9DC7-41B337354A5B}"/>
              </a:ext>
            </a:extLst>
          </p:cNvPr>
          <p:cNvSpPr txBox="1"/>
          <p:nvPr/>
        </p:nvSpPr>
        <p:spPr>
          <a:xfrm>
            <a:off x="982980" y="1865114"/>
            <a:ext cx="10302240" cy="646331"/>
          </a:xfrm>
          <a:prstGeom prst="rect">
            <a:avLst/>
          </a:prstGeom>
          <a:noFill/>
        </p:spPr>
        <p:txBody>
          <a:bodyPr wrap="square">
            <a:spAutoFit/>
          </a:bodyPr>
          <a:lstStyle/>
          <a:p>
            <a:r>
              <a:rPr lang="en-IN" dirty="0"/>
              <a:t>6) Md. </a:t>
            </a:r>
            <a:r>
              <a:rPr lang="en-IN" dirty="0" err="1"/>
              <a:t>Milon</a:t>
            </a:r>
            <a:r>
              <a:rPr lang="en-IN" dirty="0"/>
              <a:t> Islam1  , </a:t>
            </a:r>
            <a:r>
              <a:rPr lang="en-IN" dirty="0" err="1"/>
              <a:t>Ashikur</a:t>
            </a:r>
            <a:r>
              <a:rPr lang="en-IN" dirty="0"/>
              <a:t> Rahaman1  ,Md. </a:t>
            </a:r>
            <a:r>
              <a:rPr lang="en-IN" dirty="0" err="1"/>
              <a:t>Rashedul</a:t>
            </a:r>
            <a:r>
              <a:rPr lang="en-IN" dirty="0"/>
              <a:t> Islam1 “</a:t>
            </a:r>
            <a:r>
              <a:rPr lang="en-US" dirty="0"/>
              <a:t>Development of Smart Healthcare Monitoring System in IoT Environment</a:t>
            </a:r>
            <a:r>
              <a:rPr lang="en-IN" dirty="0"/>
              <a:t>”, </a:t>
            </a:r>
            <a:r>
              <a:rPr lang="en-US" dirty="0"/>
              <a:t>Received: 13 May 2020 / Accepted: 14 May 2020 / Published online: 26 May 2020</a:t>
            </a:r>
            <a:endParaRPr lang="en-IN" dirty="0"/>
          </a:p>
        </p:txBody>
      </p:sp>
    </p:spTree>
    <p:extLst>
      <p:ext uri="{BB962C8B-B14F-4D97-AF65-F5344CB8AC3E}">
        <p14:creationId xmlns:p14="http://schemas.microsoft.com/office/powerpoint/2010/main" val="191771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6FDF-4B83-4587-AEB6-E57D57F1149D}"/>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4CF3EB4B-E5E4-4123-9FFA-BBB8128A588B}"/>
              </a:ext>
            </a:extLst>
          </p:cNvPr>
          <p:cNvSpPr>
            <a:spLocks noGrp="1"/>
          </p:cNvSpPr>
          <p:nvPr>
            <p:ph idx="1"/>
          </p:nvPr>
        </p:nvSpPr>
        <p:spPr/>
        <p:txBody>
          <a:bodyPr>
            <a:normAutofit/>
          </a:bodyPr>
          <a:lstStyle/>
          <a:p>
            <a:pPr marL="0" indent="0" algn="just">
              <a:buNone/>
            </a:pPr>
            <a:r>
              <a:rPr lang="en-US" sz="1800" dirty="0"/>
              <a:t>	IoT in healthcare is the key player in providing better medical facilities to the patients and facilitates the doctors and hospitals as well. The proposed system here consists of various medical devices such as sensors and application based which communicate via network connected devices and helps to monitor and record patients health data and medical information.</a:t>
            </a:r>
            <a:r>
              <a:rPr lang="en-IN" sz="1400" b="0" dirty="0">
                <a:solidFill>
                  <a:srgbClr val="0B0080"/>
                </a:solidFill>
                <a:effectLst/>
                <a:latin typeface="Arial" panose="020B0604020202020204" pitchFamily="34" charset="0"/>
                <a:hlinkClick r:id="rId2"/>
              </a:rPr>
              <a:t>[2]</a:t>
            </a:r>
            <a:endParaRPr lang="en-US" sz="1800" dirty="0"/>
          </a:p>
          <a:p>
            <a:pPr marL="0" indent="0" algn="just">
              <a:buNone/>
            </a:pPr>
            <a:r>
              <a:rPr lang="en-US" sz="1800" dirty="0"/>
              <a:t>	The system would be smart to intimate the patient’s family members and their doctor about the patient’s current health status and full medical information in case any medical emergency arises.</a:t>
            </a:r>
            <a:r>
              <a:rPr lang="en-IN" sz="1400" b="0" i="0" u="none" strike="noStrike" dirty="0">
                <a:solidFill>
                  <a:srgbClr val="0B0080"/>
                </a:solidFill>
                <a:effectLst/>
                <a:latin typeface="Arial" panose="020B0604020202020204" pitchFamily="34" charset="0"/>
                <a:hlinkClick r:id="rId2"/>
              </a:rPr>
              <a:t>[2]</a:t>
            </a:r>
            <a:r>
              <a:rPr lang="en-US" sz="1800" dirty="0"/>
              <a:t> </a:t>
            </a:r>
          </a:p>
          <a:p>
            <a:pPr marL="0" indent="0" algn="just">
              <a:buNone/>
            </a:pPr>
            <a:r>
              <a:rPr lang="en-US" sz="1800" b="0" i="0" dirty="0">
                <a:solidFill>
                  <a:srgbClr val="000000"/>
                </a:solidFill>
                <a:effectLst/>
                <a:latin typeface="+mj-lt"/>
              </a:rPr>
              <a:t>	The proposed outcome of the project is to give proper and efficient medical services to patients by connecting and collecting data information through health status monitors which would include patient’s Heart rate, Temperature, Blood pressure and sends an emergency alert to patient’s doctor with his current status and full medical information.</a:t>
            </a:r>
          </a:p>
          <a:p>
            <a:pPr algn="just"/>
            <a:endParaRPr lang="en-US" sz="1800" dirty="0"/>
          </a:p>
          <a:p>
            <a:endParaRPr lang="en-IN" dirty="0"/>
          </a:p>
        </p:txBody>
      </p:sp>
    </p:spTree>
    <p:extLst>
      <p:ext uri="{BB962C8B-B14F-4D97-AF65-F5344CB8AC3E}">
        <p14:creationId xmlns:p14="http://schemas.microsoft.com/office/powerpoint/2010/main" val="299166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16EF-799D-4C7B-8B40-7C915CB4C7A1}"/>
              </a:ext>
            </a:extLst>
          </p:cNvPr>
          <p:cNvSpPr>
            <a:spLocks noGrp="1"/>
          </p:cNvSpPr>
          <p:nvPr>
            <p:ph type="title"/>
          </p:nvPr>
        </p:nvSpPr>
        <p:spPr/>
        <p:txBody>
          <a:bodyPr>
            <a:normAutofit/>
          </a:bodyPr>
          <a:lstStyle/>
          <a:p>
            <a:r>
              <a:rPr lang="en-US" b="1" dirty="0"/>
              <a:t>LIST OF QUESTIONS</a:t>
            </a:r>
            <a:endParaRPr lang="en-IN" b="1" dirty="0"/>
          </a:p>
        </p:txBody>
      </p:sp>
      <p:sp>
        <p:nvSpPr>
          <p:cNvPr id="3" name="Content Placeholder 2">
            <a:extLst>
              <a:ext uri="{FF2B5EF4-FFF2-40B4-BE49-F238E27FC236}">
                <a16:creationId xmlns:a16="http://schemas.microsoft.com/office/drawing/2014/main" id="{8861E805-3FF8-4100-939C-F761D2B0621C}"/>
              </a:ext>
            </a:extLst>
          </p:cNvPr>
          <p:cNvSpPr>
            <a:spLocks noGrp="1"/>
          </p:cNvSpPr>
          <p:nvPr>
            <p:ph idx="1"/>
          </p:nvPr>
        </p:nvSpPr>
        <p:spPr/>
        <p:txBody>
          <a:bodyPr>
            <a:normAutofit/>
          </a:bodyPr>
          <a:lstStyle/>
          <a:p>
            <a:pPr marL="457200" indent="-457200" algn="just">
              <a:buFont typeface="+mj-lt"/>
              <a:buAutoNum type="arabicParenR"/>
            </a:pPr>
            <a:r>
              <a:rPr lang="en-US" dirty="0"/>
              <a:t>Are there proper medical facilities in rural area? </a:t>
            </a:r>
          </a:p>
          <a:p>
            <a:pPr marL="457200" indent="-457200" algn="just">
              <a:buFont typeface="+mj-lt"/>
              <a:buAutoNum type="arabicParenR"/>
            </a:pPr>
            <a:r>
              <a:rPr lang="en-US" dirty="0"/>
              <a:t>Is medical health care data properly handled? </a:t>
            </a:r>
          </a:p>
          <a:p>
            <a:pPr marL="457200" indent="-457200" algn="just">
              <a:buFont typeface="+mj-lt"/>
              <a:buAutoNum type="arabicParenR"/>
            </a:pPr>
            <a:r>
              <a:rPr lang="en-US" dirty="0"/>
              <a:t>Is Doctor-Patient ratio properly maintained? </a:t>
            </a:r>
          </a:p>
          <a:p>
            <a:pPr marL="457200" indent="-457200" algn="just">
              <a:buFont typeface="+mj-lt"/>
              <a:buAutoNum type="arabicParenR"/>
            </a:pPr>
            <a:r>
              <a:rPr lang="en-US" dirty="0"/>
              <a:t>Can a common man afford the daily expensive health checkups? </a:t>
            </a:r>
          </a:p>
          <a:p>
            <a:pPr marL="457200" indent="-457200" algn="just">
              <a:buFont typeface="+mj-lt"/>
              <a:buAutoNum type="arabicParenR"/>
            </a:pPr>
            <a:r>
              <a:rPr lang="en-US" dirty="0"/>
              <a:t>Whether the medical equipment's used are safe in rural area?</a:t>
            </a:r>
          </a:p>
        </p:txBody>
      </p:sp>
    </p:spTree>
    <p:extLst>
      <p:ext uri="{BB962C8B-B14F-4D97-AF65-F5344CB8AC3E}">
        <p14:creationId xmlns:p14="http://schemas.microsoft.com/office/powerpoint/2010/main" val="9309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2DC2-41E9-412D-B1D8-DFECA60FA23E}"/>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9509C4F0-5C71-4560-BF4B-91CE322BABA0}"/>
              </a:ext>
            </a:extLst>
          </p:cNvPr>
          <p:cNvSpPr>
            <a:spLocks noGrp="1"/>
          </p:cNvSpPr>
          <p:nvPr>
            <p:ph idx="1"/>
          </p:nvPr>
        </p:nvSpPr>
        <p:spPr/>
        <p:txBody>
          <a:bodyPr>
            <a:normAutofit fontScale="92500" lnSpcReduction="10000"/>
          </a:bodyPr>
          <a:lstStyle/>
          <a:p>
            <a:pPr marL="0" indent="0" algn="just">
              <a:buNone/>
            </a:pPr>
            <a:r>
              <a:rPr lang="en-US" sz="1800" dirty="0"/>
              <a:t>	In IOT there are many devices are connected to each other for communication purpose it shares the data, information and able to produce new information and record it for future purpose. Everyday people require new devices, new technology for make his life easy. The research is always trying to think on new devices for make his life easy. In our day to day life we are facing many problems related to our health because we are not caring about ourself. So, to reduce these problems we are introduced a IOT Based health monitoring system . </a:t>
            </a:r>
          </a:p>
          <a:p>
            <a:pPr marL="0" indent="0" algn="just">
              <a:buNone/>
            </a:pPr>
            <a:r>
              <a:rPr lang="en-US" sz="1800" b="0" i="0" dirty="0">
                <a:solidFill>
                  <a:srgbClr val="333333"/>
                </a:solidFill>
                <a:effectLst/>
                <a:latin typeface="+mj-lt"/>
              </a:rPr>
              <a:t> Nowadays IoT plays an important role not only in communication, but also in monitoring, recording, storage and display. Hence the latest trend in Healthcare communication method using IoT </a:t>
            </a:r>
            <a:r>
              <a:rPr lang="en-US" sz="1800" b="0" i="0">
                <a:solidFill>
                  <a:srgbClr val="333333"/>
                </a:solidFill>
                <a:effectLst/>
                <a:latin typeface="+mj-lt"/>
              </a:rPr>
              <a:t>is adapted </a:t>
            </a:r>
            <a:r>
              <a:rPr lang="en-US" sz="1800">
                <a:solidFill>
                  <a:srgbClr val="333333"/>
                </a:solidFill>
                <a:latin typeface="+mj-lt"/>
              </a:rPr>
              <a:t>and </a:t>
            </a:r>
            <a:r>
              <a:rPr lang="en-US" sz="1800" dirty="0">
                <a:solidFill>
                  <a:srgbClr val="333333"/>
                </a:solidFill>
                <a:latin typeface="+mj-lt"/>
              </a:rPr>
              <a:t>m</a:t>
            </a:r>
            <a:r>
              <a:rPr lang="en-US" sz="1800" b="0" i="0">
                <a:solidFill>
                  <a:srgbClr val="333333"/>
                </a:solidFill>
                <a:effectLst/>
                <a:latin typeface="+mj-lt"/>
              </a:rPr>
              <a:t>onitored </a:t>
            </a:r>
            <a:r>
              <a:rPr lang="en-US" sz="1800" b="0" i="0" dirty="0">
                <a:solidFill>
                  <a:srgbClr val="333333"/>
                </a:solidFill>
                <a:effectLst/>
                <a:latin typeface="+mj-lt"/>
              </a:rPr>
              <a:t>on a continual basis, aggregated and effectively analyzed-such information can bring about a massive positive transformation in the field of healthcare.</a:t>
            </a:r>
            <a:endParaRPr lang="en-US" sz="1800" dirty="0">
              <a:latin typeface="+mj-lt"/>
            </a:endParaRPr>
          </a:p>
          <a:p>
            <a:pPr marL="0" indent="0" algn="just">
              <a:buNone/>
            </a:pPr>
            <a:r>
              <a:rPr lang="en-US" sz="1800" dirty="0">
                <a:latin typeface="+mj-lt"/>
                <a:cs typeface="Calibri" panose="020F0502020204030204" pitchFamily="34" charset="0"/>
              </a:rPr>
              <a:t>Health is a fundamental element of people’s need for a better life. Unfortunately, the global health problem has created </a:t>
            </a:r>
            <a:r>
              <a:rPr lang="en-US" sz="1800" b="0" i="0" dirty="0">
                <a:solidFill>
                  <a:srgbClr val="333333"/>
                </a:solidFill>
                <a:effectLst/>
                <a:latin typeface="+mj-lt"/>
                <a:cs typeface="Calibri" panose="020F0502020204030204" pitchFamily="34" charset="0"/>
              </a:rPr>
              <a:t>a dilemma because of certain factors, such as poor health services, the presence of large gaps between rural and urban areas, physicians, and nurses unavailability during the hardest time.</a:t>
            </a:r>
            <a:endParaRPr lang="en-US" sz="1800" dirty="0">
              <a:latin typeface="+mj-lt"/>
              <a:cs typeface="Calibri" panose="020F0502020204030204" pitchFamily="34" charset="0"/>
            </a:endParaRPr>
          </a:p>
          <a:p>
            <a:pPr marL="0" indent="0" algn="just">
              <a:buNone/>
            </a:pPr>
            <a:endParaRPr lang="en-IN" sz="1800" dirty="0"/>
          </a:p>
        </p:txBody>
      </p:sp>
    </p:spTree>
    <p:extLst>
      <p:ext uri="{BB962C8B-B14F-4D97-AF65-F5344CB8AC3E}">
        <p14:creationId xmlns:p14="http://schemas.microsoft.com/office/powerpoint/2010/main" val="308156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F4D0-5F72-4EA3-8CC5-CF9687848AC7}"/>
              </a:ext>
            </a:extLst>
          </p:cNvPr>
          <p:cNvSpPr>
            <a:spLocks noGrp="1"/>
          </p:cNvSpPr>
          <p:nvPr>
            <p:ph type="title"/>
          </p:nvPr>
        </p:nvSpPr>
        <p:spPr/>
        <p:txBody>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76943664-54F0-4A0C-A6AD-7E6CF768337A}"/>
              </a:ext>
            </a:extLst>
          </p:cNvPr>
          <p:cNvSpPr>
            <a:spLocks noGrp="1"/>
          </p:cNvSpPr>
          <p:nvPr>
            <p:ph idx="1"/>
          </p:nvPr>
        </p:nvSpPr>
        <p:spPr/>
        <p:txBody>
          <a:bodyPr>
            <a:noAutofit/>
          </a:bodyPr>
          <a:lstStyle/>
          <a:p>
            <a:pPr algn="just"/>
            <a:r>
              <a:rPr lang="en-US" sz="1800" dirty="0"/>
              <a:t>Recently advancement in MEMS (Micro Electro Mechanical Systems have opened great opportunities for the implementation of smart environments.</a:t>
            </a:r>
          </a:p>
          <a:p>
            <a:pPr algn="just"/>
            <a:r>
              <a:rPr lang="en-US" sz="1800" dirty="0"/>
              <a:t> In this field, among the several research activities already presented in the literature, those related on the use of the UHF RFID technology are mainly focused on tracking patients in hospitals and nursing institutes.</a:t>
            </a:r>
          </a:p>
          <a:p>
            <a:pPr algn="just"/>
            <a:r>
              <a:rPr lang="en-US" sz="1800" dirty="0"/>
              <a:t> RFID tags can operate only under the reader coverage region, hence the use of UHF RFID technology is limited to patient/devices monitoring and tracking in small environments.</a:t>
            </a:r>
          </a:p>
          <a:p>
            <a:pPr algn="just"/>
            <a:r>
              <a:rPr lang="en-US" sz="1800" dirty="0"/>
              <a:t>Another set of related work proposes the use of WSN [Wireless sensor network] technology to implement solutions able to meet the specific requirements of pervasive healthcare applications.</a:t>
            </a:r>
          </a:p>
          <a:p>
            <a:pPr algn="just"/>
            <a:r>
              <a:rPr lang="en-US" sz="1800" dirty="0"/>
              <a:t>In a WSN providing patient localization, tracking, and monitoring services within hospital is presented.</a:t>
            </a:r>
            <a:endParaRPr lang="en-IN" sz="1800" dirty="0"/>
          </a:p>
        </p:txBody>
      </p:sp>
    </p:spTree>
    <p:extLst>
      <p:ext uri="{BB962C8B-B14F-4D97-AF65-F5344CB8AC3E}">
        <p14:creationId xmlns:p14="http://schemas.microsoft.com/office/powerpoint/2010/main" val="235324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3168-418A-4C4C-AC2B-5D1CBCE3DAC1}"/>
              </a:ext>
            </a:extLst>
          </p:cNvPr>
          <p:cNvSpPr>
            <a:spLocks noGrp="1"/>
          </p:cNvSpPr>
          <p:nvPr>
            <p:ph type="title"/>
          </p:nvPr>
        </p:nvSpPr>
        <p:spPr/>
        <p:txBody>
          <a:bodyPr/>
          <a:lstStyle/>
          <a:p>
            <a:r>
              <a:rPr lang="en-US" b="1" dirty="0"/>
              <a:t>RELATED WORK</a:t>
            </a:r>
            <a:endParaRPr lang="en-IN" b="1" dirty="0"/>
          </a:p>
        </p:txBody>
      </p:sp>
      <p:sp>
        <p:nvSpPr>
          <p:cNvPr id="3" name="Content Placeholder 2">
            <a:extLst>
              <a:ext uri="{FF2B5EF4-FFF2-40B4-BE49-F238E27FC236}">
                <a16:creationId xmlns:a16="http://schemas.microsoft.com/office/drawing/2014/main" id="{3F523633-F4BC-46AE-98B4-88EC59ECCF16}"/>
              </a:ext>
            </a:extLst>
          </p:cNvPr>
          <p:cNvSpPr>
            <a:spLocks noGrp="1"/>
          </p:cNvSpPr>
          <p:nvPr>
            <p:ph idx="1"/>
          </p:nvPr>
        </p:nvSpPr>
        <p:spPr/>
        <p:txBody>
          <a:bodyPr>
            <a:normAutofit fontScale="92500" lnSpcReduction="10000"/>
          </a:bodyPr>
          <a:lstStyle/>
          <a:p>
            <a:pPr algn="just"/>
            <a:r>
              <a:rPr lang="en-US" dirty="0"/>
              <a:t>In existing system Patient and environment monitoring would be considered as an individual application system in healthcare automation environment.</a:t>
            </a:r>
          </a:p>
          <a:p>
            <a:pPr algn="just"/>
            <a:r>
              <a:rPr lang="en-US" dirty="0"/>
              <a:t> Integration of both environment and patient monitoring does not exist. Doctor has to generate the patient report in a hospital only. In case of any emergency the doctor at any circumstances must be in hospital to generate a prescription.</a:t>
            </a:r>
          </a:p>
          <a:p>
            <a:pPr algn="just"/>
            <a:r>
              <a:rPr lang="en-US" dirty="0"/>
              <a:t> If a doctor is in some other location apart from hospital then doctor may send report via messages or by call which may lead to conflicts. So a mobile based application of a patient is mandatory to the doctor, so that a doctor can provide prescription from any place.</a:t>
            </a:r>
            <a:endParaRPr lang="en-IN" dirty="0"/>
          </a:p>
        </p:txBody>
      </p:sp>
    </p:spTree>
    <p:extLst>
      <p:ext uri="{BB962C8B-B14F-4D97-AF65-F5344CB8AC3E}">
        <p14:creationId xmlns:p14="http://schemas.microsoft.com/office/powerpoint/2010/main" val="194165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0C26-847B-4A48-91A9-D31D8331A19B}"/>
              </a:ext>
            </a:extLst>
          </p:cNvPr>
          <p:cNvSpPr>
            <a:spLocks noGrp="1"/>
          </p:cNvSpPr>
          <p:nvPr>
            <p:ph type="title"/>
          </p:nvPr>
        </p:nvSpPr>
        <p:spPr/>
        <p:txBody>
          <a:bodyPr/>
          <a:lstStyle/>
          <a:p>
            <a:r>
              <a:rPr lang="en-US" b="1" dirty="0"/>
              <a:t>RELATED WORK</a:t>
            </a:r>
            <a:endParaRPr lang="en-IN" b="1" dirty="0"/>
          </a:p>
        </p:txBody>
      </p:sp>
      <p:sp>
        <p:nvSpPr>
          <p:cNvPr id="3" name="Content Placeholder 2">
            <a:extLst>
              <a:ext uri="{FF2B5EF4-FFF2-40B4-BE49-F238E27FC236}">
                <a16:creationId xmlns:a16="http://schemas.microsoft.com/office/drawing/2014/main" id="{D31C3409-68FD-42FE-99CC-B3B65B422BC7}"/>
              </a:ext>
            </a:extLst>
          </p:cNvPr>
          <p:cNvSpPr>
            <a:spLocks noGrp="1"/>
          </p:cNvSpPr>
          <p:nvPr>
            <p:ph idx="1"/>
          </p:nvPr>
        </p:nvSpPr>
        <p:spPr/>
        <p:txBody>
          <a:bodyPr>
            <a:normAutofit fontScale="85000" lnSpcReduction="20000"/>
          </a:bodyPr>
          <a:lstStyle/>
          <a:p>
            <a:pPr algn="just"/>
            <a:r>
              <a:rPr lang="en-US" dirty="0"/>
              <a:t>Microsoft Lync is used by Doctor’s to offer medical services to patients in rural areas. Samsung has a $50 million investment in digital health through their Digital Health Initiative which is a collaboration of smart sensors, algorithms and data processing techniques through open source hardware and software platforms.</a:t>
            </a:r>
          </a:p>
          <a:p>
            <a:pPr algn="just"/>
            <a:r>
              <a:rPr lang="en-US" dirty="0"/>
              <a:t>Amazon offers a unified healthcare platform where the users can access healthcare information, availability of latest products, health insurance and “on-demand” services. Wearables, especially in the form of smart watches or bands, have been revolutionizing the market. Notable products include Fitbit, </a:t>
            </a:r>
            <a:r>
              <a:rPr lang="en-US" dirty="0" err="1"/>
              <a:t>moov</a:t>
            </a:r>
            <a:r>
              <a:rPr lang="en-US" dirty="0"/>
              <a:t>, Proteus, Pebble Time, Withing's </a:t>
            </a:r>
            <a:r>
              <a:rPr lang="en-US" dirty="0" err="1"/>
              <a:t>AliveCor</a:t>
            </a:r>
            <a:r>
              <a:rPr lang="en-US" dirty="0"/>
              <a:t> Health monitor, </a:t>
            </a:r>
            <a:r>
              <a:rPr lang="en-US" dirty="0" err="1"/>
              <a:t>Beddit</a:t>
            </a:r>
            <a:r>
              <a:rPr lang="en-US" dirty="0"/>
              <a:t> and so on. Significant amongst the healthcare products are smart watches.</a:t>
            </a:r>
          </a:p>
          <a:p>
            <a:pPr algn="just"/>
            <a:r>
              <a:rPr lang="en-US" dirty="0"/>
              <a:t>The projected annualized rate is expected to reach 70 million units at a growth of 18% annualized rate by 2021.</a:t>
            </a:r>
            <a:endParaRPr lang="en-IN" dirty="0"/>
          </a:p>
        </p:txBody>
      </p:sp>
    </p:spTree>
    <p:extLst>
      <p:ext uri="{BB962C8B-B14F-4D97-AF65-F5344CB8AC3E}">
        <p14:creationId xmlns:p14="http://schemas.microsoft.com/office/powerpoint/2010/main" val="116364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03BA-E4E2-4779-9D01-2187F6C2CE7B}"/>
              </a:ext>
            </a:extLst>
          </p:cNvPr>
          <p:cNvSpPr>
            <a:spLocks noGrp="1"/>
          </p:cNvSpPr>
          <p:nvPr>
            <p:ph type="title"/>
          </p:nvPr>
        </p:nvSpPr>
        <p:spPr/>
        <p:txBody>
          <a:bodyPr>
            <a:normAutofit fontScale="90000"/>
          </a:bodyPr>
          <a:lstStyle/>
          <a:p>
            <a:r>
              <a:rPr lang="en-US" b="1" dirty="0"/>
              <a:t>ISSUES – ALREADY EXISTING SYSTEM</a:t>
            </a:r>
            <a:endParaRPr lang="en-IN" b="1" dirty="0"/>
          </a:p>
        </p:txBody>
      </p:sp>
      <p:sp>
        <p:nvSpPr>
          <p:cNvPr id="3" name="Content Placeholder 2">
            <a:extLst>
              <a:ext uri="{FF2B5EF4-FFF2-40B4-BE49-F238E27FC236}">
                <a16:creationId xmlns:a16="http://schemas.microsoft.com/office/drawing/2014/main" id="{8C8E9CBD-AD2A-472D-9812-95267655DCED}"/>
              </a:ext>
            </a:extLst>
          </p:cNvPr>
          <p:cNvSpPr>
            <a:spLocks noGrp="1"/>
          </p:cNvSpPr>
          <p:nvPr>
            <p:ph idx="1"/>
          </p:nvPr>
        </p:nvSpPr>
        <p:spPr/>
        <p:txBody>
          <a:bodyPr>
            <a:normAutofit fontScale="70000" lnSpcReduction="20000"/>
          </a:bodyPr>
          <a:lstStyle/>
          <a:p>
            <a:pPr marL="457200" indent="-457200">
              <a:buFont typeface="+mj-lt"/>
              <a:buAutoNum type="arabicParenR"/>
            </a:pPr>
            <a:r>
              <a:rPr lang="en-US" dirty="0"/>
              <a:t>Can only be used within hospitals.</a:t>
            </a:r>
          </a:p>
          <a:p>
            <a:pPr marL="457200" indent="-457200">
              <a:buFont typeface="+mj-lt"/>
              <a:buAutoNum type="arabicParenR"/>
            </a:pPr>
            <a:r>
              <a:rPr lang="en-US" dirty="0"/>
              <a:t>No reports are generated in existing system.</a:t>
            </a:r>
          </a:p>
          <a:p>
            <a:pPr marL="457200" indent="-457200">
              <a:buFont typeface="+mj-lt"/>
              <a:buAutoNum type="arabicParenR"/>
            </a:pPr>
            <a:r>
              <a:rPr lang="en-US" dirty="0"/>
              <a:t>Patients are not allowed to access the data which is collected as it is only available for hospital staff and caretakers.</a:t>
            </a:r>
          </a:p>
          <a:p>
            <a:pPr marL="457200" indent="-457200">
              <a:buFont typeface="+mj-lt"/>
              <a:buAutoNum type="arabicParenR"/>
            </a:pPr>
            <a:r>
              <a:rPr lang="en-US" dirty="0"/>
              <a:t>No app or website as such to record the data obtained from the sensors and hardware devices.</a:t>
            </a:r>
          </a:p>
          <a:p>
            <a:pPr marL="457200" indent="-457200">
              <a:buFont typeface="+mj-lt"/>
              <a:buAutoNum type="arabicParenR"/>
            </a:pPr>
            <a:r>
              <a:rPr lang="en-US" dirty="0"/>
              <a:t>Cost of checkup using this device is very expensive.</a:t>
            </a:r>
          </a:p>
          <a:p>
            <a:pPr marL="457200" indent="-457200">
              <a:buFont typeface="+mj-lt"/>
              <a:buAutoNum type="arabicParenR"/>
            </a:pPr>
            <a:r>
              <a:rPr lang="en-US" dirty="0"/>
              <a:t>Patients have to visit the hospital for checkups.</a:t>
            </a:r>
          </a:p>
          <a:p>
            <a:pPr marL="457200" indent="-457200">
              <a:buFont typeface="+mj-lt"/>
              <a:buAutoNum type="arabicParenR"/>
            </a:pPr>
            <a:r>
              <a:rPr lang="en-US" dirty="0"/>
              <a:t>Existing system are usually used only by people who are suffering from any diseases.</a:t>
            </a:r>
          </a:p>
          <a:p>
            <a:pPr marL="457200" indent="-457200">
              <a:buFont typeface="+mj-lt"/>
              <a:buAutoNum type="arabicParenR"/>
            </a:pPr>
            <a:r>
              <a:rPr lang="en-US" dirty="0"/>
              <a:t>Data collected is simply stored in databases and accessed when required, No analysis is done on the collected data.</a:t>
            </a:r>
          </a:p>
          <a:p>
            <a:pPr marL="457200" indent="-457200">
              <a:buFont typeface="+mj-lt"/>
              <a:buAutoNum type="arabicParenR"/>
            </a:pPr>
            <a:endParaRPr lang="en-US" dirty="0"/>
          </a:p>
          <a:p>
            <a:pPr marL="457200" indent="-457200">
              <a:buFont typeface="+mj-lt"/>
              <a:buAutoNum type="arabicParenR"/>
            </a:pPr>
            <a:endParaRPr lang="en-IN" dirty="0"/>
          </a:p>
        </p:txBody>
      </p:sp>
    </p:spTree>
    <p:extLst>
      <p:ext uri="{BB962C8B-B14F-4D97-AF65-F5344CB8AC3E}">
        <p14:creationId xmlns:p14="http://schemas.microsoft.com/office/powerpoint/2010/main" val="274005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7F42-49E1-442D-84CF-B0055B75E0BE}"/>
              </a:ext>
            </a:extLst>
          </p:cNvPr>
          <p:cNvSpPr>
            <a:spLocks noGrp="1"/>
          </p:cNvSpPr>
          <p:nvPr>
            <p:ph type="title"/>
          </p:nvPr>
        </p:nvSpPr>
        <p:spPr/>
        <p:txBody>
          <a:bodyPr/>
          <a:lstStyle/>
          <a:p>
            <a:r>
              <a:rPr lang="en-US" b="1" dirty="0"/>
              <a:t>FEASIBLE SOLUTION</a:t>
            </a:r>
            <a:endParaRPr lang="en-IN" b="1" dirty="0"/>
          </a:p>
        </p:txBody>
      </p:sp>
      <p:sp>
        <p:nvSpPr>
          <p:cNvPr id="3" name="Content Placeholder 2">
            <a:extLst>
              <a:ext uri="{FF2B5EF4-FFF2-40B4-BE49-F238E27FC236}">
                <a16:creationId xmlns:a16="http://schemas.microsoft.com/office/drawing/2014/main" id="{E313CC3D-A418-4AF1-BD26-449221CC7A31}"/>
              </a:ext>
            </a:extLst>
          </p:cNvPr>
          <p:cNvSpPr>
            <a:spLocks noGrp="1"/>
          </p:cNvSpPr>
          <p:nvPr>
            <p:ph idx="1"/>
          </p:nvPr>
        </p:nvSpPr>
        <p:spPr/>
        <p:txBody>
          <a:bodyPr/>
          <a:lstStyle/>
          <a:p>
            <a:pPr marL="457200" indent="-457200" algn="just">
              <a:buFont typeface="+mj-lt"/>
              <a:buAutoNum type="arabicParenR"/>
            </a:pPr>
            <a:r>
              <a:rPr lang="en-US" sz="1700" dirty="0"/>
              <a:t> We will develop an application which will solve the problem of transferring the data in real time and also using this application patient can view their own data and reports and maintain the records of their health checkups.</a:t>
            </a:r>
          </a:p>
          <a:p>
            <a:pPr marL="457200" indent="-457200" algn="just">
              <a:buFont typeface="+mj-lt"/>
              <a:buAutoNum type="arabicParenR"/>
            </a:pPr>
            <a:r>
              <a:rPr lang="en-US" sz="1700" dirty="0"/>
              <a:t> In-case if patient is facing any problem then they can go for second opinion and at that time they don't have to do the reports again as they are already having the records stored in application, this will save time and money of the patients.</a:t>
            </a:r>
          </a:p>
          <a:p>
            <a:pPr marL="457200" indent="-457200" algn="just">
              <a:buFont typeface="+mj-lt"/>
              <a:buAutoNum type="arabicParenR"/>
            </a:pPr>
            <a:r>
              <a:rPr lang="en-IN" sz="1700" dirty="0"/>
              <a:t>Attention to personal data.</a:t>
            </a:r>
          </a:p>
          <a:p>
            <a:pPr marL="457200" indent="-457200" algn="just">
              <a:buFont typeface="+mj-lt"/>
              <a:buAutoNum type="arabicParenR"/>
            </a:pPr>
            <a:r>
              <a:rPr lang="en-US" sz="1700" dirty="0"/>
              <a:t>Using the application secure transfer of the data.</a:t>
            </a:r>
          </a:p>
          <a:p>
            <a:pPr marL="457200" indent="-457200" algn="just">
              <a:buFont typeface="+mj-lt"/>
              <a:buAutoNum type="arabicParenR"/>
            </a:pPr>
            <a:r>
              <a:rPr lang="en-US" sz="1700" dirty="0"/>
              <a:t>Better Management of the data.</a:t>
            </a:r>
            <a:endParaRPr lang="en-IN" sz="1700" dirty="0"/>
          </a:p>
          <a:p>
            <a:pPr marL="457200" indent="-457200" algn="just">
              <a:buFont typeface="+mj-lt"/>
              <a:buAutoNum type="arabicParenR"/>
            </a:pPr>
            <a:endParaRPr lang="en-IN" sz="1700" dirty="0"/>
          </a:p>
        </p:txBody>
      </p:sp>
    </p:spTree>
    <p:extLst>
      <p:ext uri="{BB962C8B-B14F-4D97-AF65-F5344CB8AC3E}">
        <p14:creationId xmlns:p14="http://schemas.microsoft.com/office/powerpoint/2010/main" val="88029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596</TotalTime>
  <Words>1772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Roboto</vt:lpstr>
      <vt:lpstr>Wingdings</vt:lpstr>
      <vt:lpstr>Organic</vt:lpstr>
      <vt:lpstr>IOT BASED HEALTH MONITORING SYSTEM</vt:lpstr>
      <vt:lpstr>ABSTRACT</vt:lpstr>
      <vt:lpstr>LIST OF QUESTIONS</vt:lpstr>
      <vt:lpstr>INTRODUCTION</vt:lpstr>
      <vt:lpstr>LITERATURE SURVEY</vt:lpstr>
      <vt:lpstr>RELATED WORK</vt:lpstr>
      <vt:lpstr>RELATED WORK</vt:lpstr>
      <vt:lpstr>ISSUES – ALREADY EXISTING SYSTEM</vt:lpstr>
      <vt:lpstr>FEASIBLE SOLUTION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Vishal</dc:creator>
  <cp:lastModifiedBy>Vishal</cp:lastModifiedBy>
  <cp:revision>49</cp:revision>
  <dcterms:created xsi:type="dcterms:W3CDTF">2020-09-22T14:29:13Z</dcterms:created>
  <dcterms:modified xsi:type="dcterms:W3CDTF">2020-10-21T09:04:32Z</dcterms:modified>
</cp:coreProperties>
</file>