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3" r:id="rId13"/>
    <p:sldId id="274" r:id="rId14"/>
    <p:sldId id="275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BBA0-F690-4020-95FC-FF9F981E4B9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ADEA3-52AA-410C-AF0E-0A0492D2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43E-243B-9F4E-9176-B9E3E029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C407-AF8E-6F2D-0644-1201E6D0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528F-0C27-0280-A611-B87FD4B5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6C9D-52DA-7297-6E55-6767C8F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6CCA-ED3C-CFB6-B94B-BB4F4BC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D35-710D-1CC3-FCDF-51BDD1A5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D42A-6F6C-2E6A-710D-17CFD844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D3B6-242D-4833-5AED-CC3F5B0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1065-3661-5365-9FD9-D6EF04A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95A3-326E-2F83-62E6-7AC38A3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11A3-44BF-9D8B-E787-48F2EDA6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D82C6-DC7C-18A7-14CA-E8085E33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E5E-E7A7-3651-AF11-3F6CD2A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4495-C9DA-7D13-858E-15779DD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0013-D8BB-42A6-1667-AB000A57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4EA-B90E-B4C7-F571-B6F7C8B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6096-4B94-FF0B-19B0-F8AA6BFE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8889-702C-D2C2-D5EE-734081ED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498C-DA69-C319-D17E-049836D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D137-99C5-CC8C-8C22-8B68C84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5431-A94F-55D8-7AEC-23422C15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D707-1A30-BD9E-7D52-984A2FF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3B10-460A-52AF-3A32-AEF7BE7E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4F96-4807-95C5-382F-E97DFEA7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7B92-2E8F-EE13-5FCA-D063CFA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548-78CD-D2B4-AA44-02C9958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BA1C-72F9-A688-075A-7A949BBB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8ED1-AF1A-6345-E372-16B8A31D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1546-C2E4-53BE-22C8-C511EB00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8FB6-70EF-599C-66A1-7CE316C4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03E6A-E1F1-7B65-C028-DD1683C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622-3B09-5AC6-030B-2FADC3E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EBE9-DE23-B7F3-EF8F-5E95D22C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7BD9-4EBC-4524-F2D9-81AAAD9F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90C16-37B4-F789-AC6C-DCD65310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DC18-6BB5-D907-6EAD-BFD08777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9CB8-EC91-ABD7-7CC3-8AF18608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ECBA-A23F-5FCE-9FCA-711587E6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C98CB-161E-6881-E774-A469D39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789-1A9B-F2D1-371D-AB009D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9E94-BC34-14EB-10DD-EDD0D6D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4AE-3910-5709-93D7-FB0BA90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C2187-3AE6-1FF6-77E3-3F6DFDB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367D-E51B-C72E-C8B0-B7118D8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EA62-1A64-5E16-9964-3816362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4BDD-D7D0-E726-6962-69C49E4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A412-B5D0-8C71-0A68-D1FB976E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C14-8A3B-2D2F-6FD5-3CDD7B1C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0630-5A24-CB2A-6708-8D0308E6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DE90-026B-5AA9-F70E-8FC3139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0F0A-0045-AABE-5572-4877B64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F8E-6B09-7904-47C3-296DD89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391-0D3E-B9D8-5EA5-65A00B9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C0120-C8AF-D770-D9F2-A240927A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8EEE-9086-D388-268B-0A2F11C4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4F87-8012-8405-CAAD-DF627EB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DE73-9376-D897-E666-9141429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8B57-C881-0AA6-68B5-DF15BFE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AA014-B4FC-DFDA-BD95-3821CEA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E5F7-8EDE-60C2-25E3-CCEBAF93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1C75-7490-3C6F-34FC-F3F14D88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08BA-8BF1-C518-9A18-22B0C2DA6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3E74-612D-6BD6-B86A-8497A1B8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D0F5-0544-31F8-CF1C-E918B14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323850"/>
            <a:ext cx="10515600" cy="621142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CRIME RATE 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28 </a:t>
            </a:r>
            <a:r>
              <a:rPr lang="en-US" dirty="0" err="1">
                <a:solidFill>
                  <a:srgbClr val="C00000"/>
                </a:solidFill>
              </a:rPr>
              <a:t>Kritarth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Kambli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50 </a:t>
            </a:r>
            <a:r>
              <a:rPr lang="en-US" dirty="0">
                <a:solidFill>
                  <a:srgbClr val="C00000"/>
                </a:solidFill>
              </a:rPr>
              <a:t>Rahul </a:t>
            </a:r>
            <a:r>
              <a:rPr lang="en-US" dirty="0" err="1">
                <a:solidFill>
                  <a:srgbClr val="C00000"/>
                </a:solidFill>
              </a:rPr>
              <a:t>Patil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52 </a:t>
            </a:r>
            <a:r>
              <a:rPr lang="en-US" dirty="0">
                <a:solidFill>
                  <a:srgbClr val="C00000"/>
                </a:solidFill>
              </a:rPr>
              <a:t>Pooja </a:t>
            </a:r>
            <a:r>
              <a:rPr lang="en-US" dirty="0" err="1">
                <a:solidFill>
                  <a:srgbClr val="C00000"/>
                </a:solidFill>
              </a:rPr>
              <a:t>Patkar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64 </a:t>
            </a:r>
            <a:r>
              <a:rPr lang="en-US" dirty="0">
                <a:solidFill>
                  <a:srgbClr val="C00000"/>
                </a:solidFill>
              </a:rPr>
              <a:t>Vishal Shirke</a:t>
            </a:r>
          </a:p>
          <a:p>
            <a:pPr marL="0" indent="0" algn="ctr">
              <a:buNone/>
            </a:pPr>
            <a:r>
              <a:rPr lang="en-US" dirty="0"/>
              <a:t>BE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smtClean="0"/>
              <a:t>VIII- </a:t>
            </a:r>
            <a:r>
              <a:rPr lang="en-US" dirty="0"/>
              <a:t>2022-23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:Guide:</a:t>
            </a:r>
          </a:p>
          <a:p>
            <a:pPr marL="0" lvl="0" indent="0" algn="ctr">
              <a:buNone/>
            </a:pPr>
            <a:r>
              <a:rPr lang="en-US" dirty="0"/>
              <a:t>Prof. </a:t>
            </a: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Gondal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Engineering</a:t>
            </a:r>
          </a:p>
          <a:p>
            <a:pPr marL="0" indent="0" algn="ctr">
              <a:buNone/>
            </a:pPr>
            <a:r>
              <a:rPr lang="en-US" sz="1800" dirty="0" err="1"/>
              <a:t>Watumull</a:t>
            </a:r>
            <a:r>
              <a:rPr lang="en-US" sz="1800" dirty="0"/>
              <a:t> Institute Of Electronics Engineering And Computer Technology</a:t>
            </a: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Watumull Institute Of Electronics Engineering and Computer Technology,  Mumbai, (Mumbai) | Educrib">
            <a:extLst>
              <a:ext uri="{FF2B5EF4-FFF2-40B4-BE49-F238E27FC236}">
                <a16:creationId xmlns:a16="http://schemas.microsoft.com/office/drawing/2014/main" id="{9667E0C1-BF65-97B6-E0AC-0AD361A36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21141" r="28333" b="15421"/>
          <a:stretch/>
        </p:blipFill>
        <p:spPr bwMode="auto">
          <a:xfrm>
            <a:off x="5333440" y="4447468"/>
            <a:ext cx="1271868" cy="12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04801"/>
            <a:ext cx="10959354" cy="62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EXISTING SYSTEMS AND THEIR MERITS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Existing Systems:</a:t>
            </a:r>
          </a:p>
          <a:p>
            <a:r>
              <a:rPr lang="en-US" sz="2600" dirty="0"/>
              <a:t>For Chennai Police, ESRI India has sold two licenses of Arc view GIS software and has imparted training. </a:t>
            </a:r>
          </a:p>
          <a:p>
            <a:r>
              <a:rPr lang="en-US" sz="2600" dirty="0"/>
              <a:t>GIS based systems are being used by New Delhi, Hyderabad and Assam Police Departments.</a:t>
            </a:r>
          </a:p>
          <a:p>
            <a:r>
              <a:rPr lang="en-US" sz="2600" dirty="0"/>
              <a:t>Government of Maharashtra has sanctioned the proposal of Mumbai Police to implement GIS/GPS based systems.</a:t>
            </a:r>
          </a:p>
          <a:p>
            <a:pPr marL="0" indent="0">
              <a:buNone/>
            </a:pPr>
            <a:r>
              <a:rPr lang="en-US" sz="2600" b="1" dirty="0"/>
              <a:t>Merits:</a:t>
            </a:r>
          </a:p>
          <a:p>
            <a:r>
              <a:rPr lang="en-US" sz="2600" dirty="0"/>
              <a:t>With current trend of digitization, GIS/GPS systems provide a robust and unique method for analyzing and solving crime related problems.</a:t>
            </a:r>
          </a:p>
          <a:p>
            <a:r>
              <a:rPr lang="en-US" sz="2600" dirty="0"/>
              <a:t>Systems provide a well mapped view of different areas and previous crime data of those areas.</a:t>
            </a:r>
          </a:p>
          <a:p>
            <a:r>
              <a:rPr lang="en-US" sz="2600" dirty="0"/>
              <a:t>Currently used for locating different hotspots of crime.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DEMERITS OF EXISTING 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Demerits:</a:t>
            </a:r>
          </a:p>
          <a:p>
            <a:r>
              <a:rPr lang="en-US" dirty="0"/>
              <a:t>The current available systems are in initial phase and still being developed.</a:t>
            </a:r>
          </a:p>
          <a:p>
            <a:r>
              <a:rPr lang="en-US" dirty="0"/>
              <a:t>Police officers lack training in these new computerized systems and the systems are not well optimized and easy to use.</a:t>
            </a:r>
          </a:p>
          <a:p>
            <a:r>
              <a:rPr lang="en-US" dirty="0"/>
              <a:t>Properly mapped and statistical information is not available for public.</a:t>
            </a:r>
          </a:p>
          <a:p>
            <a:r>
              <a:rPr lang="en-US" dirty="0"/>
              <a:t>Currently available systems are only capable of mapping past data and not for prediction and other analytical use.</a:t>
            </a:r>
          </a:p>
          <a:p>
            <a:r>
              <a:rPr lang="en-US" dirty="0"/>
              <a:t>Such GIS systems are recently being considered and it might take a few years to develop properly working systems which even public can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10857" r="12209" b="8191"/>
          <a:stretch/>
        </p:blipFill>
        <p:spPr>
          <a:xfrm>
            <a:off x="897496" y="2245464"/>
            <a:ext cx="6647795" cy="3877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05" y="342900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VISUALIZATION &amp; RESULTS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600" b="1" dirty="0" smtClean="0"/>
              <a:t>Crime Charts</a:t>
            </a:r>
            <a:r>
              <a:rPr lang="en-US" sz="2600" dirty="0" smtClean="0"/>
              <a:t>: Charts help to understand changes in crime and other factors over time using easily understandable visual format.</a:t>
            </a:r>
            <a:endParaRPr lang="en-IN" sz="2600" dirty="0"/>
          </a:p>
          <a:p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t="30677" r="31808" b="10666"/>
          <a:stretch/>
        </p:blipFill>
        <p:spPr>
          <a:xfrm>
            <a:off x="7823058" y="2245464"/>
            <a:ext cx="3175982" cy="2091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30476" r="26730" b="8952"/>
          <a:stretch/>
        </p:blipFill>
        <p:spPr>
          <a:xfrm>
            <a:off x="8397209" y="4336872"/>
            <a:ext cx="2027680" cy="16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&amp;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b="1" dirty="0" smtClean="0"/>
              <a:t>Crime Data: </a:t>
            </a:r>
            <a:r>
              <a:rPr lang="en-US" sz="2600" dirty="0" smtClean="0"/>
              <a:t>Crime data page helps to find crime data for particular place using pin code or district name along with a map view.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11237" r="2421" b="14286"/>
          <a:stretch/>
        </p:blipFill>
        <p:spPr>
          <a:xfrm>
            <a:off x="1367763" y="2190752"/>
            <a:ext cx="9369911" cy="4107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&amp;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b="1" dirty="0" smtClean="0"/>
              <a:t>Crime Maps:</a:t>
            </a:r>
            <a:r>
              <a:rPr lang="en-US" sz="2600" dirty="0" smtClean="0"/>
              <a:t> It displays detailed information district wise for various factors on the map of Maharashtra. For Map SVG file was used.</a:t>
            </a:r>
          </a:p>
          <a:p>
            <a:r>
              <a:rPr lang="en-US" sz="2600" dirty="0" smtClean="0"/>
              <a:t>Heat map shows the overall distribution of crime rate all over Maharashtra. </a:t>
            </a: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10476" r="20274" b="8952"/>
          <a:stretch/>
        </p:blipFill>
        <p:spPr>
          <a:xfrm>
            <a:off x="7132993" y="2739215"/>
            <a:ext cx="4166377" cy="335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" r="22643" b="14476"/>
          <a:stretch/>
        </p:blipFill>
        <p:spPr>
          <a:xfrm>
            <a:off x="847151" y="2733853"/>
            <a:ext cx="6050036" cy="3364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3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APPLICATIONS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Crime maps and statistical data in the form of graphs can help the police as well as the citizens.</a:t>
            </a:r>
          </a:p>
          <a:p>
            <a:r>
              <a:rPr lang="en-US" dirty="0"/>
              <a:t>These maps can be used by tourists as well while planning a trip in particular place.</a:t>
            </a:r>
          </a:p>
          <a:p>
            <a:r>
              <a:rPr lang="en-US" dirty="0"/>
              <a:t>The simple graphical representation of the crime data is easily understandable.</a:t>
            </a:r>
          </a:p>
          <a:p>
            <a:r>
              <a:rPr lang="en-US" dirty="0"/>
              <a:t>A base for developing advanced AI systems for crime analysis.</a:t>
            </a:r>
          </a:p>
          <a:p>
            <a:r>
              <a:rPr lang="en-US" dirty="0"/>
              <a:t>Usefulness: It can lead to targeted and sensitive practices by law enforcement authorities to mitigate crime, and more concerted efforts by citizens and authorities to create healthy neighborhood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00051"/>
            <a:ext cx="11029534" cy="22255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REQUIREMENTS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Hardware Requirements:</a:t>
            </a:r>
          </a:p>
          <a:p>
            <a:pPr lvl="1"/>
            <a:r>
              <a:rPr lang="en-US" sz="2600" dirty="0"/>
              <a:t>Computer/laptop</a:t>
            </a:r>
          </a:p>
          <a:p>
            <a:pPr lvl="1"/>
            <a:r>
              <a:rPr lang="en-US" sz="2600" dirty="0"/>
              <a:t>Intel i5 10th Gen or higher/8gb Ram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2717" y="2625634"/>
            <a:ext cx="5673763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600" b="1" dirty="0">
                <a:solidFill>
                  <a:prstClr val="black"/>
                </a:solidFill>
              </a:rPr>
              <a:t>Software Requirements: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Python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Flask/Android/Flutter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HTML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CSS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JavaScript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Packages: </a:t>
            </a:r>
            <a:r>
              <a:rPr lang="en-US" sz="2600" dirty="0" err="1">
                <a:solidFill>
                  <a:prstClr val="black"/>
                </a:solidFill>
              </a:rPr>
              <a:t>SKlearn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dirty="0" err="1">
                <a:solidFill>
                  <a:prstClr val="black"/>
                </a:solidFill>
              </a:rPr>
              <a:t>Geopy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dirty="0" err="1">
                <a:solidFill>
                  <a:prstClr val="black"/>
                </a:solidFill>
              </a:rPr>
              <a:t>Numpy</a:t>
            </a:r>
            <a:r>
              <a:rPr lang="en-US" sz="2600" dirty="0">
                <a:solidFill>
                  <a:prstClr val="black"/>
                </a:solidFill>
              </a:rPr>
              <a:t>, Pandas.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2625634"/>
            <a:ext cx="51990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libraries for visualization: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Zing </a:t>
            </a:r>
            <a:r>
              <a:rPr lang="en-US" sz="2600" dirty="0"/>
              <a:t>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Folium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AM </a:t>
            </a:r>
            <a:r>
              <a:rPr lang="en-US" sz="2600" dirty="0"/>
              <a:t>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Google </a:t>
            </a:r>
            <a:r>
              <a:rPr lang="en-US" sz="2600" dirty="0"/>
              <a:t>Maps Embed API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96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49"/>
            <a:ext cx="10959354" cy="6229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REFERENCES</a:t>
            </a:r>
          </a:p>
          <a:p>
            <a:pPr marL="0" indent="0" algn="ctr">
              <a:buNone/>
            </a:pPr>
            <a:endParaRPr lang="en-US" sz="10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Deepika</a:t>
            </a:r>
            <a:r>
              <a:rPr lang="en-US" sz="2400" dirty="0"/>
              <a:t> K.K , </a:t>
            </a:r>
            <a:r>
              <a:rPr lang="en-US" sz="2400" dirty="0" err="1"/>
              <a:t>Smitha</a:t>
            </a:r>
            <a:r>
              <a:rPr lang="en-US" sz="2400" dirty="0"/>
              <a:t> Vinod(2018). Crime analysis in India using data mining techniques.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Devendra</a:t>
            </a:r>
            <a:r>
              <a:rPr lang="en-US" sz="2400" dirty="0"/>
              <a:t> </a:t>
            </a:r>
            <a:r>
              <a:rPr lang="en-US" sz="2400" dirty="0" err="1"/>
              <a:t>Tayal</a:t>
            </a:r>
            <a:r>
              <a:rPr lang="en-US" sz="2400" dirty="0"/>
              <a:t>, </a:t>
            </a:r>
            <a:r>
              <a:rPr lang="en-US" sz="2400" dirty="0" err="1"/>
              <a:t>Arti</a:t>
            </a:r>
            <a:r>
              <a:rPr lang="en-US" sz="2400" dirty="0"/>
              <a:t> Jain, </a:t>
            </a:r>
            <a:r>
              <a:rPr lang="en-US" sz="2400" dirty="0" err="1"/>
              <a:t>Surbhi</a:t>
            </a:r>
            <a:r>
              <a:rPr lang="en-US" sz="2400" dirty="0"/>
              <a:t> Arora, </a:t>
            </a:r>
            <a:r>
              <a:rPr lang="en-US" sz="2400" dirty="0" err="1"/>
              <a:t>Surbhi</a:t>
            </a:r>
            <a:r>
              <a:rPr lang="en-US" sz="2400" dirty="0"/>
              <a:t> Agarwal, </a:t>
            </a:r>
            <a:r>
              <a:rPr lang="en-US" sz="2400" dirty="0" err="1"/>
              <a:t>Tushar</a:t>
            </a:r>
            <a:r>
              <a:rPr lang="en-US" sz="2400" dirty="0"/>
              <a:t> Gupta, Nikhil </a:t>
            </a:r>
            <a:r>
              <a:rPr lang="en-US" sz="2400" dirty="0" err="1"/>
              <a:t>Tyagi</a:t>
            </a:r>
            <a:r>
              <a:rPr lang="en-US" sz="2400" dirty="0"/>
              <a:t>, “Crime detection and Criminal identification in India using data mining technique”, Ai &amp; Society, 2014, https://doi.org/10.1007/s00146-014-0539-6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Shivani</a:t>
            </a:r>
            <a:r>
              <a:rPr lang="en-US" sz="2400" dirty="0"/>
              <a:t> </a:t>
            </a:r>
            <a:r>
              <a:rPr lang="en-US" sz="2400" dirty="0" err="1"/>
              <a:t>Dandir</a:t>
            </a:r>
            <a:r>
              <a:rPr lang="en-US" sz="2400" dirty="0"/>
              <a:t>(2019). Indian Crime Data Analysis. https://towardsdatascience.com/indian-crime-data-analysis-85d3afdc0ceb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Tapan</a:t>
            </a:r>
            <a:r>
              <a:rPr lang="en-US" sz="2400" dirty="0"/>
              <a:t> </a:t>
            </a:r>
            <a:r>
              <a:rPr lang="en-US" sz="2400" dirty="0" err="1"/>
              <a:t>Chakraborty.An</a:t>
            </a:r>
            <a:r>
              <a:rPr lang="en-US" sz="2400" dirty="0"/>
              <a:t> Alternative to Crime Trend Analysis in India. https://www.satp.org/satporgtp/publication/faultlines/volume14/article5.htm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Vikramaditya</a:t>
            </a:r>
            <a:r>
              <a:rPr lang="en-US" sz="2400" dirty="0"/>
              <a:t> Singh </a:t>
            </a:r>
            <a:r>
              <a:rPr lang="en-US" sz="2400" dirty="0" err="1"/>
              <a:t>Bhatia,Sourabh</a:t>
            </a:r>
            <a:r>
              <a:rPr lang="en-US" sz="2400" dirty="0"/>
              <a:t> </a:t>
            </a:r>
            <a:r>
              <a:rPr lang="en-US" sz="2400" dirty="0" err="1"/>
              <a:t>Tiwarib</a:t>
            </a:r>
            <a:r>
              <a:rPr lang="en-US" sz="2400" dirty="0"/>
              <a:t>, </a:t>
            </a:r>
            <a:r>
              <a:rPr lang="en-US" sz="2400" dirty="0" err="1"/>
              <a:t>Jasvant</a:t>
            </a:r>
            <a:r>
              <a:rPr lang="en-US" sz="2400" dirty="0"/>
              <a:t> </a:t>
            </a:r>
            <a:r>
              <a:rPr lang="en-US" sz="2400" dirty="0" err="1"/>
              <a:t>Mandloic</a:t>
            </a:r>
            <a:r>
              <a:rPr lang="en-US" sz="2400" dirty="0"/>
              <a:t>. Machine Learning Model to Predict, Classify and Analyze Crime in Indore City.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Prajakta</a:t>
            </a:r>
            <a:r>
              <a:rPr lang="en-US" sz="2400" dirty="0"/>
              <a:t> </a:t>
            </a:r>
            <a:r>
              <a:rPr lang="en-US" sz="2400" dirty="0" err="1"/>
              <a:t>Yerpude</a:t>
            </a:r>
            <a:r>
              <a:rPr lang="en-US" sz="2400" dirty="0"/>
              <a:t> and </a:t>
            </a:r>
            <a:r>
              <a:rPr lang="en-US" sz="2400" dirty="0" err="1"/>
              <a:t>Vaishnavi</a:t>
            </a:r>
            <a:r>
              <a:rPr lang="en-US" sz="2400" dirty="0"/>
              <a:t> </a:t>
            </a:r>
            <a:r>
              <a:rPr lang="en-US" sz="2400" dirty="0" err="1"/>
              <a:t>Gudur</a:t>
            </a:r>
            <a:r>
              <a:rPr lang="en-US" sz="2400" dirty="0"/>
              <a:t>, “Predictive Modelling of Crime Dataset Using Data Mining”, International Journal of Data Mining &amp; Knowledge Management Process (IJDKP), Vol.7, No.4, July 2017, DOI: 10.5121/ijdkp.2017.7404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INTRODUCTION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Growing crime rate is a major concern and it is essential to find techniques to reduce it.</a:t>
            </a:r>
          </a:p>
          <a:p>
            <a:r>
              <a:rPr lang="en-US" dirty="0"/>
              <a:t>Crime analysis gives us better understanding of crime trends which is highly beneficial.</a:t>
            </a:r>
          </a:p>
          <a:p>
            <a:r>
              <a:rPr lang="en-US" dirty="0"/>
              <a:t>Ability to use big data for easy and efficient understanding of patterns.</a:t>
            </a:r>
          </a:p>
          <a:p>
            <a:r>
              <a:rPr lang="en-US" dirty="0"/>
              <a:t>In India, GIS (Geographic Information System) is used for crime mapping. But applications for GIS in policing is in starting stages and GIS based data analysis can be useful.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Criminal data is available for public but it is mostly focused on combined data about a state. The data for individual cities is not easily accessible and is mostly in the form of FIR/charge sheets in local languages. </a:t>
            </a:r>
          </a:p>
          <a:p>
            <a:r>
              <a:rPr lang="en-US" dirty="0"/>
              <a:t>This can be solved by analyzing, classifying and creating a GIS environment for individual cities. Simple crime maps and statistical data in the form of graphs can help the police as well as the citizens in many ways. </a:t>
            </a:r>
          </a:p>
          <a:p>
            <a:r>
              <a:rPr lang="en-US" dirty="0"/>
              <a:t>Much of the current work is useful for policing and focused in two major directions.</a:t>
            </a:r>
          </a:p>
          <a:p>
            <a:r>
              <a:rPr lang="en-US" dirty="0"/>
              <a:t>Predicting surges and hotspots of crime and understanding patterns of criminal behavior that could help in solving criminal investigations.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PROPOSED 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For easy accessibility and use we propose to build a mobile application/website which will be available for public and private use.</a:t>
            </a:r>
          </a:p>
          <a:p>
            <a:r>
              <a:rPr lang="en-US" dirty="0"/>
              <a:t>The application will provide a brief overview of current state of crime.</a:t>
            </a:r>
          </a:p>
          <a:p>
            <a:r>
              <a:rPr lang="en-US" dirty="0"/>
              <a:t>The frontend of the application will focus on statistical data visualization and crime mapping.</a:t>
            </a:r>
          </a:p>
          <a:p>
            <a:r>
              <a:rPr lang="en-US" dirty="0"/>
              <a:t>The backend system will focus on generating accurate statistical data and intensity of crime for GIS mapping.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05741"/>
            <a:ext cx="10959354" cy="6320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1. Data Collection:</a:t>
            </a:r>
          </a:p>
          <a:p>
            <a:pPr>
              <a:spcBef>
                <a:spcPts val="0"/>
              </a:spcBef>
            </a:pPr>
            <a:r>
              <a:rPr lang="en-US" dirty="0"/>
              <a:t>From :National Crime Records </a:t>
            </a:r>
            <a:r>
              <a:rPr lang="en-US" dirty="0" smtClean="0"/>
              <a:t>Bureau(NCRB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Website link: https://ncrb.gov.in/en</a:t>
            </a:r>
          </a:p>
          <a:p>
            <a:r>
              <a:rPr lang="en-US" dirty="0"/>
              <a:t>Structure: Consists of </a:t>
            </a:r>
            <a:r>
              <a:rPr lang="en-US" dirty="0" smtClean="0"/>
              <a:t>latest </a:t>
            </a:r>
            <a:r>
              <a:rPr lang="en-US" dirty="0" smtClean="0"/>
              <a:t>data </a:t>
            </a:r>
            <a:r>
              <a:rPr lang="en-US" dirty="0"/>
              <a:t>of IPC Crimes from 2017-2020 across all the states and holds records of all different IPC crimes.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2. Data Refining and Preprocessing:</a:t>
            </a:r>
          </a:p>
          <a:p>
            <a:r>
              <a:rPr lang="en-US" dirty="0"/>
              <a:t>Extracting data of the Maharashtra state.</a:t>
            </a:r>
          </a:p>
          <a:p>
            <a:r>
              <a:rPr lang="en-US" dirty="0"/>
              <a:t>Removing inconsistencies in data across the years and normalizing the data for ML Models.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b="1" dirty="0"/>
              <a:t>3. Data Analysis:</a:t>
            </a:r>
          </a:p>
          <a:p>
            <a:r>
              <a:rPr lang="en-US" dirty="0"/>
              <a:t>Selecting the Major Crimes among all the types.</a:t>
            </a:r>
          </a:p>
          <a:p>
            <a:r>
              <a:rPr lang="en-US" dirty="0"/>
              <a:t>Analyzing different Performance metrics for calculating Crime Rate.</a:t>
            </a:r>
          </a:p>
          <a:p>
            <a:r>
              <a:rPr lang="en-US" dirty="0"/>
              <a:t>Selecting appropriate Models on the basis of data for ML.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1481"/>
            <a:ext cx="10959354" cy="5827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/>
              <a:t>4. Creating Models using machine learning :</a:t>
            </a:r>
          </a:p>
          <a:p>
            <a:r>
              <a:rPr lang="en-US" sz="2600" dirty="0"/>
              <a:t>Types of models based on the data:</a:t>
            </a:r>
          </a:p>
          <a:p>
            <a:r>
              <a:rPr lang="en-US" sz="2600" dirty="0"/>
              <a:t>Crime rate density analysis using clustering.</a:t>
            </a:r>
          </a:p>
          <a:p>
            <a:r>
              <a:rPr lang="en-US" sz="2600" dirty="0"/>
              <a:t>Area crime rate prediction using </a:t>
            </a:r>
            <a:r>
              <a:rPr lang="en-US" sz="2600" dirty="0" smtClean="0"/>
              <a:t>regression.</a:t>
            </a:r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5. Data Visualization:</a:t>
            </a:r>
          </a:p>
          <a:p>
            <a:r>
              <a:rPr lang="en-US" sz="2600" dirty="0"/>
              <a:t>Collecting administrative map data(</a:t>
            </a:r>
            <a:r>
              <a:rPr lang="en-US" sz="2600" dirty="0" err="1"/>
              <a:t>Shapefile</a:t>
            </a:r>
            <a:r>
              <a:rPr lang="en-US" sz="2600" dirty="0"/>
              <a:t>) </a:t>
            </a:r>
          </a:p>
          <a:p>
            <a:r>
              <a:rPr lang="en-US" sz="2600" dirty="0"/>
              <a:t>Using GIS techniques to plot the model analysis.</a:t>
            </a:r>
          </a:p>
          <a:p>
            <a:r>
              <a:rPr lang="en-US" sz="2600" dirty="0"/>
              <a:t>Displaying statistical data using graphical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50"/>
            <a:ext cx="10959354" cy="600074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CRIME </a:t>
            </a:r>
            <a:r>
              <a:rPr lang="en-US" b="1" dirty="0" smtClean="0">
                <a:solidFill>
                  <a:srgbClr val="C00000"/>
                </a:solidFill>
              </a:rPr>
              <a:t>RATE ANALYSIS </a:t>
            </a:r>
            <a:r>
              <a:rPr lang="en-US" b="1" dirty="0">
                <a:solidFill>
                  <a:srgbClr val="C00000"/>
                </a:solidFill>
              </a:rPr>
              <a:t>USING CLUSTERING 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/>
              <a:t>In clustering, the data items are clustered according to their </a:t>
            </a:r>
            <a:r>
              <a:rPr lang="en-US" sz="2600" b="1" dirty="0"/>
              <a:t>logical relationships </a:t>
            </a:r>
            <a:r>
              <a:rPr lang="en-US" sz="2600" dirty="0"/>
              <a:t>or natural groupings and a structure as a whole is generated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Each cluster is </a:t>
            </a:r>
            <a:r>
              <a:rPr lang="en-US" sz="2600" b="1" dirty="0"/>
              <a:t>collection of homogeneous elements</a:t>
            </a:r>
            <a:r>
              <a:rPr lang="en-US" sz="2600" dirty="0"/>
              <a:t>, which may be exclusive to that group, but are </a:t>
            </a:r>
            <a:r>
              <a:rPr lang="en-US" sz="2600" b="1" dirty="0"/>
              <a:t>similar to each other</a:t>
            </a:r>
            <a:r>
              <a:rPr lang="en-US" sz="2600" dirty="0"/>
              <a:t>.	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In crime analysis clustering can help identify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  certain crime patterns with different crimes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  and factors.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92" y="2560319"/>
            <a:ext cx="4154622" cy="37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1862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CRIME RATE PREDICTION USING REGRESSION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dirty="0"/>
              <a:t>   </a:t>
            </a:r>
            <a:r>
              <a:rPr lang="en-US" sz="2600" dirty="0" smtClean="0"/>
              <a:t>Regression </a:t>
            </a:r>
            <a:r>
              <a:rPr lang="en-US" sz="2600" dirty="0"/>
              <a:t>can be applied to a crime dataset to predict </a:t>
            </a:r>
            <a:r>
              <a:rPr lang="en-US" sz="2600" dirty="0" smtClean="0"/>
              <a:t>future crime rate </a:t>
            </a:r>
            <a:r>
              <a:rPr lang="en-US" sz="2600" dirty="0"/>
              <a:t>for different districts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717" y="2495550"/>
            <a:ext cx="70529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An autoregressive integrated moving average, or ARIMA, is a statistical analysis model that uses time series data to either better understand the data set or to predict future trends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ARIMA </a:t>
            </a:r>
            <a:r>
              <a:rPr lang="en-US" sz="2600" dirty="0"/>
              <a:t>models predict future values based on past values</a:t>
            </a:r>
            <a:r>
              <a:rPr lang="en-US" sz="2600" dirty="0" smtClean="0"/>
              <a:t>.</a:t>
            </a:r>
            <a:endParaRPr lang="en-US" sz="2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81" y="2140676"/>
            <a:ext cx="4059569" cy="40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9101"/>
            <a:ext cx="10959354" cy="735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– GIS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90" r="1207"/>
          <a:stretch/>
        </p:blipFill>
        <p:spPr>
          <a:xfrm>
            <a:off x="779929" y="1154929"/>
            <a:ext cx="4345066" cy="508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1287" y="1516879"/>
            <a:ext cx="54642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geographic information system (GIS), is a system that creates, manages, analyzes, and maps all types of data. 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GIS connects data to a map, </a:t>
            </a:r>
            <a:r>
              <a:rPr lang="en-US" sz="2600" b="1" dirty="0"/>
              <a:t>integrating location data </a:t>
            </a:r>
            <a:r>
              <a:rPr lang="en-US" sz="2600" dirty="0"/>
              <a:t>with all types of </a:t>
            </a:r>
            <a:r>
              <a:rPr lang="en-US" sz="2600" b="1" dirty="0"/>
              <a:t>descriptive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28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1340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Patkar</dc:creator>
  <cp:lastModifiedBy>WELCOME</cp:lastModifiedBy>
  <cp:revision>78</cp:revision>
  <dcterms:created xsi:type="dcterms:W3CDTF">2022-10-14T07:59:13Z</dcterms:created>
  <dcterms:modified xsi:type="dcterms:W3CDTF">2023-04-24T05:23:08Z</dcterms:modified>
</cp:coreProperties>
</file>