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BBBA0-F690-4020-95FC-FF9F981E4B9B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ADEA3-52AA-410C-AF0E-0A0492D2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18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C43E-243B-9F4E-9176-B9E3E0299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CC407-AF8E-6F2D-0644-1201E6D04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A528F-0C27-0280-A611-B87FD4B5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B6C9D-52DA-7297-6E55-6767C8FA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66CCA-ED3C-CFB6-B94B-BB4F4BCF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61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DD35-710D-1CC3-FCDF-51BDD1A5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9D42A-6F6C-2E6A-710D-17CFD8443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7D3B6-242D-4833-5AED-CC3F5B09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11065-3661-5365-9FD9-D6EF04AB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895A3-326E-2F83-62E6-7AC38A33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87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211A3-44BF-9D8B-E787-48F2EDA61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D82C6-DC7C-18A7-14CA-E8085E339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DEE5E-E7A7-3651-AF11-3F6CD2AF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44495-C9DA-7D13-858E-15779DDA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B0013-D8BB-42A6-1667-AB000A57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90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44EA-B90E-B4C7-F571-B6F7C8B5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6096-4B94-FF0B-19B0-F8AA6BFE6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48889-702C-D2C2-D5EE-734081ED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498C-DA69-C319-D17E-049836D7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CD137-99C5-CC8C-8C22-8B68C84B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93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5431-A94F-55D8-7AEC-23422C15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7D707-1A30-BD9E-7D52-984A2FF10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03B10-460A-52AF-3A32-AEF7BE7E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A4F96-4807-95C5-382F-E97DFEA7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7B92-2E8F-EE13-5FCA-D063CFA9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26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A548-78CD-D2B4-AA44-02C9958B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4BA1C-72F9-A688-075A-7A949BBB8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E8ED1-AF1A-6345-E372-16B8A31D7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F1546-C2E4-53BE-22C8-C511EB00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48FB6-70EF-599C-66A1-7CE316C4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03E6A-E1F1-7B65-C028-DD1683CE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55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C622-3B09-5AC6-030B-2FADC3EA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DEBE9-DE23-B7F3-EF8F-5E95D22C1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27BD9-4EBC-4524-F2D9-81AAAD9FB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90C16-37B4-F789-AC6C-DCD65310D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6DC18-6BB5-D907-6EAD-BFD08777F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09CB8-EC91-ABD7-7CC3-8AF18608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2ECBA-A23F-5FCE-9FCA-711587E6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C98CB-161E-6881-E774-A469D399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94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B789-1A9B-F2D1-371D-AB009DF7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B79E94-BC34-14EB-10DD-EDD0D6DD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AD4AE-3910-5709-93D7-FB0BA903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C2187-3AE6-1FF6-77E3-3F6DFDBD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56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D367D-E51B-C72E-C8B0-B7118D8A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EEA62-1A64-5E16-9964-3816362F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B4BDD-D7D0-E726-6962-69C49E47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17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A412-B5D0-8C71-0A68-D1FB976E7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13C14-8A3B-2D2F-6FD5-3CDD7B1CC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30630-5A24-CB2A-6708-8D0308E62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6DE90-026B-5AA9-F70E-8FC31393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D0F0A-0045-AABE-5572-4877B645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CFF8E-6B09-7904-47C3-296DD895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9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7391-0D3E-B9D8-5EA5-65A00B95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C0120-C8AF-D770-D9F2-A240927AE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E8EEE-9086-D388-268B-0A2F11C42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54F87-8012-8405-CAAD-DF627EB2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2DE73-9376-D897-E666-91414290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98B57-C881-0AA6-68B5-DF15BFE9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02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AA014-B4FC-DFDA-BD95-3821CEAE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FE5F7-8EDE-60C2-25E3-CCEBAF936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31C75-7490-3C6F-34FC-F3F14D88D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75160-E968-40C6-8120-D928B39B25D5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508BA-8BF1-C518-9A18-22B0C2DA6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73E74-612D-6BD6-B86A-8497A1B8A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99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D0F5-0544-31F8-CF1C-E918B14AD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4" y="323850"/>
            <a:ext cx="10515600" cy="621142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CRIME RATE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ANALYSIS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        20 </a:t>
            </a:r>
            <a:r>
              <a:rPr lang="en-US" dirty="0" err="1">
                <a:solidFill>
                  <a:srgbClr val="C00000"/>
                </a:solidFill>
              </a:rPr>
              <a:t>Kritarth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Kambli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37 </a:t>
            </a:r>
            <a:r>
              <a:rPr lang="en-US" dirty="0">
                <a:solidFill>
                  <a:srgbClr val="C00000"/>
                </a:solidFill>
              </a:rPr>
              <a:t>Rahul </a:t>
            </a:r>
            <a:r>
              <a:rPr lang="en-US" dirty="0" err="1">
                <a:solidFill>
                  <a:srgbClr val="C00000"/>
                </a:solidFill>
              </a:rPr>
              <a:t>Patil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   39 </a:t>
            </a:r>
            <a:r>
              <a:rPr lang="en-US" dirty="0">
                <a:solidFill>
                  <a:srgbClr val="C00000"/>
                </a:solidFill>
              </a:rPr>
              <a:t>Pooja </a:t>
            </a:r>
            <a:r>
              <a:rPr lang="en-US" dirty="0" err="1">
                <a:solidFill>
                  <a:srgbClr val="C00000"/>
                </a:solidFill>
              </a:rPr>
              <a:t>Patkar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   48 </a:t>
            </a:r>
            <a:r>
              <a:rPr lang="en-US" dirty="0">
                <a:solidFill>
                  <a:srgbClr val="C00000"/>
                </a:solidFill>
              </a:rPr>
              <a:t>Vishal </a:t>
            </a:r>
            <a:r>
              <a:rPr lang="en-US" dirty="0" smtClean="0">
                <a:solidFill>
                  <a:srgbClr val="C00000"/>
                </a:solidFill>
              </a:rPr>
              <a:t>Shirke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/>
              <a:t>BE Sem VII- 2022-23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:</a:t>
            </a:r>
            <a:r>
              <a:rPr lang="en-US" dirty="0" smtClean="0"/>
              <a:t>Guide:</a:t>
            </a:r>
          </a:p>
          <a:p>
            <a:pPr marL="0" lvl="0" indent="0" algn="ctr">
              <a:buNone/>
            </a:pPr>
            <a:r>
              <a:rPr lang="en-US" dirty="0"/>
              <a:t>Prof. </a:t>
            </a:r>
            <a:r>
              <a:rPr lang="en-US" dirty="0" err="1"/>
              <a:t>Avinash</a:t>
            </a:r>
            <a:r>
              <a:rPr lang="en-US" dirty="0"/>
              <a:t> </a:t>
            </a:r>
            <a:r>
              <a:rPr lang="en-US" dirty="0" err="1"/>
              <a:t>Gondal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Department Of Computer Engineering</a:t>
            </a:r>
          </a:p>
          <a:p>
            <a:pPr marL="0" indent="0" algn="ctr">
              <a:buNone/>
            </a:pPr>
            <a:r>
              <a:rPr lang="en-US" sz="1800" dirty="0" err="1"/>
              <a:t>Watumull</a:t>
            </a:r>
            <a:r>
              <a:rPr lang="en-US" sz="1800" dirty="0"/>
              <a:t> Institute Of Electronics Engineering And Computer </a:t>
            </a:r>
            <a:r>
              <a:rPr lang="en-US" sz="1800" dirty="0" smtClean="0"/>
              <a:t>Technology</a:t>
            </a:r>
            <a:endParaRPr lang="en-US" dirty="0"/>
          </a:p>
          <a:p>
            <a:pPr marL="0" indent="0" algn="ctr">
              <a:buNone/>
            </a:pPr>
            <a:endParaRPr lang="en-IN" dirty="0"/>
          </a:p>
        </p:txBody>
      </p:sp>
      <p:pic>
        <p:nvPicPr>
          <p:cNvPr id="1026" name="Picture 2" descr="Watumull Institute Of Electronics Engineering and Computer Technology,  Mumbai, (Mumbai) | Educrib">
            <a:extLst>
              <a:ext uri="{FF2B5EF4-FFF2-40B4-BE49-F238E27FC236}">
                <a16:creationId xmlns:a16="http://schemas.microsoft.com/office/drawing/2014/main" id="{9667E0C1-BF65-97B6-E0AC-0AD361A36B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4" t="21141" r="28333" b="15421"/>
          <a:stretch/>
        </p:blipFill>
        <p:spPr bwMode="auto">
          <a:xfrm>
            <a:off x="5333440" y="4447468"/>
            <a:ext cx="1271868" cy="120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2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247651"/>
            <a:ext cx="10959354" cy="599178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VISUALIZATION - ArcGIS </a:t>
            </a:r>
            <a:r>
              <a:rPr lang="en-US" b="1" dirty="0" smtClean="0">
                <a:solidFill>
                  <a:srgbClr val="C00000"/>
                </a:solidFill>
              </a:rPr>
              <a:t>Book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571" t="3007" r="3827" b="2540"/>
          <a:stretch/>
        </p:blipFill>
        <p:spPr>
          <a:xfrm>
            <a:off x="779929" y="702750"/>
            <a:ext cx="7200900" cy="565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19783" y="1200150"/>
            <a:ext cx="36195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ArcGIS’ procedure of providing facility of a temporal </a:t>
            </a:r>
            <a:r>
              <a:rPr lang="en-US" sz="2600" dirty="0" smtClean="0"/>
              <a:t>GIS.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597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304801"/>
            <a:ext cx="10959354" cy="626745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EXISTING SYSTEMS AND THEIR </a:t>
            </a:r>
            <a:r>
              <a:rPr lang="en-US" b="1" dirty="0" smtClean="0">
                <a:solidFill>
                  <a:srgbClr val="C00000"/>
                </a:solidFill>
              </a:rPr>
              <a:t>MERITS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600" b="1" dirty="0"/>
              <a:t>Existing Systems:</a:t>
            </a:r>
          </a:p>
          <a:p>
            <a:r>
              <a:rPr lang="en-US" sz="2600" dirty="0"/>
              <a:t>For Chennai Police, ESRI India has sold two licenses of Arc view GIS software and has imparted training. </a:t>
            </a:r>
          </a:p>
          <a:p>
            <a:r>
              <a:rPr lang="en-US" sz="2600" dirty="0"/>
              <a:t>GIS based systems are being used by New Delhi, Hyderabad and Assam Police Departments.</a:t>
            </a:r>
          </a:p>
          <a:p>
            <a:r>
              <a:rPr lang="en-US" sz="2600" dirty="0"/>
              <a:t>Government of Maharashtra has sanctioned the proposal of Mumbai Police to implement GIS/GPS based systems</a:t>
            </a:r>
            <a:r>
              <a:rPr lang="en-US" sz="2600" dirty="0" smtClean="0"/>
              <a:t>.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Merits:</a:t>
            </a:r>
          </a:p>
          <a:p>
            <a:r>
              <a:rPr lang="en-US" sz="2600" dirty="0"/>
              <a:t>With current trend of digitization, GIS/GPS systems provide a robust and unique method for analyzing and solving crime related problems.</a:t>
            </a:r>
          </a:p>
          <a:p>
            <a:r>
              <a:rPr lang="en-US" sz="2600" dirty="0"/>
              <a:t>Systems provide a well mapped view of different areas and previous crime data of those areas.</a:t>
            </a:r>
          </a:p>
          <a:p>
            <a:r>
              <a:rPr lang="en-US" sz="2600" dirty="0"/>
              <a:t>Currently used for locating different hotspots of crime</a:t>
            </a:r>
            <a:r>
              <a:rPr lang="en-US" sz="2600" dirty="0" smtClean="0"/>
              <a:t>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342901"/>
            <a:ext cx="10959354" cy="589653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DEMERITS OF EXISTING </a:t>
            </a:r>
            <a:r>
              <a:rPr lang="en-US" b="1" dirty="0" smtClean="0">
                <a:solidFill>
                  <a:srgbClr val="C00000"/>
                </a:solidFill>
              </a:rPr>
              <a:t>SYSTEM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Demerits:</a:t>
            </a:r>
          </a:p>
          <a:p>
            <a:r>
              <a:rPr lang="en-US" dirty="0"/>
              <a:t>The current available systems are in initial phase and still being developed.</a:t>
            </a:r>
          </a:p>
          <a:p>
            <a:r>
              <a:rPr lang="en-US" dirty="0"/>
              <a:t>Police officers lack training in these new computerized systems and the systems are not well optimized and easy to use.</a:t>
            </a:r>
          </a:p>
          <a:p>
            <a:r>
              <a:rPr lang="en-US" dirty="0"/>
              <a:t>Properly mapped and statistical information is not available for public.</a:t>
            </a:r>
          </a:p>
          <a:p>
            <a:r>
              <a:rPr lang="en-US" dirty="0"/>
              <a:t>Currently available systems are only capable of mapping past data and not for prediction and other analytical use.</a:t>
            </a:r>
          </a:p>
          <a:p>
            <a:r>
              <a:rPr lang="en-US" dirty="0"/>
              <a:t>Such GIS systems are recently being considered and it might take a few years to develop properly working systems which even public can access.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5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342901"/>
            <a:ext cx="10959354" cy="589653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APPLICATIONS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Crime maps and statistical data in the form of graphs can help the police as well as the citizens.</a:t>
            </a:r>
          </a:p>
          <a:p>
            <a:r>
              <a:rPr lang="en-US" dirty="0"/>
              <a:t>These maps can be used by tourists as well while planning a trip in particular place.</a:t>
            </a:r>
          </a:p>
          <a:p>
            <a:r>
              <a:rPr lang="en-US" dirty="0"/>
              <a:t>The simple graphical representation of the crime data is easily understandable.</a:t>
            </a:r>
          </a:p>
          <a:p>
            <a:r>
              <a:rPr lang="en-US" dirty="0"/>
              <a:t>A base for developing advanced AI systems for crime analysis.</a:t>
            </a:r>
          </a:p>
          <a:p>
            <a:r>
              <a:rPr lang="en-US" dirty="0"/>
              <a:t>Usefulness: It can lead to targeted and sensitive practices by law enforcement authorities to mitigate crime, and more concerted efforts by citizens and authorities to create healthy neighborhood environments.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0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400051"/>
            <a:ext cx="10959354" cy="58393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PROJECT REQUIREMENTS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600" b="1" dirty="0"/>
              <a:t>Hardware Requirements</a:t>
            </a:r>
            <a:r>
              <a:rPr lang="en-US" sz="2600" b="1" dirty="0" smtClean="0"/>
              <a:t>:</a:t>
            </a:r>
            <a:endParaRPr lang="en-US" sz="2600" b="1" dirty="0"/>
          </a:p>
          <a:p>
            <a:pPr lvl="1"/>
            <a:r>
              <a:rPr lang="en-US" sz="2600" dirty="0"/>
              <a:t>Computer/laptop</a:t>
            </a:r>
          </a:p>
          <a:p>
            <a:pPr lvl="1"/>
            <a:r>
              <a:rPr lang="en-US" sz="2600" dirty="0"/>
              <a:t>Intel i5 10th Gen or higher/8gb Ram </a:t>
            </a:r>
          </a:p>
          <a:p>
            <a:pPr marL="0" indent="0">
              <a:buNone/>
            </a:pPr>
            <a:r>
              <a:rPr lang="en-US" sz="2600" b="1" dirty="0"/>
              <a:t>Software Requirements:</a:t>
            </a:r>
          </a:p>
          <a:p>
            <a:pPr lvl="1"/>
            <a:r>
              <a:rPr lang="en-US" sz="2600" dirty="0"/>
              <a:t>Python</a:t>
            </a:r>
          </a:p>
          <a:p>
            <a:pPr lvl="1"/>
            <a:r>
              <a:rPr lang="en-US" sz="2600" dirty="0"/>
              <a:t>Flask/Android/Flutter</a:t>
            </a:r>
          </a:p>
          <a:p>
            <a:pPr lvl="1"/>
            <a:r>
              <a:rPr lang="en-US" sz="2600" dirty="0"/>
              <a:t>HTML</a:t>
            </a:r>
          </a:p>
          <a:p>
            <a:pPr lvl="1"/>
            <a:r>
              <a:rPr lang="en-US" sz="2600" dirty="0"/>
              <a:t>CSS</a:t>
            </a:r>
          </a:p>
          <a:p>
            <a:pPr lvl="1"/>
            <a:r>
              <a:rPr lang="en-US" sz="2600" dirty="0"/>
              <a:t>JavaScript</a:t>
            </a:r>
          </a:p>
          <a:p>
            <a:pPr lvl="1"/>
            <a:r>
              <a:rPr lang="en-US" sz="2600" dirty="0"/>
              <a:t>Packages: </a:t>
            </a:r>
            <a:r>
              <a:rPr lang="en-US" sz="2600" dirty="0" err="1"/>
              <a:t>SKlearn</a:t>
            </a:r>
            <a:r>
              <a:rPr lang="en-US" sz="2600" dirty="0"/>
              <a:t>, </a:t>
            </a:r>
            <a:r>
              <a:rPr lang="en-US" sz="2600" dirty="0" err="1"/>
              <a:t>Geopy</a:t>
            </a:r>
            <a:r>
              <a:rPr lang="en-US" sz="2600" dirty="0"/>
              <a:t>, </a:t>
            </a:r>
            <a:r>
              <a:rPr lang="en-US" sz="2600" dirty="0" err="1"/>
              <a:t>Numpy</a:t>
            </a:r>
            <a:r>
              <a:rPr lang="en-US" sz="2600" dirty="0"/>
              <a:t>, Pandas.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285749"/>
            <a:ext cx="10959354" cy="6229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REFERENCES</a:t>
            </a:r>
          </a:p>
          <a:p>
            <a:pPr marL="0" indent="0" algn="ctr">
              <a:buNone/>
            </a:pPr>
            <a:endParaRPr lang="en-US" sz="1000" b="1" dirty="0" smtClean="0">
              <a:solidFill>
                <a:srgbClr val="C00000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/>
              <a:t>Deepika</a:t>
            </a:r>
            <a:r>
              <a:rPr lang="en-US" sz="2400" dirty="0"/>
              <a:t> K.K , </a:t>
            </a:r>
            <a:r>
              <a:rPr lang="en-US" sz="2400" dirty="0" err="1"/>
              <a:t>Smitha</a:t>
            </a:r>
            <a:r>
              <a:rPr lang="en-US" sz="2400" dirty="0"/>
              <a:t> Vinod(2018). Crime analysis in India using data mining techniques.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/>
              <a:t>Devendra</a:t>
            </a:r>
            <a:r>
              <a:rPr lang="en-US" sz="2400" dirty="0"/>
              <a:t> </a:t>
            </a:r>
            <a:r>
              <a:rPr lang="en-US" sz="2400" dirty="0" err="1"/>
              <a:t>Tayal</a:t>
            </a:r>
            <a:r>
              <a:rPr lang="en-US" sz="2400" dirty="0"/>
              <a:t>, </a:t>
            </a:r>
            <a:r>
              <a:rPr lang="en-US" sz="2400" dirty="0" err="1"/>
              <a:t>Arti</a:t>
            </a:r>
            <a:r>
              <a:rPr lang="en-US" sz="2400" dirty="0"/>
              <a:t> Jain, </a:t>
            </a:r>
            <a:r>
              <a:rPr lang="en-US" sz="2400" dirty="0" err="1"/>
              <a:t>Surbhi</a:t>
            </a:r>
            <a:r>
              <a:rPr lang="en-US" sz="2400" dirty="0"/>
              <a:t> Arora, </a:t>
            </a:r>
            <a:r>
              <a:rPr lang="en-US" sz="2400" dirty="0" err="1"/>
              <a:t>Surbhi</a:t>
            </a:r>
            <a:r>
              <a:rPr lang="en-US" sz="2400" dirty="0"/>
              <a:t> Agarwal, </a:t>
            </a:r>
            <a:r>
              <a:rPr lang="en-US" sz="2400" dirty="0" err="1"/>
              <a:t>Tushar</a:t>
            </a:r>
            <a:r>
              <a:rPr lang="en-US" sz="2400" dirty="0"/>
              <a:t> Gupta, Nikhil </a:t>
            </a:r>
            <a:r>
              <a:rPr lang="en-US" sz="2400" dirty="0" err="1"/>
              <a:t>Tyagi</a:t>
            </a:r>
            <a:r>
              <a:rPr lang="en-US" sz="2400" dirty="0"/>
              <a:t>, “Crime detection and Criminal identification in India using data mining technique”, Ai &amp; Society, 2014, https://doi.org/10.1007/s00146-014-0539-6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/>
              <a:t>Shivani</a:t>
            </a:r>
            <a:r>
              <a:rPr lang="en-US" sz="2400" dirty="0"/>
              <a:t> </a:t>
            </a:r>
            <a:r>
              <a:rPr lang="en-US" sz="2400" dirty="0" err="1"/>
              <a:t>Dandir</a:t>
            </a:r>
            <a:r>
              <a:rPr lang="en-US" sz="2400" dirty="0"/>
              <a:t>(2019). Indian Crime Data Analysis. https://towardsdatascience.com/indian-crime-data-analysis-85d3afdc0ceb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 smtClean="0"/>
              <a:t>Tapan</a:t>
            </a:r>
            <a:r>
              <a:rPr lang="en-US" sz="2400" dirty="0" smtClean="0"/>
              <a:t> </a:t>
            </a:r>
            <a:r>
              <a:rPr lang="en-US" sz="2400" dirty="0" err="1"/>
              <a:t>Chakraborty.An</a:t>
            </a:r>
            <a:r>
              <a:rPr lang="en-US" sz="2400" dirty="0"/>
              <a:t> Alternative to Crime Trend Analysis in </a:t>
            </a:r>
            <a:r>
              <a:rPr lang="en-US" sz="2400" dirty="0" smtClean="0"/>
              <a:t>India. https</a:t>
            </a:r>
            <a:r>
              <a:rPr lang="en-US" sz="2400" dirty="0"/>
              <a:t>://www.satp.org/satporgtp/publication/faultlines/volume14/article5.htm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/>
              <a:t>Vikramaditya</a:t>
            </a:r>
            <a:r>
              <a:rPr lang="en-US" sz="2400" dirty="0"/>
              <a:t> Singh </a:t>
            </a:r>
            <a:r>
              <a:rPr lang="en-US" sz="2400" dirty="0" err="1"/>
              <a:t>Bhatia,Sourabh</a:t>
            </a:r>
            <a:r>
              <a:rPr lang="en-US" sz="2400" dirty="0"/>
              <a:t> </a:t>
            </a:r>
            <a:r>
              <a:rPr lang="en-US" sz="2400" dirty="0" err="1"/>
              <a:t>Tiwarib</a:t>
            </a:r>
            <a:r>
              <a:rPr lang="en-US" sz="2400" dirty="0"/>
              <a:t>, </a:t>
            </a:r>
            <a:r>
              <a:rPr lang="en-US" sz="2400" dirty="0" err="1"/>
              <a:t>Jasvant</a:t>
            </a:r>
            <a:r>
              <a:rPr lang="en-US" sz="2400" dirty="0"/>
              <a:t> </a:t>
            </a:r>
            <a:r>
              <a:rPr lang="en-US" sz="2400" dirty="0" err="1"/>
              <a:t>Mandloic</a:t>
            </a:r>
            <a:r>
              <a:rPr lang="en-US" sz="2400" dirty="0"/>
              <a:t>. Machine Learning Model to Predict, Classify and Analyze Crime in Indore City.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/>
              <a:t>Prajakta</a:t>
            </a:r>
            <a:r>
              <a:rPr lang="en-US" sz="2400" dirty="0"/>
              <a:t> </a:t>
            </a:r>
            <a:r>
              <a:rPr lang="en-US" sz="2400" dirty="0" err="1"/>
              <a:t>Yerpude</a:t>
            </a:r>
            <a:r>
              <a:rPr lang="en-US" sz="2400" dirty="0"/>
              <a:t> and </a:t>
            </a:r>
            <a:r>
              <a:rPr lang="en-US" sz="2400" dirty="0" err="1"/>
              <a:t>Vaishnavi</a:t>
            </a:r>
            <a:r>
              <a:rPr lang="en-US" sz="2400" dirty="0"/>
              <a:t> </a:t>
            </a:r>
            <a:r>
              <a:rPr lang="en-US" sz="2400" dirty="0" err="1"/>
              <a:t>Gudur</a:t>
            </a:r>
            <a:r>
              <a:rPr lang="en-US" sz="2400" dirty="0"/>
              <a:t>, “Predictive Modelling of Crime Dataset Using Data Mining”, International Journal of Data Mining &amp; Knowledge Management Process (IJDKP), Vol.7, No.4, July 2017, DOI: 10.5121/ijdkp.2017.7404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1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633319"/>
            <a:ext cx="10959354" cy="560611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INTRODUCTION 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Growing crime rate is a major concern and it is essential to find techniques to reduce it.</a:t>
            </a:r>
          </a:p>
          <a:p>
            <a:r>
              <a:rPr lang="en-US" dirty="0"/>
              <a:t>Crime analysis gives us better understanding of crime trends which is highly beneficial.</a:t>
            </a:r>
          </a:p>
          <a:p>
            <a:r>
              <a:rPr lang="en-US" dirty="0"/>
              <a:t>Ability to use big data for easy and efficient understanding of patterns.</a:t>
            </a:r>
          </a:p>
          <a:p>
            <a:r>
              <a:rPr lang="en-US" dirty="0"/>
              <a:t>In India, GIS (Geographic Information System) is used for crime mapping. But applications for GIS in policing is in starting stages and GIS based data analysis can be useful.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633319"/>
            <a:ext cx="10959354" cy="560611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SCOPE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Criminal data is available for public but it is mostly focused on combined data about a state. The data for individual cities is not easily accessible and is mostly in the form of FIR/charge sheets in local languages. </a:t>
            </a:r>
          </a:p>
          <a:p>
            <a:r>
              <a:rPr lang="en-US" dirty="0"/>
              <a:t>This can be solved by analyzing, classifying and creating a GIS environment for individual cities. Simple crime maps and statistical data in the form of graphs can help the police as well as the citizens in many ways. </a:t>
            </a:r>
          </a:p>
          <a:p>
            <a:r>
              <a:rPr lang="en-US" dirty="0"/>
              <a:t>Much of the current work is useful for policing and focused in two major directions.</a:t>
            </a:r>
          </a:p>
          <a:p>
            <a:r>
              <a:rPr lang="en-US" dirty="0"/>
              <a:t>Predicting surges and hotspots of crime and understanding patterns of criminal behavior that could help in solving criminal investigations.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633319"/>
            <a:ext cx="10959354" cy="560611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PROPOSED </a:t>
            </a:r>
            <a:r>
              <a:rPr lang="en-US" b="1" dirty="0" smtClean="0">
                <a:solidFill>
                  <a:srgbClr val="C00000"/>
                </a:solidFill>
              </a:rPr>
              <a:t>SYSTEM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For easy accessibility and use we propose to build a mobile application/website which will be available for public and private use.</a:t>
            </a:r>
          </a:p>
          <a:p>
            <a:r>
              <a:rPr lang="en-US" dirty="0"/>
              <a:t>The application will provide a brief overview of current state of crime.</a:t>
            </a:r>
          </a:p>
          <a:p>
            <a:r>
              <a:rPr lang="en-US" dirty="0"/>
              <a:t>The frontend of the application will focus on statistical data visualization and crime mapping.</a:t>
            </a:r>
          </a:p>
          <a:p>
            <a:r>
              <a:rPr lang="en-US" dirty="0"/>
              <a:t>The backend system will focus on generating accurate statistical data and intensity of crime for GIS mapping.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205740"/>
            <a:ext cx="10959354" cy="651573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PROJECT </a:t>
            </a:r>
            <a:r>
              <a:rPr lang="en-US" b="1" dirty="0" smtClean="0">
                <a:solidFill>
                  <a:srgbClr val="C00000"/>
                </a:solidFill>
              </a:rPr>
              <a:t>WORKFLOW/METHODOLOGY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1. Data Collection:</a:t>
            </a:r>
          </a:p>
          <a:p>
            <a:pPr>
              <a:spcBef>
                <a:spcPts val="0"/>
              </a:spcBef>
            </a:pPr>
            <a:r>
              <a:rPr lang="en-US" dirty="0"/>
              <a:t>From :National Crime Records Bureau(NRCB)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Website </a:t>
            </a:r>
            <a:r>
              <a:rPr lang="en-US" dirty="0"/>
              <a:t>link: https://ncrb.gov.in/en</a:t>
            </a:r>
          </a:p>
          <a:p>
            <a:r>
              <a:rPr lang="en-US" dirty="0"/>
              <a:t>Structure: Consists of data of IPC </a:t>
            </a:r>
            <a:r>
              <a:rPr lang="en-US"/>
              <a:t>Crimes </a:t>
            </a:r>
            <a:r>
              <a:rPr lang="en-US" smtClean="0"/>
              <a:t>from 2017-2020 </a:t>
            </a:r>
            <a:r>
              <a:rPr lang="en-US" dirty="0"/>
              <a:t>Across all the states and holds records of all different IPC crimes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b="1" dirty="0"/>
              <a:t>2. Data Analysis:</a:t>
            </a:r>
          </a:p>
          <a:p>
            <a:r>
              <a:rPr lang="en-US" dirty="0"/>
              <a:t>Selecting the Major Crimes among all the types.</a:t>
            </a:r>
          </a:p>
          <a:p>
            <a:r>
              <a:rPr lang="en-US" dirty="0"/>
              <a:t>Analyzing different Performance metrics for calculating Crime Rate.</a:t>
            </a:r>
          </a:p>
          <a:p>
            <a:r>
              <a:rPr lang="en-US" dirty="0"/>
              <a:t>Selecting appropriate Models on the basis of data for ML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b="1" dirty="0"/>
              <a:t>3. Data Refining and Preprocessing:</a:t>
            </a:r>
          </a:p>
          <a:p>
            <a:r>
              <a:rPr lang="en-US" dirty="0"/>
              <a:t>Extracting data of the Maharashtra state.</a:t>
            </a:r>
          </a:p>
          <a:p>
            <a:r>
              <a:rPr lang="en-US" dirty="0"/>
              <a:t>Removing inconsistencies in data across the </a:t>
            </a:r>
            <a:r>
              <a:rPr lang="en-US" dirty="0" smtClean="0"/>
              <a:t>years and normalizing </a:t>
            </a:r>
            <a:r>
              <a:rPr lang="en-US" dirty="0"/>
              <a:t>the data for ML Models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411481"/>
            <a:ext cx="10959354" cy="582795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PROJECT WORKFLOW/METHODOLOGY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b="1" dirty="0" smtClean="0"/>
              <a:t>4</a:t>
            </a:r>
            <a:r>
              <a:rPr lang="en-US" sz="2600" b="1" dirty="0"/>
              <a:t>. Creating Models using machine learning :</a:t>
            </a:r>
          </a:p>
          <a:p>
            <a:r>
              <a:rPr lang="en-US" sz="2600" dirty="0"/>
              <a:t>Types of models based on the data:</a:t>
            </a:r>
          </a:p>
          <a:p>
            <a:r>
              <a:rPr lang="en-US" sz="2600" dirty="0"/>
              <a:t>Crime rate density analysis using clustering.</a:t>
            </a:r>
          </a:p>
          <a:p>
            <a:r>
              <a:rPr lang="en-US" sz="2600" dirty="0"/>
              <a:t>Area crime rate prediction using classification</a:t>
            </a:r>
            <a:r>
              <a:rPr lang="en-US" sz="2600" dirty="0" smtClean="0"/>
              <a:t>.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5. Data Visualization:</a:t>
            </a:r>
          </a:p>
          <a:p>
            <a:r>
              <a:rPr lang="en-US" sz="2600" dirty="0"/>
              <a:t>Collecting administrative map data(</a:t>
            </a:r>
            <a:r>
              <a:rPr lang="en-US" sz="2600" dirty="0" err="1"/>
              <a:t>Shapefile</a:t>
            </a:r>
            <a:r>
              <a:rPr lang="en-US" sz="2600" dirty="0"/>
              <a:t>) </a:t>
            </a:r>
          </a:p>
          <a:p>
            <a:r>
              <a:rPr lang="en-US" sz="2600" dirty="0"/>
              <a:t>Using GIS techniques to plot the model analysis.</a:t>
            </a:r>
          </a:p>
          <a:p>
            <a:r>
              <a:rPr lang="en-US" sz="2600" dirty="0"/>
              <a:t>Displaying statistical data using graphical chart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285750"/>
            <a:ext cx="10959354" cy="600074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CRIME RATE DENSITY ANALYSIS USING CLUSTERING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1600" b="1" dirty="0">
              <a:solidFill>
                <a:srgbClr val="C00000"/>
              </a:solidFill>
            </a:endParaRPr>
          </a:p>
          <a:p>
            <a:r>
              <a:rPr lang="en-US" sz="2600" dirty="0"/>
              <a:t>In clustering, the data items are clustered according to their </a:t>
            </a:r>
            <a:r>
              <a:rPr lang="en-US" sz="2600" b="1" dirty="0"/>
              <a:t>logical relationships </a:t>
            </a:r>
            <a:r>
              <a:rPr lang="en-US" sz="2600" dirty="0"/>
              <a:t>or natural groupings and a structure as a whole is generated.</a:t>
            </a:r>
          </a:p>
          <a:p>
            <a:r>
              <a:rPr lang="en-US" sz="2600" dirty="0"/>
              <a:t>Each cluster is </a:t>
            </a:r>
            <a:r>
              <a:rPr lang="en-US" sz="2600" b="1" dirty="0"/>
              <a:t>collection of homogeneous elements</a:t>
            </a:r>
            <a:r>
              <a:rPr lang="en-US" sz="2600" dirty="0"/>
              <a:t>, which may be exclusive to that group, but are </a:t>
            </a:r>
            <a:r>
              <a:rPr lang="en-US" sz="2600" b="1" dirty="0"/>
              <a:t>similar to each other</a:t>
            </a:r>
            <a:r>
              <a:rPr lang="en-US" sz="2600" dirty="0" smtClean="0"/>
              <a:t>.</a:t>
            </a:r>
            <a:r>
              <a:rPr lang="en-US" sz="2600" dirty="0"/>
              <a:t>		</a:t>
            </a:r>
          </a:p>
          <a:p>
            <a:pPr marL="0" indent="0">
              <a:buNone/>
            </a:pPr>
            <a:r>
              <a:rPr lang="en-US" sz="2600" dirty="0"/>
              <a:t>Example</a:t>
            </a:r>
            <a:r>
              <a:rPr lang="en-US" sz="2600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  <p:pic>
        <p:nvPicPr>
          <p:cNvPr id="5" name="Google Shape;13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860" y="3153446"/>
            <a:ext cx="4458821" cy="32029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35;p16"/>
          <p:cNvGrpSpPr/>
          <p:nvPr/>
        </p:nvGrpSpPr>
        <p:grpSpPr>
          <a:xfrm>
            <a:off x="5779826" y="3487783"/>
            <a:ext cx="4697676" cy="1593667"/>
            <a:chOff x="7473652" y="3786400"/>
            <a:chExt cx="4347004" cy="1408527"/>
          </a:xfrm>
        </p:grpSpPr>
        <p:sp>
          <p:nvSpPr>
            <p:cNvPr id="11" name="Google Shape;136;p16"/>
            <p:cNvSpPr txBox="1"/>
            <p:nvPr/>
          </p:nvSpPr>
          <p:spPr>
            <a:xfrm>
              <a:off x="7473655" y="4401925"/>
              <a:ext cx="4347001" cy="79300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marR="0" lvl="0" indent="-298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F2E28"/>
                </a:buClr>
                <a:buSzPts val="1100"/>
                <a:buFont typeface="Century Gothic"/>
                <a:buChar char="●"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DF2E28"/>
                  </a:solidFill>
                  <a:effectLst/>
                  <a:uLnTx/>
                  <a:uFillTx/>
                  <a:latin typeface="Century Gothic"/>
                  <a:ea typeface="Century Gothic"/>
                  <a:cs typeface="Century Gothic"/>
                  <a:sym typeface="Century Gothic"/>
                </a:rPr>
                <a:t>Cluster 1 </a:t>
              </a:r>
              <a:endParaRPr kumimoji="0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DF2E28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457200" marR="0" lvl="0" indent="-298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8761D"/>
                </a:buClr>
                <a:buSzPts val="1100"/>
                <a:buFont typeface="Century Gothic"/>
                <a:buChar char="●"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8761D"/>
                  </a:solidFill>
                  <a:effectLst/>
                  <a:uLnTx/>
                  <a:uFillTx/>
                  <a:latin typeface="Century Gothic"/>
                  <a:ea typeface="Century Gothic"/>
                  <a:cs typeface="Century Gothic"/>
                  <a:sym typeface="Century Gothic"/>
                </a:rPr>
                <a:t>Cluster 2 </a:t>
              </a:r>
              <a:endParaRPr kumimoji="0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8761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298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entury Gothic"/>
                <a:buChar char="●"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entury Gothic"/>
                  <a:ea typeface="Century Gothic"/>
                  <a:cs typeface="Century Gothic"/>
                  <a:sym typeface="Century Gothic"/>
                </a:rPr>
                <a:t>Cluster 3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endParaRPr kumimoji="0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7;p16"/>
            <p:cNvSpPr txBox="1"/>
            <p:nvPr/>
          </p:nvSpPr>
          <p:spPr>
            <a:xfrm>
              <a:off x="7473652" y="3786400"/>
              <a:ext cx="4347000" cy="59842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Century Gothic"/>
                  <a:cs typeface="Century Gothic"/>
                  <a:sym typeface="Century Gothic"/>
                </a:rPr>
                <a:t>Clusters of Murder vs Domestic Assault for</a:t>
              </a:r>
              <a:r>
                <a:rPr kumimoji="0" lang="en-US" sz="16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Century Gothic"/>
                  <a:cs typeface="Century Gothic"/>
                  <a:sym typeface="Century Gothic"/>
                </a:rPr>
                <a:t> year 2017</a:t>
              </a:r>
              <a:endParaRPr kumimoji="0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5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633319"/>
            <a:ext cx="10959354" cy="18622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AREA CRIME IDENTIFICATION USING SUPPORT VECTOR REGRESSION</a:t>
            </a:r>
          </a:p>
          <a:p>
            <a:pPr marL="0" indent="0" algn="ctr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sz="2600" dirty="0" smtClean="0"/>
              <a:t>   Classification can be applied to a crime dataset to predict ‘Latitude’ or ‘Longitude’ for different districts.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2717" y="2495550"/>
            <a:ext cx="705298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Support Vector Regression is a supervised learning algorithm that is used to predict </a:t>
            </a:r>
            <a:r>
              <a:rPr lang="en-US" sz="2600" b="1" dirty="0"/>
              <a:t>continuous values</a:t>
            </a:r>
            <a:r>
              <a:rPr lang="en-US" sz="2600" dirty="0"/>
              <a:t>. Support Vector Regression uses the same principle as the SVMs.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basic idea behind SVR is to find the </a:t>
            </a:r>
            <a:r>
              <a:rPr lang="en-US" sz="2600" b="1" dirty="0"/>
              <a:t>best fit line.</a:t>
            </a:r>
          </a:p>
        </p:txBody>
      </p:sp>
      <p:pic>
        <p:nvPicPr>
          <p:cNvPr id="8" name="Google Shape;14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6975" y="2279350"/>
            <a:ext cx="3970400" cy="3864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557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419101"/>
            <a:ext cx="10959354" cy="7358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VISUALIZATION </a:t>
            </a:r>
            <a:r>
              <a:rPr lang="en-US" b="1" dirty="0" smtClean="0">
                <a:solidFill>
                  <a:srgbClr val="C00000"/>
                </a:solidFill>
              </a:rPr>
              <a:t>– GIS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890" r="1207"/>
          <a:stretch/>
        </p:blipFill>
        <p:spPr>
          <a:xfrm>
            <a:off x="779929" y="1154929"/>
            <a:ext cx="4345066" cy="50845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21287" y="1516879"/>
            <a:ext cx="546422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 geographic information system </a:t>
            </a:r>
            <a:r>
              <a:rPr lang="en-US" sz="2600" dirty="0" smtClean="0"/>
              <a:t>(GIS), </a:t>
            </a:r>
            <a:r>
              <a:rPr lang="en-US" sz="2600" dirty="0"/>
              <a:t>is a system that creates, manages, analyzes, and maps all types of data. 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GIS connects data to a map, </a:t>
            </a:r>
            <a:r>
              <a:rPr lang="en-US" sz="2600" b="1" dirty="0"/>
              <a:t>integrating location data </a:t>
            </a:r>
            <a:r>
              <a:rPr lang="en-US" sz="2600" dirty="0"/>
              <a:t>with all types of </a:t>
            </a:r>
            <a:r>
              <a:rPr lang="en-US" sz="2600" b="1" dirty="0"/>
              <a:t>descriptive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3628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1251</Words>
  <Application>Microsoft Office PowerPoint</Application>
  <PresentationFormat>Widescreen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Sandeeo More</dc:creator>
  <cp:lastModifiedBy>WELCOME</cp:lastModifiedBy>
  <cp:revision>49</cp:revision>
  <dcterms:created xsi:type="dcterms:W3CDTF">2022-10-14T07:59:13Z</dcterms:created>
  <dcterms:modified xsi:type="dcterms:W3CDTF">2022-11-06T16:14:12Z</dcterms:modified>
</cp:coreProperties>
</file>