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  <p:sldMasterId id="2147483655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embeddedFontLs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aa2eeb37e_2_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15aa2eeb37e_2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aa2eeb37e_2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2" name="Google Shape;162;g15aa2eeb37e_2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aa2eeb37e_2_1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15aa2eeb37e_2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aa2eeb37e_2_1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5aa2eeb37e_2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aa2eeb37e_2_1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15aa2eeb37e_2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aa2eeb37e_2_1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15aa2eeb37e_2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aa2eeb37e_2_1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15aa2eeb37e_2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aa2eeb37e_2_1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15aa2eeb37e_2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aa2eeb37e_2_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15aa2eeb37e_2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aa2eeb37e_2_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15aa2eeb37e_2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aa2eeb37e_2_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15aa2eeb37e_2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aa2eeb37e_2_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15aa2eeb37e_2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aa2eeb37e_2_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15aa2eeb37e_2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aa2eeb37e_2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8" name="Google Shape;128;g15aa2eeb37e_2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aa2eeb37e_2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1" name="Google Shape;141;g15aa2eeb37e_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aa2eeb37e_2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g15aa2eeb37e_2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63" name="Google Shape;6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30" name="Google Shape;30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50" name="Google Shape;50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https://doi.org/10.1007/s00146-014-0539-6" TargetMode="External"/><Relationship Id="rId5" Type="http://schemas.openxmlformats.org/officeDocument/2006/relationships/hyperlink" Target="https://towardsdatascience.com/indian-crime-data-analysis-85d3afdc0ceb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ncrb.gov.in/e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00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12192000" cy="6858002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0"/>
          <p:cNvSpPr txBox="1"/>
          <p:nvPr>
            <p:ph type="ctrTitle"/>
          </p:nvPr>
        </p:nvSpPr>
        <p:spPr>
          <a:xfrm>
            <a:off x="792483" y="821265"/>
            <a:ext cx="6098705" cy="5222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</a:pPr>
            <a:r>
              <a:rPr lang="en-US" sz="5400"/>
              <a:t>CRIME RATE ANALYSIS</a:t>
            </a:r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7397108" y="1923563"/>
            <a:ext cx="0" cy="301752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0"/>
          <p:cNvSpPr txBox="1"/>
          <p:nvPr>
            <p:ph idx="1" type="subTitle"/>
          </p:nvPr>
        </p:nvSpPr>
        <p:spPr>
          <a:xfrm>
            <a:off x="7991164" y="1923563"/>
            <a:ext cx="3265713" cy="5222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Guided 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Prof. Avinash Gondal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Group 13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20 Kritarth Kambli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37 Rahul Patil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39 Pooja Patkar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48 Vishal Shirke</a:t>
            </a:r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7545075" y="2187578"/>
            <a:ext cx="6857999" cy="24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12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/>
          <p:nvPr/>
        </p:nvSpPr>
        <p:spPr>
          <a:xfrm>
            <a:off x="0" y="11017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0" y="0"/>
            <a:ext cx="3406500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b="0" l="0" r="0" t="-532"/>
          <a:stretch/>
        </p:blipFill>
        <p:spPr>
          <a:xfrm rot="-5400000">
            <a:off x="-1265720" y="2187575"/>
            <a:ext cx="6858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3906200" y="306925"/>
            <a:ext cx="788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VISUALIZATION - ArcGIS Book</a:t>
            </a:r>
            <a:endParaRPr b="0" i="0" sz="3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280100" y="6307000"/>
            <a:ext cx="26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4">
            <a:alphaModFix/>
          </a:blip>
          <a:srcRect b="2837" l="0" r="0" t="0"/>
          <a:stretch/>
        </p:blipFill>
        <p:spPr>
          <a:xfrm>
            <a:off x="4759275" y="844175"/>
            <a:ext cx="6378775" cy="523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5403775" y="5999200"/>
            <a:ext cx="508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rPr>
              <a:t>ArcGIS’ procedure of providing facility of a temporal GIS </a:t>
            </a:r>
            <a:endParaRPr b="0" i="0" sz="1800" u="none" cap="none" strike="noStrike">
              <a:solidFill>
                <a:srgbClr val="000000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00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>
            <p:ph type="title"/>
          </p:nvPr>
        </p:nvSpPr>
        <p:spPr>
          <a:xfrm>
            <a:off x="3423936" y="15538"/>
            <a:ext cx="8768064" cy="87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600"/>
              <a:t>EXISTING SYSTEMS AND THEIR MERITS</a:t>
            </a:r>
            <a:endParaRPr sz="4400"/>
          </a:p>
        </p:txBody>
      </p:sp>
      <p:sp>
        <p:nvSpPr>
          <p:cNvPr id="179" name="Google Shape;179;p20"/>
          <p:cNvSpPr txBox="1"/>
          <p:nvPr/>
        </p:nvSpPr>
        <p:spPr>
          <a:xfrm>
            <a:off x="3566830" y="1084217"/>
            <a:ext cx="84648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Existing Systems: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b="0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Chennai Police, ESRI India has sold two licenses of Arc view GIS software and has imparted training.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b="0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GIS based systems are being used by New Delhi, Hyderabad and Assam Police Departments.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b="0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Government of Maharashtra has sanctioned the proposal of Mumbai Police to implement GIS/GPS based systems.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Merits: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b="0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current trend of digitization, GIS/GPS systems provide a robust and unique method for analyzing and solving crime related problems.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b="0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Systems provide a well mapped view of different areas and previous crime data of those areas.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b="0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Currently used for locating different hotspots of crime.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00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>
            <p:ph type="title"/>
          </p:nvPr>
        </p:nvSpPr>
        <p:spPr>
          <a:xfrm>
            <a:off x="3423936" y="15538"/>
            <a:ext cx="8768064" cy="1182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</a:pPr>
            <a:r>
              <a:rPr lang="en-US" sz="3600">
                <a:solidFill>
                  <a:srgbClr val="000000"/>
                </a:solidFill>
              </a:rPr>
              <a:t>DEMERITS OF EXISTING SYSTEM</a:t>
            </a:r>
            <a:endParaRPr sz="3600"/>
          </a:p>
        </p:txBody>
      </p:sp>
      <p:sp>
        <p:nvSpPr>
          <p:cNvPr id="188" name="Google Shape;188;p21"/>
          <p:cNvSpPr txBox="1"/>
          <p:nvPr/>
        </p:nvSpPr>
        <p:spPr>
          <a:xfrm>
            <a:off x="3607102" y="1383429"/>
            <a:ext cx="8245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Demerits: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current available systems are in initial phase and still being developed.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Police officers lack training in these new computerized systems and the systems are not well optimized and easy to use.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Properly mapped and statistical information is not available for public.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Currently available systems are only capable of mapping past data and not for prediction and other analytical use.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Such GIS systems are recently being considered and it might take a few years to develop properly working systems which even public can access.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00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>
            <p:ph type="title"/>
          </p:nvPr>
        </p:nvSpPr>
        <p:spPr>
          <a:xfrm>
            <a:off x="3685150" y="15550"/>
            <a:ext cx="8506800" cy="11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3600"/>
              <a:t>APPLICATIONS</a:t>
            </a:r>
            <a:endParaRPr sz="4400"/>
          </a:p>
        </p:txBody>
      </p:sp>
      <p:sp>
        <p:nvSpPr>
          <p:cNvPr id="197" name="Google Shape;197;p22"/>
          <p:cNvSpPr txBox="1"/>
          <p:nvPr/>
        </p:nvSpPr>
        <p:spPr>
          <a:xfrm>
            <a:off x="3607102" y="1383429"/>
            <a:ext cx="8245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Crime maps and statistical data in the form of graphs can help the police as well as the citizens.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maps can be used by tourists as well while planning a trip in particular place.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simple graphical representation of the crime data is easily understandable.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base for developing advanced AI systems for crime analysis.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Usefulness: It can lead to targeted and sensitive practices by law enforcement authorities to mitigate crime, and more concerted efforts by citizens and authorities to create healthy neighborhood environments.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00" scaled="0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>
            <p:ph type="title"/>
          </p:nvPr>
        </p:nvSpPr>
        <p:spPr>
          <a:xfrm>
            <a:off x="3829589" y="226810"/>
            <a:ext cx="7434000" cy="14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3600"/>
              <a:t>PROJECT REQUIREMENTS </a:t>
            </a:r>
            <a:endParaRPr sz="3600"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3829600" y="1371600"/>
            <a:ext cx="7454100" cy="5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Hardware Requirements:</a:t>
            </a:r>
            <a:endParaRPr sz="2400"/>
          </a:p>
          <a:p>
            <a:pPr indent="-355600" lvl="1" marL="8001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Computer/laptop</a:t>
            </a:r>
            <a:endParaRPr sz="1900"/>
          </a:p>
          <a:p>
            <a:pPr indent="-355600" lvl="1" marL="8001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Intel i5 10</a:t>
            </a:r>
            <a:r>
              <a:rPr baseline="30000" lang="en-US" sz="1900"/>
              <a:t>th</a:t>
            </a:r>
            <a:r>
              <a:rPr lang="en-US" sz="1900"/>
              <a:t> Gen or higher/8gb Ram </a:t>
            </a:r>
            <a:endParaRPr sz="1900"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Software Requirements:</a:t>
            </a:r>
            <a:endParaRPr sz="2400"/>
          </a:p>
          <a:p>
            <a:pPr indent="-4699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Python</a:t>
            </a:r>
            <a:endParaRPr sz="1900"/>
          </a:p>
          <a:p>
            <a:pPr indent="-4699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Flask/Android/Flutter</a:t>
            </a:r>
            <a:endParaRPr sz="1900"/>
          </a:p>
          <a:p>
            <a:pPr indent="-4699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HTML</a:t>
            </a:r>
            <a:endParaRPr b="1" sz="1900"/>
          </a:p>
          <a:p>
            <a:pPr indent="-4699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CSS</a:t>
            </a:r>
            <a:endParaRPr sz="1900"/>
          </a:p>
          <a:p>
            <a:pPr indent="-4699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JavaScript</a:t>
            </a:r>
            <a:endParaRPr sz="1900"/>
          </a:p>
          <a:p>
            <a:pPr indent="-46990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Packages: SKlearn, Geopy, Numpy, Pandas.</a:t>
            </a:r>
            <a:endParaRPr sz="1900"/>
          </a:p>
          <a:p>
            <a:pPr indent="-1206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00" scaled="0"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>
            <p:ph type="title"/>
          </p:nvPr>
        </p:nvSpPr>
        <p:spPr>
          <a:xfrm>
            <a:off x="4002372" y="393242"/>
            <a:ext cx="7434070" cy="9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3600"/>
              <a:t>REFERENCES </a:t>
            </a:r>
            <a:endParaRPr sz="3600"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3982365" y="1218111"/>
            <a:ext cx="7454077" cy="5246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Deepika K.K , Smitha Vinod(2018). Crime analysis in India using data mining techniques.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Devendra Tayal, Arti Jain, Surbhi Arora, Surbhi Agarwal, Tushar Gupta, Nikhil Tyagi, “Crime detection and Criminal identification in India using data mining technique”, Ai &amp; Society, 2014,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https://doi.org/10.1007/s00146-014-0539-6</a:t>
            </a:r>
            <a:endParaRPr sz="16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Shivani Dandir(2019). Indian Crime Data Analysis.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https://towardsdatascience.com/indian-crime-data-analysis-85d3afdc0ceb</a:t>
            </a:r>
            <a:endParaRPr sz="16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Tapan Chakraborty.An Alternative to Crime Trend Analysis in India *https://www.satp.org/satporgtp/publication/faultlines/volume14/article5.htm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Vikramaditya Singh Bhatia,Sourabh Tiwarib, Jasvant Mandloic. Machine Learning Model to Predict, Classify and Analyze Crime in Indore City.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Prajakta Yerpude and Vaishnavi Gudur, “Predictive Modelling of Crime Dataset Using Data Mining”, International Journal of Data Mining &amp; Knowledge Management Process (IJDKP), Vol.7, No.4, July 2017, DOI: 10.5121/ijdkp.2017.7404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00" scaled="0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/>
        </p:nvSpPr>
        <p:spPr>
          <a:xfrm>
            <a:off x="3948424" y="2596634"/>
            <a:ext cx="8243576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AB1E19"/>
                </a:solidFill>
                <a:latin typeface="Algerian"/>
                <a:ea typeface="Algerian"/>
                <a:cs typeface="Algerian"/>
                <a:sym typeface="Algerian"/>
              </a:rPr>
              <a:t>!!! Thank you !!!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00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3932226" y="466165"/>
            <a:ext cx="7733940" cy="678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090507" y="1425388"/>
            <a:ext cx="7454077" cy="4793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Growing crime rate is a major concern and it is essential to find techniques to reduce 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>
                <a:latin typeface="Century Gothic"/>
                <a:ea typeface="Century Gothic"/>
                <a:cs typeface="Century Gothic"/>
                <a:sym typeface="Century Gothic"/>
              </a:rPr>
              <a:t>Crime analysis gives us better understanding of crime trends which is highly beneficial.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Ability to use big data for easy and efficient understanding of patterns.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In India, GIS (Geographic Information System) is used for crime mapping. But applications for GIS in policing is in starting stages and GIS based data analysis can be useful. 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00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 txBox="1"/>
          <p:nvPr>
            <p:ph type="title"/>
          </p:nvPr>
        </p:nvSpPr>
        <p:spPr>
          <a:xfrm>
            <a:off x="4082161" y="-97851"/>
            <a:ext cx="7434070" cy="1474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4090507" y="1487278"/>
            <a:ext cx="7454077" cy="4731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Criminal data is available for public but it is mostly focused on combined data about a state. The data for individual cities is not easily accessible and is mostly in the form of FIR/charge sheets in local languages.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can be solved by analyzing, classifying and creating a GIS environment for individual cities. Simple crime maps and statistical data in the form of graphs can help the police as well as the citizens in many ways.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Much of the current work is useful for policing and focused in two major directions.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Predicting surges and hotspots of crime and understanding patterns of criminal behavior that could help in solving criminal investigations.</a:t>
            </a:r>
            <a:endParaRPr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00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>
            <p:ph type="title"/>
          </p:nvPr>
        </p:nvSpPr>
        <p:spPr>
          <a:xfrm>
            <a:off x="4211693" y="158445"/>
            <a:ext cx="7434070" cy="1474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/>
              <a:t>PROPOSED SYSTEM</a:t>
            </a:r>
            <a:endParaRPr/>
          </a:p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4090507" y="1509312"/>
            <a:ext cx="7454077" cy="4709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 easy accessibility and use we propose to build a mobile application/website which will be available for public and private use.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application will provide a brief overview of current state of crime.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frontend of the application will focus on statistical data visualization and crime mapping.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backend system will focus on generating accurate statistical data and intensity of crime for GIS mapping. 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0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>
            <p:ph type="title"/>
          </p:nvPr>
        </p:nvSpPr>
        <p:spPr>
          <a:xfrm>
            <a:off x="3423936" y="15538"/>
            <a:ext cx="8768064" cy="1182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PROJECT WORKFLOW/METHODOLOGY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607090" y="1213770"/>
            <a:ext cx="8245800" cy="3739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Collection: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b="0" i="0" lang="en-US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:National Crime Records Bureau(NRCB)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b="0" i="0" lang="en-US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Website link: </a:t>
            </a:r>
            <a:r>
              <a:rPr b="0" i="0" lang="en-US" sz="19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https://ncrb.gov.in/en</a:t>
            </a:r>
            <a:endParaRPr b="0" i="0" sz="1900" u="none" cap="none" strike="noStrike">
              <a:solidFill>
                <a:srgbClr val="174E7B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b="0" i="0" lang="en-US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Structure: Consists of data of IPC Crimes from 2020-2017 Across all the states and holds records of all different IPC crimes.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Analysis: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b="0" i="0" lang="en-US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Selecting the Major Crimes among all the types.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b="0" i="0" lang="en-US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Analyzing different Performance metrics for calculating Crime Rate.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b="0" i="0" lang="en-US" sz="1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Selecting appropriate Models on the basis of data for ML.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605403" y="4712906"/>
            <a:ext cx="6186000" cy="160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Refining and Preprocessing: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b="0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Extracting data of the Maharashtra state.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b="0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Removing inconsistencies in data across the years.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b="0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Normalizing the data for ML Models.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-534"/>
          <a:stretch/>
        </p:blipFill>
        <p:spPr>
          <a:xfrm rot="-5400000">
            <a:off x="-1265719" y="2187575"/>
            <a:ext cx="6857999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>
            <p:ph type="title"/>
          </p:nvPr>
        </p:nvSpPr>
        <p:spPr>
          <a:xfrm>
            <a:off x="3423936" y="15538"/>
            <a:ext cx="8768064" cy="1182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PROJECT WORKFLOW/METHODOLOGY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3676292" y="1506773"/>
            <a:ext cx="82458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3674605" y="1506773"/>
            <a:ext cx="8245800" cy="2185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Models using machine learning 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Types of models based on the data: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Crime rate density analysis using clustering.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Char char="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Area crime rate prediction using classification.</a:t>
            </a:r>
            <a:endParaRPr b="0" i="0" sz="1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3674602" y="3038975"/>
            <a:ext cx="7696500" cy="135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Visualization: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Collecting administrative map data(Shapefile)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GIS techniques to plot the model analysis.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Displaying statistical data using graphical charts.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12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0" y="0"/>
            <a:ext cx="3406500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-532"/>
          <a:stretch/>
        </p:blipFill>
        <p:spPr>
          <a:xfrm rot="-5400000">
            <a:off x="-1265720" y="2187575"/>
            <a:ext cx="6858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3718200" y="67725"/>
            <a:ext cx="8472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CRIME RATE DENSITY ANALYSIS USING CLUSTERING  </a:t>
            </a:r>
            <a:endParaRPr b="0" i="0" sz="2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3810718" y="1432675"/>
            <a:ext cx="69171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⮚"/>
            </a:pPr>
            <a:r>
              <a:rPr b="0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clustering, the data items are clustered according to their </a:t>
            </a:r>
            <a:r>
              <a:rPr b="1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logical relationships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 natural groupings and a structure as a whole is generated.</a:t>
            </a:r>
            <a:endParaRPr b="0" i="0" sz="1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⮚"/>
            </a:pPr>
            <a:r>
              <a:rPr b="0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cluster is </a:t>
            </a:r>
            <a:r>
              <a:rPr b="1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 of homogeneous elements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which may be exclusive to that group, but are </a:t>
            </a:r>
            <a:r>
              <a:rPr b="1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similar to each other.					</a:t>
            </a:r>
            <a:endParaRPr b="1" i="0" sz="1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65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⮚"/>
            </a:pPr>
            <a:r>
              <a:rPr b="1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</a:t>
            </a:r>
            <a:endParaRPr b="1" i="0" sz="1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35" name="Google Shape;135;p16"/>
          <p:cNvGrpSpPr/>
          <p:nvPr/>
        </p:nvGrpSpPr>
        <p:grpSpPr>
          <a:xfrm>
            <a:off x="7602223" y="4260125"/>
            <a:ext cx="4347002" cy="1662224"/>
            <a:chOff x="7473652" y="3786400"/>
            <a:chExt cx="4347002" cy="1662224"/>
          </a:xfrm>
        </p:grpSpPr>
        <p:sp>
          <p:nvSpPr>
            <p:cNvPr id="136" name="Google Shape;136;p16"/>
            <p:cNvSpPr txBox="1"/>
            <p:nvPr/>
          </p:nvSpPr>
          <p:spPr>
            <a:xfrm>
              <a:off x="7473654" y="4401924"/>
              <a:ext cx="4347000" cy="104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Century Gothic"/>
                <a:buChar char="●"/>
              </a:pPr>
              <a:r>
                <a:rPr b="0" i="0" lang="en-US" sz="1400" u="none" cap="none" strike="noStrike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Cluster 1 </a:t>
              </a:r>
              <a:endParaRPr b="0" i="0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8761D"/>
                </a:buClr>
                <a:buSzPts val="1100"/>
                <a:buFont typeface="Century Gothic"/>
                <a:buChar char="●"/>
              </a:pPr>
              <a:r>
                <a:rPr b="0" i="0" lang="en-US" sz="1400" u="none" cap="none" strike="noStrike">
                  <a:solidFill>
                    <a:srgbClr val="38761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Cluster 2 </a:t>
              </a:r>
              <a:endParaRPr b="0" i="0" sz="1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984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entury Gothic"/>
                <a:buChar char="●"/>
              </a:pPr>
              <a:r>
                <a:rPr b="0" i="0" lang="en-US" sz="1400" u="none" cap="none" strike="noStrike">
                  <a:solidFill>
                    <a:srgbClr val="0000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Cluster 3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entury Gothic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7473652" y="3786400"/>
              <a:ext cx="4347000" cy="6156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Clusters of </a:t>
              </a:r>
              <a:r>
                <a:rPr lang="en-US">
                  <a:latin typeface="Century Gothic"/>
                  <a:ea typeface="Century Gothic"/>
                  <a:cs typeface="Century Gothic"/>
                  <a:sym typeface="Century Gothic"/>
                </a:rPr>
                <a:t>NSW Murder vs Domestic Assault from Jan 1995 to Dec 2017</a:t>
              </a:r>
              <a:endParaRPr b="0" i="0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138" name="Google Shape;13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188" y="3767263"/>
            <a:ext cx="37623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12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/>
          <p:nvPr/>
        </p:nvSpPr>
        <p:spPr>
          <a:xfrm>
            <a:off x="0" y="130151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0" y="0"/>
            <a:ext cx="3406500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0" r="0" t="-532"/>
          <a:stretch/>
        </p:blipFill>
        <p:spPr>
          <a:xfrm rot="-5400000">
            <a:off x="-1265720" y="2187575"/>
            <a:ext cx="6858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3661350" y="297100"/>
            <a:ext cx="8269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AREA CRIME IDENTIFICATION USING CLASSIFICATION</a:t>
            </a:r>
            <a:endParaRPr b="0" i="0" sz="2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3661350" y="1702100"/>
            <a:ext cx="4719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Noto Sans Symbols"/>
              <a:buChar char="⮚"/>
            </a:pPr>
            <a:r>
              <a:rPr b="0" i="0" lang="en-US" sz="1900" u="none" cap="none" strike="noStrike">
                <a:solidFill>
                  <a:srgbClr val="20212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Classification can be applied to a crime dataset to predict 'Crime Category' for different districts.</a:t>
            </a:r>
            <a:endParaRPr sz="1900">
              <a:solidFill>
                <a:srgbClr val="2021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Noto Sans Symbols"/>
              <a:buChar char="⮚"/>
            </a:pPr>
            <a:r>
              <a:rPr b="1" i="0" lang="en-US" sz="1900" u="none" cap="none" strike="noStrike">
                <a:solidFill>
                  <a:srgbClr val="20212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E.g.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K-nearest neighbors (KNN) algorithm uses ‘feature similarity’ to predict the values of new data points(Location) </a:t>
            </a:r>
            <a:endParaRPr b="0" i="0" sz="1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900"/>
              <a:buFont typeface="Noto Sans Symbols"/>
              <a:buChar char="⮚"/>
            </a:pPr>
            <a:r>
              <a:rPr b="0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Among these k neighbors, it counts the number of the location</a:t>
            </a:r>
            <a:r>
              <a:rPr lang="en-US" sz="19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 of each crime type and  </a:t>
            </a:r>
            <a:r>
              <a:rPr lang="en-US" sz="1900">
                <a:latin typeface="Century Gothic"/>
                <a:ea typeface="Century Gothic"/>
                <a:cs typeface="Century Gothic"/>
                <a:sym typeface="Century Gothic"/>
              </a:rPr>
              <a:t>it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assigns the new location to the most frequent crime type</a:t>
            </a:r>
            <a:r>
              <a:rPr lang="en-US" sz="1000">
                <a:solidFill>
                  <a:srgbClr val="202124"/>
                </a:solidFill>
              </a:rPr>
              <a:t>·</a:t>
            </a:r>
            <a:r>
              <a:rPr lang="en-US" sz="7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which the number of the neighbor is maximum.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6208" y="2193738"/>
            <a:ext cx="35147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12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>
            <a:off x="68875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0" y="0"/>
            <a:ext cx="3406500" cy="68580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635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 rotWithShape="1">
          <a:blip r:embed="rId3">
            <a:alphaModFix/>
          </a:blip>
          <a:srcRect b="0" l="0" r="0" t="-532"/>
          <a:stretch/>
        </p:blipFill>
        <p:spPr>
          <a:xfrm rot="-5400000">
            <a:off x="-1265720" y="2187575"/>
            <a:ext cx="6858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3906201" y="306925"/>
            <a:ext cx="559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VISUALIZATION - GIS  </a:t>
            </a:r>
            <a:endParaRPr b="0" i="0" sz="2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1800" y="1262025"/>
            <a:ext cx="4359925" cy="50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/>
        </p:nvSpPr>
        <p:spPr>
          <a:xfrm>
            <a:off x="4280100" y="6307000"/>
            <a:ext cx="26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8048575" y="1377500"/>
            <a:ext cx="34065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82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geographic information system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is a system that creates, manages, analyzes, and maps all types of data. 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82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GIS connects data to a map,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integrating location data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with all types of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descriptive information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