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63" r:id="rId8"/>
    <p:sldId id="259" r:id="rId9"/>
    <p:sldId id="262" r:id="rId10"/>
    <p:sldId id="260" r:id="rId11"/>
    <p:sldId id="261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6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B0BDAF-B410-42D8-AA28-CB70D8B3F7DF}" type="doc">
      <dgm:prSet loTypeId="urn:microsoft.com/office/officeart/2005/8/layout/radial6" loCatId="cycle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IN"/>
        </a:p>
      </dgm:t>
    </dgm:pt>
    <dgm:pt modelId="{94297341-6CC2-4470-8FFE-90B7565F5A12}">
      <dgm:prSet phldrT="[Text]"/>
      <dgm:spPr/>
      <dgm:t>
        <a:bodyPr/>
        <a:lstStyle/>
        <a:p>
          <a:r>
            <a:rPr lang="en-US" dirty="0"/>
            <a:t>Data preprocessing</a:t>
          </a:r>
          <a:endParaRPr lang="en-IN" dirty="0"/>
        </a:p>
      </dgm:t>
    </dgm:pt>
    <dgm:pt modelId="{630CFB1E-B817-464B-B320-519221B42E64}" type="parTrans" cxnId="{2AAE9BD5-719D-4DB1-8EF5-83A970989FE1}">
      <dgm:prSet/>
      <dgm:spPr/>
      <dgm:t>
        <a:bodyPr/>
        <a:lstStyle/>
        <a:p>
          <a:endParaRPr lang="en-IN"/>
        </a:p>
      </dgm:t>
    </dgm:pt>
    <dgm:pt modelId="{2C820EE1-643E-463C-9A42-E35894A78ADB}" type="sibTrans" cxnId="{2AAE9BD5-719D-4DB1-8EF5-83A970989FE1}">
      <dgm:prSet/>
      <dgm:spPr/>
      <dgm:t>
        <a:bodyPr/>
        <a:lstStyle/>
        <a:p>
          <a:endParaRPr lang="en-IN"/>
        </a:p>
      </dgm:t>
    </dgm:pt>
    <dgm:pt modelId="{1D8E8300-466D-4A5D-9ECF-6318B77F44EB}">
      <dgm:prSet phldrT="[Text]" custT="1"/>
      <dgm:spPr/>
      <dgm:t>
        <a:bodyPr/>
        <a:lstStyle/>
        <a:p>
          <a:r>
            <a:rPr lang="en-US" sz="1100" dirty="0"/>
            <a:t>Data Integration</a:t>
          </a:r>
          <a:endParaRPr lang="en-IN" sz="1100" dirty="0"/>
        </a:p>
      </dgm:t>
    </dgm:pt>
    <dgm:pt modelId="{F270D698-F738-46E5-A9E9-F09702819001}" type="parTrans" cxnId="{A643FAD8-A285-4D97-A97C-2760B2AA2516}">
      <dgm:prSet/>
      <dgm:spPr/>
      <dgm:t>
        <a:bodyPr/>
        <a:lstStyle/>
        <a:p>
          <a:endParaRPr lang="en-IN"/>
        </a:p>
      </dgm:t>
    </dgm:pt>
    <dgm:pt modelId="{A018617D-F8AF-4474-A0D9-24ECE3CC9FCD}" type="sibTrans" cxnId="{A643FAD8-A285-4D97-A97C-2760B2AA2516}">
      <dgm:prSet/>
      <dgm:spPr/>
      <dgm:t>
        <a:bodyPr/>
        <a:lstStyle/>
        <a:p>
          <a:endParaRPr lang="en-IN"/>
        </a:p>
      </dgm:t>
    </dgm:pt>
    <dgm:pt modelId="{C70DCB43-80AE-423F-98D5-86D5288FF5ED}">
      <dgm:prSet phldrT="[Text]" custT="1"/>
      <dgm:spPr/>
      <dgm:t>
        <a:bodyPr/>
        <a:lstStyle/>
        <a:p>
          <a:endParaRPr lang="en-IN" sz="800" dirty="0"/>
        </a:p>
      </dgm:t>
    </dgm:pt>
    <dgm:pt modelId="{E804FEA1-A963-4662-A0A0-FBDBE625EC3F}" type="parTrans" cxnId="{A890DFE4-6BB3-4137-AA8C-FC0B32A30A40}">
      <dgm:prSet/>
      <dgm:spPr/>
      <dgm:t>
        <a:bodyPr/>
        <a:lstStyle/>
        <a:p>
          <a:endParaRPr lang="en-IN"/>
        </a:p>
      </dgm:t>
    </dgm:pt>
    <dgm:pt modelId="{DB35CE00-E42D-437F-BD6C-20A0E6817C30}" type="sibTrans" cxnId="{A890DFE4-6BB3-4137-AA8C-FC0B32A30A40}">
      <dgm:prSet/>
      <dgm:spPr/>
      <dgm:t>
        <a:bodyPr/>
        <a:lstStyle/>
        <a:p>
          <a:endParaRPr lang="en-IN"/>
        </a:p>
      </dgm:t>
    </dgm:pt>
    <dgm:pt modelId="{0B718A5D-A8EF-4449-840A-2C3312C60B6C}">
      <dgm:prSet phldrT="[Text]" custT="1"/>
      <dgm:spPr/>
      <dgm:t>
        <a:bodyPr/>
        <a:lstStyle/>
        <a:p>
          <a:r>
            <a:rPr lang="en-US" sz="1100" dirty="0"/>
            <a:t>Data Reduction</a:t>
          </a:r>
          <a:endParaRPr lang="en-IN" sz="1100" dirty="0"/>
        </a:p>
      </dgm:t>
    </dgm:pt>
    <dgm:pt modelId="{11AC3F12-62AC-403A-BEB1-A4715DA1C8B6}" type="parTrans" cxnId="{1840E12F-5321-4F86-AD40-027963D1CD30}">
      <dgm:prSet/>
      <dgm:spPr/>
      <dgm:t>
        <a:bodyPr/>
        <a:lstStyle/>
        <a:p>
          <a:endParaRPr lang="en-IN"/>
        </a:p>
      </dgm:t>
    </dgm:pt>
    <dgm:pt modelId="{7B847902-1665-4822-A1F5-BF025D03B168}" type="sibTrans" cxnId="{1840E12F-5321-4F86-AD40-027963D1CD30}">
      <dgm:prSet/>
      <dgm:spPr/>
      <dgm:t>
        <a:bodyPr/>
        <a:lstStyle/>
        <a:p>
          <a:endParaRPr lang="en-IN"/>
        </a:p>
      </dgm:t>
    </dgm:pt>
    <dgm:pt modelId="{A62CF5BF-A1D7-4DD9-A743-4071EC895DAE}">
      <dgm:prSet phldrT="[Text]" custT="1"/>
      <dgm:spPr/>
      <dgm:t>
        <a:bodyPr/>
        <a:lstStyle/>
        <a:p>
          <a:r>
            <a:rPr lang="en-US" sz="1200" dirty="0"/>
            <a:t>Data cleaning</a:t>
          </a:r>
          <a:endParaRPr lang="en-IN" sz="1200" dirty="0"/>
        </a:p>
      </dgm:t>
    </dgm:pt>
    <dgm:pt modelId="{5BF2AB00-8D7B-4257-BDF8-BF976AC406DF}" type="parTrans" cxnId="{9CA5BBA4-A3BB-4235-B90B-5BC7EE9F4D6A}">
      <dgm:prSet/>
      <dgm:spPr/>
      <dgm:t>
        <a:bodyPr/>
        <a:lstStyle/>
        <a:p>
          <a:endParaRPr lang="en-IN"/>
        </a:p>
      </dgm:t>
    </dgm:pt>
    <dgm:pt modelId="{31D7F69B-F5DA-4594-BDB3-E3CCB5AD88E7}" type="sibTrans" cxnId="{9CA5BBA4-A3BB-4235-B90B-5BC7EE9F4D6A}">
      <dgm:prSet/>
      <dgm:spPr/>
      <dgm:t>
        <a:bodyPr/>
        <a:lstStyle/>
        <a:p>
          <a:endParaRPr lang="en-IN"/>
        </a:p>
      </dgm:t>
    </dgm:pt>
    <dgm:pt modelId="{F5DF06F0-CFB0-49F1-9626-B7F4ADB3D3E9}" type="pres">
      <dgm:prSet presAssocID="{55B0BDAF-B410-42D8-AA28-CB70D8B3F7D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5AE8C75-056E-4A33-A4B1-3FC6ADC94524}" type="pres">
      <dgm:prSet presAssocID="{94297341-6CC2-4470-8FFE-90B7565F5A12}" presName="centerShape" presStyleLbl="node0" presStyleIdx="0" presStyleCnt="1"/>
      <dgm:spPr/>
    </dgm:pt>
    <dgm:pt modelId="{FBECA30D-14B9-4E20-884B-6B570BD337CB}" type="pres">
      <dgm:prSet presAssocID="{1D8E8300-466D-4A5D-9ECF-6318B77F44EB}" presName="node" presStyleLbl="node1" presStyleIdx="0" presStyleCnt="4">
        <dgm:presLayoutVars>
          <dgm:bulletEnabled val="1"/>
        </dgm:presLayoutVars>
      </dgm:prSet>
      <dgm:spPr/>
    </dgm:pt>
    <dgm:pt modelId="{AC922CD2-AF26-4F28-A04C-897BB47420FB}" type="pres">
      <dgm:prSet presAssocID="{1D8E8300-466D-4A5D-9ECF-6318B77F44EB}" presName="dummy" presStyleCnt="0"/>
      <dgm:spPr/>
    </dgm:pt>
    <dgm:pt modelId="{C6C76823-D034-4F4B-A69E-3A637E7E1D86}" type="pres">
      <dgm:prSet presAssocID="{A018617D-F8AF-4474-A0D9-24ECE3CC9FCD}" presName="sibTrans" presStyleLbl="sibTrans2D1" presStyleIdx="0" presStyleCnt="4"/>
      <dgm:spPr/>
    </dgm:pt>
    <dgm:pt modelId="{F0BCAEEE-CB3A-4881-9C00-9D9C97219008}" type="pres">
      <dgm:prSet presAssocID="{C70DCB43-80AE-423F-98D5-86D5288FF5ED}" presName="node" presStyleLbl="node1" presStyleIdx="1" presStyleCnt="4" custScaleX="108361" custScaleY="107692">
        <dgm:presLayoutVars>
          <dgm:bulletEnabled val="1"/>
        </dgm:presLayoutVars>
      </dgm:prSet>
      <dgm:spPr/>
    </dgm:pt>
    <dgm:pt modelId="{DAA73827-3FE1-4A7D-92BA-766A2C384624}" type="pres">
      <dgm:prSet presAssocID="{C70DCB43-80AE-423F-98D5-86D5288FF5ED}" presName="dummy" presStyleCnt="0"/>
      <dgm:spPr/>
    </dgm:pt>
    <dgm:pt modelId="{3345C39F-C80C-4B73-A7AE-9F4389606EF5}" type="pres">
      <dgm:prSet presAssocID="{DB35CE00-E42D-437F-BD6C-20A0E6817C30}" presName="sibTrans" presStyleLbl="sibTrans2D1" presStyleIdx="1" presStyleCnt="4"/>
      <dgm:spPr/>
    </dgm:pt>
    <dgm:pt modelId="{BF1DEA99-98D7-43B5-A5DD-0CBFF558328C}" type="pres">
      <dgm:prSet presAssocID="{0B718A5D-A8EF-4449-840A-2C3312C60B6C}" presName="node" presStyleLbl="node1" presStyleIdx="2" presStyleCnt="4">
        <dgm:presLayoutVars>
          <dgm:bulletEnabled val="1"/>
        </dgm:presLayoutVars>
      </dgm:prSet>
      <dgm:spPr/>
    </dgm:pt>
    <dgm:pt modelId="{CE1F86E2-6D4A-41D5-ABFB-CF5A87F661A3}" type="pres">
      <dgm:prSet presAssocID="{0B718A5D-A8EF-4449-840A-2C3312C60B6C}" presName="dummy" presStyleCnt="0"/>
      <dgm:spPr/>
    </dgm:pt>
    <dgm:pt modelId="{306E7678-E4B3-4F43-9F2C-015B17DA4865}" type="pres">
      <dgm:prSet presAssocID="{7B847902-1665-4822-A1F5-BF025D03B168}" presName="sibTrans" presStyleLbl="sibTrans2D1" presStyleIdx="2" presStyleCnt="4"/>
      <dgm:spPr/>
    </dgm:pt>
    <dgm:pt modelId="{A13FF8BB-57EC-4B22-9B2C-95F11BE36D49}" type="pres">
      <dgm:prSet presAssocID="{A62CF5BF-A1D7-4DD9-A743-4071EC895DAE}" presName="node" presStyleLbl="node1" presStyleIdx="3" presStyleCnt="4">
        <dgm:presLayoutVars>
          <dgm:bulletEnabled val="1"/>
        </dgm:presLayoutVars>
      </dgm:prSet>
      <dgm:spPr/>
    </dgm:pt>
    <dgm:pt modelId="{F4F4609C-7891-4321-9CD3-7522BA90CBD2}" type="pres">
      <dgm:prSet presAssocID="{A62CF5BF-A1D7-4DD9-A743-4071EC895DAE}" presName="dummy" presStyleCnt="0"/>
      <dgm:spPr/>
    </dgm:pt>
    <dgm:pt modelId="{DD5C679D-ED24-4B88-9DD4-940572DB8F3C}" type="pres">
      <dgm:prSet presAssocID="{31D7F69B-F5DA-4594-BDB3-E3CCB5AD88E7}" presName="sibTrans" presStyleLbl="sibTrans2D1" presStyleIdx="3" presStyleCnt="4"/>
      <dgm:spPr/>
    </dgm:pt>
  </dgm:ptLst>
  <dgm:cxnLst>
    <dgm:cxn modelId="{5FAC8D06-CD86-40F8-8FA7-AA1E6EFD797D}" type="presOf" srcId="{0B718A5D-A8EF-4449-840A-2C3312C60B6C}" destId="{BF1DEA99-98D7-43B5-A5DD-0CBFF558328C}" srcOrd="0" destOrd="0" presId="urn:microsoft.com/office/officeart/2005/8/layout/radial6"/>
    <dgm:cxn modelId="{D9C3E919-E866-46AF-BB04-6BA7811AD242}" type="presOf" srcId="{C70DCB43-80AE-423F-98D5-86D5288FF5ED}" destId="{F0BCAEEE-CB3A-4881-9C00-9D9C97219008}" srcOrd="0" destOrd="0" presId="urn:microsoft.com/office/officeart/2005/8/layout/radial6"/>
    <dgm:cxn modelId="{1840E12F-5321-4F86-AD40-027963D1CD30}" srcId="{94297341-6CC2-4470-8FFE-90B7565F5A12}" destId="{0B718A5D-A8EF-4449-840A-2C3312C60B6C}" srcOrd="2" destOrd="0" parTransId="{11AC3F12-62AC-403A-BEB1-A4715DA1C8B6}" sibTransId="{7B847902-1665-4822-A1F5-BF025D03B168}"/>
    <dgm:cxn modelId="{500C6B64-BC02-4A26-BEA9-D437F7558557}" type="presOf" srcId="{55B0BDAF-B410-42D8-AA28-CB70D8B3F7DF}" destId="{F5DF06F0-CFB0-49F1-9626-B7F4ADB3D3E9}" srcOrd="0" destOrd="0" presId="urn:microsoft.com/office/officeart/2005/8/layout/radial6"/>
    <dgm:cxn modelId="{ED1B6777-5D12-47D6-8F67-D4F8CCCA4F4F}" type="presOf" srcId="{1D8E8300-466D-4A5D-9ECF-6318B77F44EB}" destId="{FBECA30D-14B9-4E20-884B-6B570BD337CB}" srcOrd="0" destOrd="0" presId="urn:microsoft.com/office/officeart/2005/8/layout/radial6"/>
    <dgm:cxn modelId="{6D71318F-C4B7-4219-B21A-74B44627BB17}" type="presOf" srcId="{A62CF5BF-A1D7-4DD9-A743-4071EC895DAE}" destId="{A13FF8BB-57EC-4B22-9B2C-95F11BE36D49}" srcOrd="0" destOrd="0" presId="urn:microsoft.com/office/officeart/2005/8/layout/radial6"/>
    <dgm:cxn modelId="{9CA5BBA4-A3BB-4235-B90B-5BC7EE9F4D6A}" srcId="{94297341-6CC2-4470-8FFE-90B7565F5A12}" destId="{A62CF5BF-A1D7-4DD9-A743-4071EC895DAE}" srcOrd="3" destOrd="0" parTransId="{5BF2AB00-8D7B-4257-BDF8-BF976AC406DF}" sibTransId="{31D7F69B-F5DA-4594-BDB3-E3CCB5AD88E7}"/>
    <dgm:cxn modelId="{727991A8-0BD8-4283-9342-C738035C325C}" type="presOf" srcId="{DB35CE00-E42D-437F-BD6C-20A0E6817C30}" destId="{3345C39F-C80C-4B73-A7AE-9F4389606EF5}" srcOrd="0" destOrd="0" presId="urn:microsoft.com/office/officeart/2005/8/layout/radial6"/>
    <dgm:cxn modelId="{2AAE9BD5-719D-4DB1-8EF5-83A970989FE1}" srcId="{55B0BDAF-B410-42D8-AA28-CB70D8B3F7DF}" destId="{94297341-6CC2-4470-8FFE-90B7565F5A12}" srcOrd="0" destOrd="0" parTransId="{630CFB1E-B817-464B-B320-519221B42E64}" sibTransId="{2C820EE1-643E-463C-9A42-E35894A78ADB}"/>
    <dgm:cxn modelId="{5EB585D8-21AF-42E4-9E08-84FA71105170}" type="presOf" srcId="{94297341-6CC2-4470-8FFE-90B7565F5A12}" destId="{45AE8C75-056E-4A33-A4B1-3FC6ADC94524}" srcOrd="0" destOrd="0" presId="urn:microsoft.com/office/officeart/2005/8/layout/radial6"/>
    <dgm:cxn modelId="{A643FAD8-A285-4D97-A97C-2760B2AA2516}" srcId="{94297341-6CC2-4470-8FFE-90B7565F5A12}" destId="{1D8E8300-466D-4A5D-9ECF-6318B77F44EB}" srcOrd="0" destOrd="0" parTransId="{F270D698-F738-46E5-A9E9-F09702819001}" sibTransId="{A018617D-F8AF-4474-A0D9-24ECE3CC9FCD}"/>
    <dgm:cxn modelId="{A890DFE4-6BB3-4137-AA8C-FC0B32A30A40}" srcId="{94297341-6CC2-4470-8FFE-90B7565F5A12}" destId="{C70DCB43-80AE-423F-98D5-86D5288FF5ED}" srcOrd="1" destOrd="0" parTransId="{E804FEA1-A963-4662-A0A0-FBDBE625EC3F}" sibTransId="{DB35CE00-E42D-437F-BD6C-20A0E6817C30}"/>
    <dgm:cxn modelId="{67E1C8E5-EDFA-409F-A253-4DDD939D9DE4}" type="presOf" srcId="{31D7F69B-F5DA-4594-BDB3-E3CCB5AD88E7}" destId="{DD5C679D-ED24-4B88-9DD4-940572DB8F3C}" srcOrd="0" destOrd="0" presId="urn:microsoft.com/office/officeart/2005/8/layout/radial6"/>
    <dgm:cxn modelId="{5CB765F6-7A93-459D-AF71-32D2BB539F27}" type="presOf" srcId="{7B847902-1665-4822-A1F5-BF025D03B168}" destId="{306E7678-E4B3-4F43-9F2C-015B17DA4865}" srcOrd="0" destOrd="0" presId="urn:microsoft.com/office/officeart/2005/8/layout/radial6"/>
    <dgm:cxn modelId="{36754CF6-2335-4733-B38E-161E8DC2A1C9}" type="presOf" srcId="{A018617D-F8AF-4474-A0D9-24ECE3CC9FCD}" destId="{C6C76823-D034-4F4B-A69E-3A637E7E1D86}" srcOrd="0" destOrd="0" presId="urn:microsoft.com/office/officeart/2005/8/layout/radial6"/>
    <dgm:cxn modelId="{627B3DFC-FC22-42B9-B78D-385535AFBC09}" type="presParOf" srcId="{F5DF06F0-CFB0-49F1-9626-B7F4ADB3D3E9}" destId="{45AE8C75-056E-4A33-A4B1-3FC6ADC94524}" srcOrd="0" destOrd="0" presId="urn:microsoft.com/office/officeart/2005/8/layout/radial6"/>
    <dgm:cxn modelId="{4080F509-6BDC-4083-91BD-15279F7DAC86}" type="presParOf" srcId="{F5DF06F0-CFB0-49F1-9626-B7F4ADB3D3E9}" destId="{FBECA30D-14B9-4E20-884B-6B570BD337CB}" srcOrd="1" destOrd="0" presId="urn:microsoft.com/office/officeart/2005/8/layout/radial6"/>
    <dgm:cxn modelId="{35E4D958-04E1-4AC5-852A-E4F5131564E3}" type="presParOf" srcId="{F5DF06F0-CFB0-49F1-9626-B7F4ADB3D3E9}" destId="{AC922CD2-AF26-4F28-A04C-897BB47420FB}" srcOrd="2" destOrd="0" presId="urn:microsoft.com/office/officeart/2005/8/layout/radial6"/>
    <dgm:cxn modelId="{FAB53D38-BD58-497B-B919-4C55D44EE268}" type="presParOf" srcId="{F5DF06F0-CFB0-49F1-9626-B7F4ADB3D3E9}" destId="{C6C76823-D034-4F4B-A69E-3A637E7E1D86}" srcOrd="3" destOrd="0" presId="urn:microsoft.com/office/officeart/2005/8/layout/radial6"/>
    <dgm:cxn modelId="{58C7CC0D-C820-489E-9262-4CC9F34244AE}" type="presParOf" srcId="{F5DF06F0-CFB0-49F1-9626-B7F4ADB3D3E9}" destId="{F0BCAEEE-CB3A-4881-9C00-9D9C97219008}" srcOrd="4" destOrd="0" presId="urn:microsoft.com/office/officeart/2005/8/layout/radial6"/>
    <dgm:cxn modelId="{48AADF0E-97D7-41BB-B94C-40B17E653C31}" type="presParOf" srcId="{F5DF06F0-CFB0-49F1-9626-B7F4ADB3D3E9}" destId="{DAA73827-3FE1-4A7D-92BA-766A2C384624}" srcOrd="5" destOrd="0" presId="urn:microsoft.com/office/officeart/2005/8/layout/radial6"/>
    <dgm:cxn modelId="{664737F7-C618-4845-B904-7D8874CE9B22}" type="presParOf" srcId="{F5DF06F0-CFB0-49F1-9626-B7F4ADB3D3E9}" destId="{3345C39F-C80C-4B73-A7AE-9F4389606EF5}" srcOrd="6" destOrd="0" presId="urn:microsoft.com/office/officeart/2005/8/layout/radial6"/>
    <dgm:cxn modelId="{09C995B5-B2FB-4C26-84C2-9DA67E2E1EAF}" type="presParOf" srcId="{F5DF06F0-CFB0-49F1-9626-B7F4ADB3D3E9}" destId="{BF1DEA99-98D7-43B5-A5DD-0CBFF558328C}" srcOrd="7" destOrd="0" presId="urn:microsoft.com/office/officeart/2005/8/layout/radial6"/>
    <dgm:cxn modelId="{7CA9247A-5FC3-45B5-8867-158C2D39CB66}" type="presParOf" srcId="{F5DF06F0-CFB0-49F1-9626-B7F4ADB3D3E9}" destId="{CE1F86E2-6D4A-41D5-ABFB-CF5A87F661A3}" srcOrd="8" destOrd="0" presId="urn:microsoft.com/office/officeart/2005/8/layout/radial6"/>
    <dgm:cxn modelId="{7BD2DEA9-2CBC-4B34-8647-8476BB12AAD7}" type="presParOf" srcId="{F5DF06F0-CFB0-49F1-9626-B7F4ADB3D3E9}" destId="{306E7678-E4B3-4F43-9F2C-015B17DA4865}" srcOrd="9" destOrd="0" presId="urn:microsoft.com/office/officeart/2005/8/layout/radial6"/>
    <dgm:cxn modelId="{5D8B48CF-4F65-4227-846C-AA6EA4ECDE92}" type="presParOf" srcId="{F5DF06F0-CFB0-49F1-9626-B7F4ADB3D3E9}" destId="{A13FF8BB-57EC-4B22-9B2C-95F11BE36D49}" srcOrd="10" destOrd="0" presId="urn:microsoft.com/office/officeart/2005/8/layout/radial6"/>
    <dgm:cxn modelId="{801518EC-606E-4B54-8DAB-AD8E99B4D28D}" type="presParOf" srcId="{F5DF06F0-CFB0-49F1-9626-B7F4ADB3D3E9}" destId="{F4F4609C-7891-4321-9CD3-7522BA90CBD2}" srcOrd="11" destOrd="0" presId="urn:microsoft.com/office/officeart/2005/8/layout/radial6"/>
    <dgm:cxn modelId="{F8B19F65-A5E9-4B7C-ADDA-C46F128B6C5D}" type="presParOf" srcId="{F5DF06F0-CFB0-49F1-9626-B7F4ADB3D3E9}" destId="{DD5C679D-ED24-4B88-9DD4-940572DB8F3C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5C679D-ED24-4B88-9DD4-940572DB8F3C}">
      <dsp:nvSpPr>
        <dsp:cNvPr id="0" name=""/>
        <dsp:cNvSpPr/>
      </dsp:nvSpPr>
      <dsp:spPr>
        <a:xfrm>
          <a:off x="1320101" y="505968"/>
          <a:ext cx="3369205" cy="3369205"/>
        </a:xfrm>
        <a:prstGeom prst="blockArc">
          <a:avLst>
            <a:gd name="adj1" fmla="val 10800000"/>
            <a:gd name="adj2" fmla="val 16200000"/>
            <a:gd name="adj3" fmla="val 4644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E7678-E4B3-4F43-9F2C-015B17DA4865}">
      <dsp:nvSpPr>
        <dsp:cNvPr id="0" name=""/>
        <dsp:cNvSpPr/>
      </dsp:nvSpPr>
      <dsp:spPr>
        <a:xfrm>
          <a:off x="1320101" y="505968"/>
          <a:ext cx="3369205" cy="3369205"/>
        </a:xfrm>
        <a:prstGeom prst="blockArc">
          <a:avLst>
            <a:gd name="adj1" fmla="val 5400000"/>
            <a:gd name="adj2" fmla="val 10800000"/>
            <a:gd name="adj3" fmla="val 4644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45C39F-C80C-4B73-A7AE-9F4389606EF5}">
      <dsp:nvSpPr>
        <dsp:cNvPr id="0" name=""/>
        <dsp:cNvSpPr/>
      </dsp:nvSpPr>
      <dsp:spPr>
        <a:xfrm>
          <a:off x="1320101" y="505968"/>
          <a:ext cx="3369205" cy="3369205"/>
        </a:xfrm>
        <a:prstGeom prst="blockArc">
          <a:avLst>
            <a:gd name="adj1" fmla="val 0"/>
            <a:gd name="adj2" fmla="val 5400000"/>
            <a:gd name="adj3" fmla="val 4644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76823-D034-4F4B-A69E-3A637E7E1D86}">
      <dsp:nvSpPr>
        <dsp:cNvPr id="0" name=""/>
        <dsp:cNvSpPr/>
      </dsp:nvSpPr>
      <dsp:spPr>
        <a:xfrm>
          <a:off x="1320101" y="505968"/>
          <a:ext cx="3369205" cy="3369205"/>
        </a:xfrm>
        <a:prstGeom prst="blockArc">
          <a:avLst>
            <a:gd name="adj1" fmla="val 16200000"/>
            <a:gd name="adj2" fmla="val 0"/>
            <a:gd name="adj3" fmla="val 4644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E8C75-056E-4A33-A4B1-3FC6ADC94524}">
      <dsp:nvSpPr>
        <dsp:cNvPr id="0" name=""/>
        <dsp:cNvSpPr/>
      </dsp:nvSpPr>
      <dsp:spPr>
        <a:xfrm>
          <a:off x="2228633" y="1414500"/>
          <a:ext cx="1552141" cy="15521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preprocessing</a:t>
          </a:r>
          <a:endParaRPr lang="en-IN" sz="1200" kern="1200" dirty="0"/>
        </a:p>
      </dsp:txBody>
      <dsp:txXfrm>
        <a:off x="2455939" y="1641806"/>
        <a:ext cx="1097529" cy="1097529"/>
      </dsp:txXfrm>
    </dsp:sp>
    <dsp:sp modelId="{FBECA30D-14B9-4E20-884B-6B570BD337CB}">
      <dsp:nvSpPr>
        <dsp:cNvPr id="0" name=""/>
        <dsp:cNvSpPr/>
      </dsp:nvSpPr>
      <dsp:spPr>
        <a:xfrm>
          <a:off x="2461454" y="1833"/>
          <a:ext cx="1086498" cy="10864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 Integration</a:t>
          </a:r>
          <a:endParaRPr lang="en-IN" sz="1100" kern="1200" dirty="0"/>
        </a:p>
      </dsp:txBody>
      <dsp:txXfrm>
        <a:off x="2620568" y="160947"/>
        <a:ext cx="768270" cy="768270"/>
      </dsp:txXfrm>
    </dsp:sp>
    <dsp:sp modelId="{F0BCAEEE-CB3A-4881-9C00-9D9C97219008}">
      <dsp:nvSpPr>
        <dsp:cNvPr id="0" name=""/>
        <dsp:cNvSpPr/>
      </dsp:nvSpPr>
      <dsp:spPr>
        <a:xfrm>
          <a:off x="4061522" y="1605535"/>
          <a:ext cx="1177341" cy="11700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 dirty="0"/>
        </a:p>
      </dsp:txBody>
      <dsp:txXfrm>
        <a:off x="4233940" y="1776888"/>
        <a:ext cx="832505" cy="827366"/>
      </dsp:txXfrm>
    </dsp:sp>
    <dsp:sp modelId="{BF1DEA99-98D7-43B5-A5DD-0CBFF558328C}">
      <dsp:nvSpPr>
        <dsp:cNvPr id="0" name=""/>
        <dsp:cNvSpPr/>
      </dsp:nvSpPr>
      <dsp:spPr>
        <a:xfrm>
          <a:off x="2461454" y="3292810"/>
          <a:ext cx="1086498" cy="10864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 Reduction</a:t>
          </a:r>
          <a:endParaRPr lang="en-IN" sz="1100" kern="1200" dirty="0"/>
        </a:p>
      </dsp:txBody>
      <dsp:txXfrm>
        <a:off x="2620568" y="3451924"/>
        <a:ext cx="768270" cy="768270"/>
      </dsp:txXfrm>
    </dsp:sp>
    <dsp:sp modelId="{A13FF8BB-57EC-4B22-9B2C-95F11BE36D49}">
      <dsp:nvSpPr>
        <dsp:cNvPr id="0" name=""/>
        <dsp:cNvSpPr/>
      </dsp:nvSpPr>
      <dsp:spPr>
        <a:xfrm>
          <a:off x="815965" y="1647322"/>
          <a:ext cx="1086498" cy="10864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cleaning</a:t>
          </a:r>
          <a:endParaRPr lang="en-IN" sz="1200" kern="1200" dirty="0"/>
        </a:p>
      </dsp:txBody>
      <dsp:txXfrm>
        <a:off x="975079" y="1806436"/>
        <a:ext cx="768270" cy="768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8/4/2022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00146-014-0539-6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indian-crime-data-analysis-85d3afdc0ceb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Crime rate analysis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1164" y="1923563"/>
            <a:ext cx="3265713" cy="5222117"/>
          </a:xfrm>
        </p:spPr>
        <p:txBody>
          <a:bodyPr anchor="t">
            <a:normAutofit/>
          </a:bodyPr>
          <a:lstStyle/>
          <a:p>
            <a:r>
              <a:rPr lang="en-US" dirty="0"/>
              <a:t>Guided by</a:t>
            </a:r>
          </a:p>
          <a:p>
            <a:r>
              <a:rPr lang="en-US" dirty="0"/>
              <a:t>Prof. Avinash </a:t>
            </a:r>
            <a:r>
              <a:rPr lang="en-US" dirty="0" err="1"/>
              <a:t>Gondal</a:t>
            </a:r>
            <a:endParaRPr lang="en-US" dirty="0"/>
          </a:p>
          <a:p>
            <a:endParaRPr lang="en-US" dirty="0"/>
          </a:p>
          <a:p>
            <a:r>
              <a:rPr lang="en-US" dirty="0"/>
              <a:t>Group </a:t>
            </a:r>
          </a:p>
          <a:p>
            <a:r>
              <a:rPr lang="en-US" dirty="0"/>
              <a:t>20 Kritarth Kambli</a:t>
            </a:r>
          </a:p>
          <a:p>
            <a:r>
              <a:rPr lang="en-US" dirty="0"/>
              <a:t>37 Rahul Patil</a:t>
            </a:r>
          </a:p>
          <a:p>
            <a:r>
              <a:rPr lang="en-US" dirty="0"/>
              <a:t>39 Pooja Patkar</a:t>
            </a:r>
          </a:p>
          <a:p>
            <a:r>
              <a:rPr lang="en-US" dirty="0"/>
              <a:t>48 Vishal Shirke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226" y="466165"/>
            <a:ext cx="7733940" cy="6788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1425388"/>
            <a:ext cx="7454077" cy="479329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Growing crime rate is a major concern and it is essential to find techniques to reduce it.</a:t>
            </a:r>
          </a:p>
          <a:p>
            <a:r>
              <a:rPr lang="en-US" sz="2000" b="0" i="0" dirty="0">
                <a:effectLst/>
                <a:latin typeface="+mj-lt"/>
                <a:cs typeface="Times New Roman" panose="02020603050405020304" pitchFamily="18" charset="0"/>
              </a:rPr>
              <a:t>Crime analysis gives us better understanding of crime trends which is highly beneficial.</a:t>
            </a:r>
          </a:p>
          <a:p>
            <a:r>
              <a:rPr lang="en-US" sz="2000" dirty="0">
                <a:latin typeface="+mj-lt"/>
              </a:rPr>
              <a:t>Ability to use big data for easy and efficient understanding of patterns.</a:t>
            </a:r>
          </a:p>
          <a:p>
            <a:r>
              <a:rPr lang="en-US" sz="2000" dirty="0">
                <a:latin typeface="+mj-lt"/>
              </a:rPr>
              <a:t>In India, GIS (Geographic Information System) is used for crime mapping. But applications for GIS in policing is in starting stages and use of GIS based data analysis can be useful. 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161" y="-97851"/>
            <a:ext cx="7434070" cy="147433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1487278"/>
            <a:ext cx="7454077" cy="473140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Criminal data is available for public but it is mostly focused on combined data about a state. The data for individual cities is not easily accessible and is mostly in the form of FIR/charge sheets in local languages.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This can be solved by analyzing, classifying and creating a GIS environment for individual cities. Simple crime maps and statistical data in the form of graphs can help the police as well as the citizens in many ways.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Much of the current work is useful for policing and focused in two major directions: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Predicting surges and hotspots of crime and understanding patterns of criminal behavior that could help in solving criminal investigations.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8456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1693" y="158445"/>
            <a:ext cx="7434070" cy="147433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1509312"/>
            <a:ext cx="7454077" cy="47093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For easy accessibility and use we propose to build a mobile application/website which will be available for public and private use.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 application will provide a brief overview of current state of crime.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 frontend of the application will focus on statistical data visualization and crime mapping.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 backend system will focus on generating accurate statistical data and intensity of crime for GIS mapping. </a:t>
            </a:r>
          </a:p>
        </p:txBody>
      </p:sp>
    </p:spTree>
    <p:extLst>
      <p:ext uri="{BB962C8B-B14F-4D97-AF65-F5344CB8AC3E}">
        <p14:creationId xmlns:p14="http://schemas.microsoft.com/office/powerpoint/2010/main" val="299993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161" y="15538"/>
            <a:ext cx="7434070" cy="147433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Project Workflow </a:t>
            </a:r>
          </a:p>
        </p:txBody>
      </p:sp>
      <p:sp>
        <p:nvSpPr>
          <p:cNvPr id="7" name="Callout: Down Arrow 6">
            <a:extLst>
              <a:ext uri="{FF2B5EF4-FFF2-40B4-BE49-F238E27FC236}">
                <a16:creationId xmlns:a16="http://schemas.microsoft.com/office/drawing/2014/main" id="{BA6ADBAC-D275-71C6-5B78-5ABA38B98AA0}"/>
              </a:ext>
            </a:extLst>
          </p:cNvPr>
          <p:cNvSpPr/>
          <p:nvPr/>
        </p:nvSpPr>
        <p:spPr>
          <a:xfrm>
            <a:off x="4500755" y="1335944"/>
            <a:ext cx="1718631" cy="1003201"/>
          </a:xfrm>
          <a:prstGeom prst="downArrowCallout">
            <a:avLst/>
          </a:prstGeom>
          <a:solidFill>
            <a:srgbClr val="339966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  <a:endParaRPr lang="en-IN" dirty="0"/>
          </a:p>
        </p:txBody>
      </p:sp>
      <p:sp>
        <p:nvSpPr>
          <p:cNvPr id="35" name="Callout: Down Arrow 34">
            <a:extLst>
              <a:ext uri="{FF2B5EF4-FFF2-40B4-BE49-F238E27FC236}">
                <a16:creationId xmlns:a16="http://schemas.microsoft.com/office/drawing/2014/main" id="{C3F8D576-49CC-A589-C94D-4D2FBAAEE37F}"/>
              </a:ext>
            </a:extLst>
          </p:cNvPr>
          <p:cNvSpPr/>
          <p:nvPr/>
        </p:nvSpPr>
        <p:spPr>
          <a:xfrm>
            <a:off x="8768066" y="1335944"/>
            <a:ext cx="2173985" cy="1003201"/>
          </a:xfrm>
          <a:prstGeom prst="downArrowCallout">
            <a:avLst/>
          </a:prstGeom>
          <a:solidFill>
            <a:srgbClr val="339966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PREPROCESSING</a:t>
            </a:r>
            <a:endParaRPr lang="en-IN" dirty="0"/>
          </a:p>
        </p:txBody>
      </p:sp>
      <p:graphicFrame>
        <p:nvGraphicFramePr>
          <p:cNvPr id="46" name="Diagram 45">
            <a:extLst>
              <a:ext uri="{FF2B5EF4-FFF2-40B4-BE49-F238E27FC236}">
                <a16:creationId xmlns:a16="http://schemas.microsoft.com/office/drawing/2014/main" id="{1556CB0E-CFA1-CFE2-93E6-5A56FABDEA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6916834"/>
              </p:ext>
            </p:extLst>
          </p:nvPr>
        </p:nvGraphicFramePr>
        <p:xfrm>
          <a:off x="6827645" y="2339145"/>
          <a:ext cx="6054829" cy="4381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7" name="Arrow: Right 46">
            <a:extLst>
              <a:ext uri="{FF2B5EF4-FFF2-40B4-BE49-F238E27FC236}">
                <a16:creationId xmlns:a16="http://schemas.microsoft.com/office/drawing/2014/main" id="{85B1A980-8C3A-8B55-FC98-BD47E1FFA515}"/>
              </a:ext>
            </a:extLst>
          </p:cNvPr>
          <p:cNvSpPr/>
          <p:nvPr/>
        </p:nvSpPr>
        <p:spPr>
          <a:xfrm>
            <a:off x="6471367" y="1356370"/>
            <a:ext cx="2208517" cy="73537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76453F9-C664-D3C3-6F11-C1E3C10A4FCF}"/>
              </a:ext>
            </a:extLst>
          </p:cNvPr>
          <p:cNvSpPr/>
          <p:nvPr/>
        </p:nvSpPr>
        <p:spPr>
          <a:xfrm>
            <a:off x="4082161" y="2339145"/>
            <a:ext cx="2689609" cy="1690595"/>
          </a:xfrm>
          <a:prstGeom prst="roundRect">
            <a:avLst/>
          </a:prstGeom>
          <a:solidFill>
            <a:srgbClr val="339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from various</a:t>
            </a:r>
          </a:p>
          <a:p>
            <a:pPr algn="ctr"/>
            <a:r>
              <a:rPr lang="en-US" dirty="0"/>
              <a:t>Police station websites across the state 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102C50-293F-8574-CBC9-54481C87A73E}"/>
              </a:ext>
            </a:extLst>
          </p:cNvPr>
          <p:cNvSpPr txBox="1"/>
          <p:nvPr/>
        </p:nvSpPr>
        <p:spPr>
          <a:xfrm>
            <a:off x="10710500" y="4305016"/>
            <a:ext cx="1548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 Transformation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941665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03FCAA-354F-D5B6-2EEE-6DE6E06DCB8D}"/>
              </a:ext>
            </a:extLst>
          </p:cNvPr>
          <p:cNvSpPr txBox="1"/>
          <p:nvPr/>
        </p:nvSpPr>
        <p:spPr>
          <a:xfrm>
            <a:off x="3661360" y="297112"/>
            <a:ext cx="61143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Project Workflow </a:t>
            </a:r>
            <a:endParaRPr lang="en-IN" sz="3200" dirty="0"/>
          </a:p>
        </p:txBody>
      </p:sp>
      <p:sp>
        <p:nvSpPr>
          <p:cNvPr id="11" name="Callout: Down Arrow 10">
            <a:extLst>
              <a:ext uri="{FF2B5EF4-FFF2-40B4-BE49-F238E27FC236}">
                <a16:creationId xmlns:a16="http://schemas.microsoft.com/office/drawing/2014/main" id="{E0FF891D-15CB-1E0C-A6F0-582D46CD7ED9}"/>
              </a:ext>
            </a:extLst>
          </p:cNvPr>
          <p:cNvSpPr/>
          <p:nvPr/>
        </p:nvSpPr>
        <p:spPr>
          <a:xfrm>
            <a:off x="3754831" y="1332014"/>
            <a:ext cx="1718631" cy="1003201"/>
          </a:xfrm>
          <a:prstGeom prst="downArrowCallout">
            <a:avLst/>
          </a:prstGeom>
          <a:solidFill>
            <a:srgbClr val="339966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Clustering</a:t>
            </a:r>
            <a:endParaRPr lang="en-IN" dirty="0"/>
          </a:p>
        </p:txBody>
      </p:sp>
      <p:sp>
        <p:nvSpPr>
          <p:cNvPr id="13" name="Callout: Down Arrow 12">
            <a:extLst>
              <a:ext uri="{FF2B5EF4-FFF2-40B4-BE49-F238E27FC236}">
                <a16:creationId xmlns:a16="http://schemas.microsoft.com/office/drawing/2014/main" id="{515636F8-BFB5-1788-369D-625FE4C97125}"/>
              </a:ext>
            </a:extLst>
          </p:cNvPr>
          <p:cNvSpPr/>
          <p:nvPr/>
        </p:nvSpPr>
        <p:spPr>
          <a:xfrm>
            <a:off x="6718540" y="1332014"/>
            <a:ext cx="1718631" cy="1003201"/>
          </a:xfrm>
          <a:prstGeom prst="downArrowCallout">
            <a:avLst/>
          </a:prstGeom>
          <a:solidFill>
            <a:srgbClr val="339966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</a:t>
            </a:r>
            <a:endParaRPr lang="en-IN" dirty="0"/>
          </a:p>
        </p:txBody>
      </p:sp>
      <p:sp>
        <p:nvSpPr>
          <p:cNvPr id="14" name="Callout: Down Arrow 13">
            <a:extLst>
              <a:ext uri="{FF2B5EF4-FFF2-40B4-BE49-F238E27FC236}">
                <a16:creationId xmlns:a16="http://schemas.microsoft.com/office/drawing/2014/main" id="{2C6EE5CC-DB1E-7B31-B38E-2F063E0D2F92}"/>
              </a:ext>
            </a:extLst>
          </p:cNvPr>
          <p:cNvSpPr/>
          <p:nvPr/>
        </p:nvSpPr>
        <p:spPr>
          <a:xfrm>
            <a:off x="9872719" y="1335940"/>
            <a:ext cx="1718631" cy="1003201"/>
          </a:xfrm>
          <a:prstGeom prst="downArrowCallout">
            <a:avLst/>
          </a:prstGeom>
          <a:solidFill>
            <a:srgbClr val="339966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Visualization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295DFA-7514-BBC5-9BA1-19E8287410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17"/>
          <a:stretch/>
        </p:blipFill>
        <p:spPr>
          <a:xfrm>
            <a:off x="3518142" y="2387665"/>
            <a:ext cx="2549296" cy="1712678"/>
          </a:xfrm>
          <a:prstGeom prst="rect">
            <a:avLst/>
          </a:prstGeom>
        </p:spPr>
      </p:pic>
      <p:sp>
        <p:nvSpPr>
          <p:cNvPr id="6" name="Callout: Up Arrow 5">
            <a:extLst>
              <a:ext uri="{FF2B5EF4-FFF2-40B4-BE49-F238E27FC236}">
                <a16:creationId xmlns:a16="http://schemas.microsoft.com/office/drawing/2014/main" id="{C28D1016-6044-5A1E-1977-D894707EB718}"/>
              </a:ext>
            </a:extLst>
          </p:cNvPr>
          <p:cNvSpPr/>
          <p:nvPr/>
        </p:nvSpPr>
        <p:spPr>
          <a:xfrm>
            <a:off x="3780851" y="4000648"/>
            <a:ext cx="1488374" cy="985682"/>
          </a:xfrm>
          <a:prstGeom prst="upArrowCallout">
            <a:avLst/>
          </a:prstGeom>
          <a:solidFill>
            <a:srgbClr val="339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K-Means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6C7323-6F6D-3944-8DE8-92BD60E3188E}"/>
              </a:ext>
            </a:extLst>
          </p:cNvPr>
          <p:cNvSpPr/>
          <p:nvPr/>
        </p:nvSpPr>
        <p:spPr>
          <a:xfrm>
            <a:off x="6071613" y="2335215"/>
            <a:ext cx="2689609" cy="2386216"/>
          </a:xfrm>
          <a:prstGeom prst="roundRect">
            <a:avLst/>
          </a:prstGeom>
          <a:solidFill>
            <a:srgbClr val="339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n w="9525">
                  <a:noFill/>
                </a:ln>
                <a:solidFill>
                  <a:schemeClr val="bg1">
                    <a:lumMod val="95000"/>
                  </a:schemeClr>
                </a:solidFill>
              </a:rPr>
              <a:t>KNN</a:t>
            </a: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n w="9525">
                  <a:noFill/>
                </a:ln>
                <a:solidFill>
                  <a:schemeClr val="bg1">
                    <a:lumMod val="95000"/>
                  </a:schemeClr>
                </a:solidFill>
              </a:rPr>
              <a:t>Random Forest Classifier</a:t>
            </a: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n w="9525">
                  <a:noFill/>
                </a:ln>
                <a:solidFill>
                  <a:schemeClr val="bg1">
                    <a:lumMod val="95000"/>
                  </a:schemeClr>
                </a:solidFill>
              </a:rPr>
              <a:t>Logistic Regression, etc.</a:t>
            </a:r>
          </a:p>
          <a:p>
            <a:pPr algn="ctr"/>
            <a:endParaRPr lang="en-IN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863F7FD-FBAF-E42F-D199-939C9F215A2D}"/>
              </a:ext>
            </a:extLst>
          </p:cNvPr>
          <p:cNvSpPr/>
          <p:nvPr/>
        </p:nvSpPr>
        <p:spPr>
          <a:xfrm>
            <a:off x="5584078" y="1411864"/>
            <a:ext cx="1023845" cy="56893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8AC4B43-C4B2-6CD2-4612-1A055C35EB08}"/>
              </a:ext>
            </a:extLst>
          </p:cNvPr>
          <p:cNvSpPr/>
          <p:nvPr/>
        </p:nvSpPr>
        <p:spPr>
          <a:xfrm>
            <a:off x="8658404" y="1411864"/>
            <a:ext cx="1023845" cy="56893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FAB577B-2AFF-1894-564F-F64749D23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1476" y="2335215"/>
            <a:ext cx="3044614" cy="238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67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514" y="177235"/>
            <a:ext cx="7434070" cy="147433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Project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0514" y="1564395"/>
            <a:ext cx="7454077" cy="4389885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Hardware Requirements: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Computer/laptop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Intel i5 </a:t>
            </a:r>
            <a:r>
              <a:rPr lang="en-US" dirty="0"/>
              <a:t>10</a:t>
            </a:r>
            <a:r>
              <a:rPr lang="en-US" sz="2000" baseline="30000" dirty="0"/>
              <a:t>th</a:t>
            </a:r>
            <a:r>
              <a:rPr lang="en-US" sz="2000" dirty="0"/>
              <a:t> Gen or higher/8gb Ram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600" dirty="0"/>
          </a:p>
          <a:p>
            <a:pPr algn="just">
              <a:lnSpc>
                <a:spcPct val="150000"/>
              </a:lnSpc>
            </a:pPr>
            <a:r>
              <a:rPr lang="en-US" sz="2800" b="1" dirty="0"/>
              <a:t>Software Requirements: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Python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Flask/Android/Flutter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HTML</a:t>
            </a:r>
            <a:endParaRPr lang="en-IN" sz="2000" b="1" dirty="0"/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CSS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JavaScript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9244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2372" y="393242"/>
            <a:ext cx="7434070" cy="92120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2365" y="1218111"/>
            <a:ext cx="7454077" cy="52466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Deepika K.K , Smitha Vinod(2018). Crime analysis in India using data mining techniques.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Devendra Tayal, Arti Jain, Surbhi Arora, Surbhi Agarwal, Tushar Gupta, Nikhil Tyagi, “Crime detection and Criminal identification in India using data mining technique”, Ai &amp; Society, 2014, </a:t>
            </a:r>
            <a:r>
              <a:rPr 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https://doi.org/10.1007/s00146-014-0539-6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Shivani Dandir(2019). Indian Crime Data Analysis. </a:t>
            </a:r>
            <a:r>
              <a:rPr lang="en-US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https://towardsdatascience.com/indian-crime-data-analysis-85d3afdc0ceb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Tapan </a:t>
            </a:r>
            <a:r>
              <a:rPr lang="en-US" sz="1600" dirty="0" err="1"/>
              <a:t>Chakraborty.An</a:t>
            </a:r>
            <a:r>
              <a:rPr lang="en-US" sz="1600" dirty="0"/>
              <a:t> Alternative to Crime Trend Analysis in India *https://www.satp.org/satporgtp/publication/faultlines/volume14/article5.htm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Vikramaditya Singh </a:t>
            </a:r>
            <a:r>
              <a:rPr lang="en-US" sz="1600" dirty="0" err="1"/>
              <a:t>Bhatia,Sourabh</a:t>
            </a:r>
            <a:r>
              <a:rPr lang="en-US" sz="1600" dirty="0"/>
              <a:t> </a:t>
            </a:r>
            <a:r>
              <a:rPr lang="en-US" sz="1600" dirty="0" err="1"/>
              <a:t>Tiwarib</a:t>
            </a:r>
            <a:r>
              <a:rPr lang="en-US" sz="1600" dirty="0"/>
              <a:t>, </a:t>
            </a:r>
            <a:r>
              <a:rPr lang="en-US" sz="1600" dirty="0" err="1"/>
              <a:t>Jasvant</a:t>
            </a:r>
            <a:r>
              <a:rPr lang="en-US" sz="1600" dirty="0"/>
              <a:t> </a:t>
            </a:r>
            <a:r>
              <a:rPr lang="en-US" sz="1600" dirty="0" err="1"/>
              <a:t>Mandloic</a:t>
            </a:r>
            <a:r>
              <a:rPr lang="en-US" sz="1600" dirty="0"/>
              <a:t>. Machine Learning Model to Predict, Classify and Analyze Crime in Indore City.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Prajakta </a:t>
            </a:r>
            <a:r>
              <a:rPr lang="en-US" sz="1600" dirty="0" err="1"/>
              <a:t>Yerpude</a:t>
            </a:r>
            <a:r>
              <a:rPr lang="en-US" sz="1600" dirty="0"/>
              <a:t> and Vaishnavi </a:t>
            </a:r>
            <a:r>
              <a:rPr lang="en-US" sz="1600" dirty="0" err="1"/>
              <a:t>Gudur</a:t>
            </a:r>
            <a:r>
              <a:rPr lang="en-US" sz="1600" dirty="0"/>
              <a:t>, “Predictive Modelling of Crime Dataset Using Data Mining”, International Journal of Data Mining &amp; Knowledge Management Process (IJDKP), Vol.7, No.4, July 2017, DOI: 10.5121/ijdkp.2017.7404</a:t>
            </a:r>
          </a:p>
        </p:txBody>
      </p:sp>
    </p:spTree>
    <p:extLst>
      <p:ext uri="{BB962C8B-B14F-4D97-AF65-F5344CB8AC3E}">
        <p14:creationId xmlns:p14="http://schemas.microsoft.com/office/powerpoint/2010/main" val="936568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1CD9D5-642C-DBD7-246D-C1DF451E9885}"/>
              </a:ext>
            </a:extLst>
          </p:cNvPr>
          <p:cNvSpPr txBox="1"/>
          <p:nvPr/>
        </p:nvSpPr>
        <p:spPr>
          <a:xfrm>
            <a:off x="3948424" y="2596634"/>
            <a:ext cx="824357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!!! Thank you !!!</a:t>
            </a:r>
          </a:p>
        </p:txBody>
      </p:sp>
    </p:spTree>
    <p:extLst>
      <p:ext uri="{BB962C8B-B14F-4D97-AF65-F5344CB8AC3E}">
        <p14:creationId xmlns:p14="http://schemas.microsoft.com/office/powerpoint/2010/main" val="982664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449</TotalTime>
  <Words>553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Calibri</vt:lpstr>
      <vt:lpstr>Century Gothic</vt:lpstr>
      <vt:lpstr>Vapor Trail</vt:lpstr>
      <vt:lpstr>Crime rate analysis</vt:lpstr>
      <vt:lpstr>introduction</vt:lpstr>
      <vt:lpstr>scope</vt:lpstr>
      <vt:lpstr>Proposed system</vt:lpstr>
      <vt:lpstr>Project Workflow </vt:lpstr>
      <vt:lpstr>PowerPoint Presentation</vt:lpstr>
      <vt:lpstr>Project requirements 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rate analysis</dc:title>
  <dc:creator>Pooja Patkar</dc:creator>
  <cp:lastModifiedBy>rahul patil</cp:lastModifiedBy>
  <cp:revision>20</cp:revision>
  <dcterms:created xsi:type="dcterms:W3CDTF">2022-08-02T23:48:27Z</dcterms:created>
  <dcterms:modified xsi:type="dcterms:W3CDTF">2022-08-05T06:25:03Z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