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62" r:id="rId6"/>
    <p:sldId id="264" r:id="rId7"/>
    <p:sldId id="269" r:id="rId8"/>
    <p:sldId id="263" r:id="rId9"/>
    <p:sldId id="270" r:id="rId10"/>
    <p:sldId id="271" r:id="rId11"/>
    <p:sldId id="273" r:id="rId12"/>
    <p:sldId id="27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AA7ED-450B-403F-B952-DAAC824E70D8}" type="datetimeFigureOut">
              <a:rPr lang="en-IN" smtClean="0"/>
              <a:t>19-10-2021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8A67F-3EF6-4862-90B6-EA51EF0C1C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2732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AA7ED-450B-403F-B952-DAAC824E70D8}" type="datetimeFigureOut">
              <a:rPr lang="en-IN" smtClean="0"/>
              <a:t>19-10-2021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8A67F-3EF6-4862-90B6-EA51EF0C1C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0409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AA7ED-450B-403F-B952-DAAC824E70D8}" type="datetimeFigureOut">
              <a:rPr lang="en-IN" smtClean="0"/>
              <a:t>19-10-2021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8A67F-3EF6-4862-90B6-EA51EF0C1C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1506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AA7ED-450B-403F-B952-DAAC824E70D8}" type="datetimeFigureOut">
              <a:rPr lang="en-IN" smtClean="0"/>
              <a:t>19-10-2021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8A67F-3EF6-4862-90B6-EA51EF0C1C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6369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AA7ED-450B-403F-B952-DAAC824E70D8}" type="datetimeFigureOut">
              <a:rPr lang="en-IN" smtClean="0"/>
              <a:t>19-10-2021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8A67F-3EF6-4862-90B6-EA51EF0C1C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6889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AA7ED-450B-403F-B952-DAAC824E70D8}" type="datetimeFigureOut">
              <a:rPr lang="en-IN" smtClean="0"/>
              <a:t>19-10-2021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8A67F-3EF6-4862-90B6-EA51EF0C1C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1640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AA7ED-450B-403F-B952-DAAC824E70D8}" type="datetimeFigureOut">
              <a:rPr lang="en-IN" smtClean="0"/>
              <a:t>19-10-2021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8A67F-3EF6-4862-90B6-EA51EF0C1C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3339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AA7ED-450B-403F-B952-DAAC824E70D8}" type="datetimeFigureOut">
              <a:rPr lang="en-IN" smtClean="0"/>
              <a:t>19-10-2021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8A67F-3EF6-4862-90B6-EA51EF0C1C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3144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AA7ED-450B-403F-B952-DAAC824E70D8}" type="datetimeFigureOut">
              <a:rPr lang="en-IN" smtClean="0"/>
              <a:t>19-10-2021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8A67F-3EF6-4862-90B6-EA51EF0C1C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6704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AA7ED-450B-403F-B952-DAAC824E70D8}" type="datetimeFigureOut">
              <a:rPr lang="en-IN" smtClean="0"/>
              <a:t>19-10-2021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8A67F-3EF6-4862-90B6-EA51EF0C1C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6856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AA7ED-450B-403F-B952-DAAC824E70D8}" type="datetimeFigureOut">
              <a:rPr lang="en-IN" smtClean="0"/>
              <a:t>19-10-2021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8A67F-3EF6-4862-90B6-EA51EF0C1C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9183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AA7ED-450B-403F-B952-DAAC824E70D8}" type="datetimeFigureOut">
              <a:rPr lang="en-IN" smtClean="0"/>
              <a:t>19-10-2021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8A67F-3EF6-4862-90B6-EA51EF0C1C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5173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70933" y="273755"/>
            <a:ext cx="11650133" cy="6310489"/>
          </a:xfrm>
          <a:prstGeom prst="roundRect">
            <a:avLst/>
          </a:prstGeom>
          <a:solidFill>
            <a:schemeClr val="bg1">
              <a:alpha val="32000"/>
            </a:schemeClr>
          </a:solidFill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 algn="ctr"/>
            <a:r>
              <a:rPr lang="en-US" sz="28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Watumull Institute Of Electronics Engineering And Computer Technology</a:t>
            </a:r>
          </a:p>
          <a:p>
            <a:pPr algn="ctr"/>
            <a:r>
              <a:rPr lang="en-US" sz="44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Copperplate Gothic Bold" panose="020E0705020206020404" pitchFamily="34" charset="0"/>
              </a:rPr>
              <a:t>Music Recommendation System</a:t>
            </a:r>
            <a:endParaRPr lang="en-US" sz="4400" b="1" cap="none" spc="0" dirty="0">
              <a:ln w="10160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latin typeface="Copperplate Gothic Bold" panose="020E0705020206020404" pitchFamily="34" charset="0"/>
            </a:endParaRPr>
          </a:p>
          <a:p>
            <a:pPr lvl="0" algn="ctr"/>
            <a:endParaRPr lang="en-IN" sz="3600" b="1" dirty="0">
              <a:ln w="10160">
                <a:solidFill>
                  <a:srgbClr val="4472C4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17349" y="2592276"/>
            <a:ext cx="4599718" cy="286232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By Group 10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3600" b="1" cap="none" spc="0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Tanmay Kulkarni (25)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3600" b="1" cap="none" spc="0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Pushpak Maind (28)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3600" b="1" cap="none" spc="0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Rahul Patil (37)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3600" b="1" cap="none" spc="0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Vishal Shirke (48)</a:t>
            </a:r>
          </a:p>
        </p:txBody>
      </p:sp>
      <p:sp>
        <p:nvSpPr>
          <p:cNvPr id="7" name="Rectangle 6"/>
          <p:cNvSpPr/>
          <p:nvPr/>
        </p:nvSpPr>
        <p:spPr>
          <a:xfrm>
            <a:off x="5671255" y="2819851"/>
            <a:ext cx="5895622" cy="156966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dirty="0">
                <a:ln w="1016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Project Guide:</a:t>
            </a:r>
          </a:p>
          <a:p>
            <a:pPr algn="ctr"/>
            <a:r>
              <a:rPr lang="en-US" sz="4800" b="1" cap="none" spc="0" dirty="0">
                <a:ln w="1016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Prof. Naveen </a:t>
            </a:r>
            <a:r>
              <a:rPr lang="en-US" sz="4800" b="1" dirty="0">
                <a:ln w="1016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V</a:t>
            </a:r>
            <a:r>
              <a:rPr lang="en-US" sz="4800" b="1" cap="none" spc="0" dirty="0">
                <a:ln w="1016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aswani</a:t>
            </a:r>
          </a:p>
        </p:txBody>
      </p:sp>
    </p:spTree>
    <p:extLst>
      <p:ext uri="{BB962C8B-B14F-4D97-AF65-F5344CB8AC3E}">
        <p14:creationId xmlns:p14="http://schemas.microsoft.com/office/powerpoint/2010/main" val="28898840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3688" y="166511"/>
            <a:ext cx="11864623" cy="6524978"/>
          </a:xfrm>
          <a:prstGeom prst="rect">
            <a:avLst/>
          </a:prstGeom>
          <a:solidFill>
            <a:schemeClr val="bg1">
              <a:alpha val="47000"/>
            </a:schemeClr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A3A2D935-D37E-4D99-AB95-ACAE5E32DCE3}"/>
              </a:ext>
            </a:extLst>
          </p:cNvPr>
          <p:cNvSpPr txBox="1">
            <a:spLocks/>
          </p:cNvSpPr>
          <p:nvPr/>
        </p:nvSpPr>
        <p:spPr>
          <a:xfrm>
            <a:off x="163688" y="343860"/>
            <a:ext cx="11281893" cy="81054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C949410-72DA-45DD-8898-0B988617EED8}"/>
              </a:ext>
            </a:extLst>
          </p:cNvPr>
          <p:cNvSpPr txBox="1"/>
          <p:nvPr/>
        </p:nvSpPr>
        <p:spPr>
          <a:xfrm>
            <a:off x="333807" y="1874728"/>
            <a:ext cx="351517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is calculated by Consistency of the model.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Obtained is 60%.</a:t>
            </a:r>
          </a:p>
          <a:p>
            <a:endParaRPr lang="en-IN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483" y="1608453"/>
            <a:ext cx="5808284" cy="3577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84515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3688" y="166511"/>
            <a:ext cx="11864623" cy="6524978"/>
          </a:xfrm>
          <a:prstGeom prst="rect">
            <a:avLst/>
          </a:prstGeom>
          <a:solidFill>
            <a:schemeClr val="bg1">
              <a:alpha val="47000"/>
            </a:schemeClr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A3A2D935-D37E-4D99-AB95-ACAE5E32DCE3}"/>
              </a:ext>
            </a:extLst>
          </p:cNvPr>
          <p:cNvSpPr txBox="1">
            <a:spLocks/>
          </p:cNvSpPr>
          <p:nvPr/>
        </p:nvSpPr>
        <p:spPr>
          <a:xfrm>
            <a:off x="163688" y="343860"/>
            <a:ext cx="11281893" cy="81054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 Results</a:t>
            </a:r>
            <a:endParaRPr kumimoji="0" lang="en-IN" sz="6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014" y="1930801"/>
            <a:ext cx="5476039" cy="324209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396" y="1930801"/>
            <a:ext cx="5162409" cy="3246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92750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8044" y="191911"/>
            <a:ext cx="11864623" cy="6524978"/>
          </a:xfrm>
          <a:prstGeom prst="rect">
            <a:avLst/>
          </a:prstGeom>
          <a:solidFill>
            <a:schemeClr val="bg1">
              <a:alpha val="47000"/>
            </a:schemeClr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56B307D7-3358-40A1-8763-C6C9E6F82D41}"/>
              </a:ext>
            </a:extLst>
          </p:cNvPr>
          <p:cNvSpPr/>
          <p:nvPr/>
        </p:nvSpPr>
        <p:spPr>
          <a:xfrm>
            <a:off x="1794852" y="2921168"/>
            <a:ext cx="8591006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cap="none" spc="0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Let’s Proceed to the Demo</a:t>
            </a:r>
          </a:p>
        </p:txBody>
      </p:sp>
    </p:spTree>
    <p:extLst>
      <p:ext uri="{BB962C8B-B14F-4D97-AF65-F5344CB8AC3E}">
        <p14:creationId xmlns:p14="http://schemas.microsoft.com/office/powerpoint/2010/main" val="278646890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8044" y="191911"/>
            <a:ext cx="11864623" cy="6524978"/>
          </a:xfrm>
          <a:prstGeom prst="rect">
            <a:avLst/>
          </a:prstGeom>
          <a:solidFill>
            <a:schemeClr val="bg1">
              <a:alpha val="47000"/>
            </a:schemeClr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3200" y="1330741"/>
            <a:ext cx="1177430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too much songs to choose from.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of the systems give recommendations on the same genre or artist.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lack of variety results in limiting a user to a few selective songs.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 if listening to music is his/her best hobby. People sometimes feel difficult to choose from millions of songs.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solution is to use a recommender system which learns from users listening history and features of songs and predicts what users would like to listen.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3198" y="280820"/>
            <a:ext cx="65751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319832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8044" y="191911"/>
            <a:ext cx="11864623" cy="6524978"/>
          </a:xfrm>
          <a:prstGeom prst="rect">
            <a:avLst/>
          </a:prstGeom>
          <a:solidFill>
            <a:schemeClr val="bg1">
              <a:alpha val="47000"/>
            </a:schemeClr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5777" y="251489"/>
            <a:ext cx="52393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  <a:endParaRPr lang="en-I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5777" y="1367494"/>
            <a:ext cx="1177431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music recommendation system which is better and easy to use.</a:t>
            </a:r>
          </a:p>
          <a:p>
            <a:pPr marL="571500" indent="-571500" algn="just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will predict songs based on users behavior.</a:t>
            </a:r>
          </a:p>
          <a:p>
            <a:pPr marL="571500" indent="-571500" algn="just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will take a song as an input and recommend no. of songs based on users request.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goal of this recommendation system would be to provide personalized content by rightly identifying what the user wants and save their time.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achieve this we will use machine learning techniques to make a recommendation model.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model will be able to suggest songs based on users choices. 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03865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8044" y="191911"/>
            <a:ext cx="11864623" cy="6524978"/>
          </a:xfrm>
          <a:prstGeom prst="rect">
            <a:avLst/>
          </a:prstGeom>
          <a:solidFill>
            <a:schemeClr val="bg1">
              <a:alpha val="47000"/>
            </a:schemeClr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9333" y="362445"/>
            <a:ext cx="68449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 system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5777" y="1367494"/>
            <a:ext cx="117743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recommender system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or a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 system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subclass of information filtering system that seeks to predict the "rating" or "preference" a user would give to an item.</a:t>
            </a:r>
          </a:p>
          <a:p>
            <a:pPr marL="571500" indent="-571500"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Recommender systems usually make use of either or both collaborative filtering and content-based filtering (also known as the personality-based approach)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471427" y="3777642"/>
            <a:ext cx="9205604" cy="2468090"/>
            <a:chOff x="1188720" y="3684516"/>
            <a:chExt cx="9205604" cy="2468090"/>
          </a:xfrm>
        </p:grpSpPr>
        <p:sp>
          <p:nvSpPr>
            <p:cNvPr id="6" name="Rectangle 5"/>
            <p:cNvSpPr/>
            <p:nvPr/>
          </p:nvSpPr>
          <p:spPr>
            <a:xfrm>
              <a:off x="4271553" y="3684516"/>
              <a:ext cx="2873829" cy="627017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Recommendation System</a:t>
              </a:r>
              <a:endParaRPr lang="en-I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188720" y="5316583"/>
              <a:ext cx="2534194" cy="836023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Collaborative Filtering</a:t>
              </a:r>
              <a:endParaRPr lang="en-I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441371" y="5316582"/>
              <a:ext cx="2534194" cy="836023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Content-based approach</a:t>
              </a:r>
              <a:endParaRPr lang="en-I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860130" y="5316581"/>
              <a:ext cx="2534194" cy="836023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Hybrid Models</a:t>
              </a:r>
              <a:endPara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" name="Straight Arrow Connector 9"/>
            <p:cNvCxnSpPr>
              <a:stCxn id="6" idx="2"/>
            </p:cNvCxnSpPr>
            <p:nvPr/>
          </p:nvCxnSpPr>
          <p:spPr>
            <a:xfrm>
              <a:off x="5708468" y="4311533"/>
              <a:ext cx="0" cy="100504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H="1">
              <a:off x="2952206" y="4311533"/>
              <a:ext cx="1319347" cy="100504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7145382" y="4311533"/>
              <a:ext cx="1410789" cy="100504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9149507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8044" y="191911"/>
            <a:ext cx="11864623" cy="6524978"/>
          </a:xfrm>
          <a:prstGeom prst="rect">
            <a:avLst/>
          </a:prstGeom>
          <a:solidFill>
            <a:schemeClr val="bg1">
              <a:alpha val="47000"/>
            </a:schemeClr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7391" y="367307"/>
            <a:ext cx="48734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Collaborative Filtering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7391" y="1189033"/>
            <a:ext cx="116074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Collaborative filtering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method of making predictions (filtering) about the interests of a user by collecting preferences or taste information from many users (collaborating).</a:t>
            </a:r>
            <a:endParaRPr lang="en-IN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1287" y="2145613"/>
            <a:ext cx="3540177" cy="34561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358" y="2146213"/>
            <a:ext cx="3461406" cy="346914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90529" y="5670170"/>
            <a:ext cx="22990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Item-Based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932420" y="5661768"/>
            <a:ext cx="2194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User-Based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95801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8044" y="191911"/>
            <a:ext cx="11864623" cy="6524978"/>
          </a:xfrm>
          <a:prstGeom prst="rect">
            <a:avLst/>
          </a:prstGeom>
          <a:solidFill>
            <a:schemeClr val="bg1">
              <a:alpha val="47000"/>
            </a:schemeClr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74675" y="326296"/>
            <a:ext cx="10515600" cy="8506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Info</a:t>
            </a:r>
            <a:endParaRPr lang="en-IN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90550" y="1825625"/>
            <a:ext cx="3939886" cy="36711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Features: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 Scale : 1 million users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½ million songs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Content: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Song Data: (song id, title, release, artist name, year)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Triplet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(user id, song id, listen count) 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385" y="3959730"/>
            <a:ext cx="5089339" cy="21084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" t="22727" r="77330" b="61061"/>
          <a:stretch/>
        </p:blipFill>
        <p:spPr>
          <a:xfrm>
            <a:off x="6455637" y="1649124"/>
            <a:ext cx="5138943" cy="2098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39080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3800" y="178859"/>
            <a:ext cx="11864623" cy="6524978"/>
          </a:xfrm>
          <a:prstGeom prst="rect">
            <a:avLst/>
          </a:prstGeom>
          <a:solidFill>
            <a:schemeClr val="bg1">
              <a:alpha val="47000"/>
            </a:schemeClr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90550" y="1825625"/>
            <a:ext cx="3939886" cy="36711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>
              <a:solidFill>
                <a:prstClr val="black"/>
              </a:solidFill>
            </a:endParaRPr>
          </a:p>
          <a:p>
            <a:endParaRPr lang="en-IN" dirty="0">
              <a:solidFill>
                <a:prstClr val="black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1871804"/>
              </p:ext>
            </p:extLst>
          </p:nvPr>
        </p:nvGraphicFramePr>
        <p:xfrm>
          <a:off x="5977997" y="2166257"/>
          <a:ext cx="5934960" cy="43827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699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869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8699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8699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8699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807122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  <a:endParaRPr lang="en-IN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5</a:t>
                      </a:r>
                      <a:endParaRPr lang="en-IN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6</a:t>
                      </a:r>
                      <a:endParaRPr lang="en-IN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3</a:t>
                      </a:r>
                      <a:endParaRPr lang="en-IN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2</a:t>
                      </a:r>
                      <a:endParaRPr lang="en-IN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93912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2</a:t>
                      </a:r>
                      <a:endParaRPr lang="en-IN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  <a:endParaRPr lang="en-IN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5</a:t>
                      </a:r>
                      <a:endParaRPr lang="en-IN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8</a:t>
                      </a:r>
                      <a:endParaRPr lang="en-IN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9</a:t>
                      </a:r>
                      <a:endParaRPr lang="en-IN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93912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10</a:t>
                      </a:r>
                      <a:endParaRPr lang="en-IN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4</a:t>
                      </a:r>
                      <a:endParaRPr lang="en-IN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  <a:endParaRPr lang="en-IN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5</a:t>
                      </a:r>
                      <a:endParaRPr lang="en-IN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7</a:t>
                      </a:r>
                      <a:endParaRPr lang="en-IN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93912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4</a:t>
                      </a:r>
                      <a:endParaRPr lang="en-IN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8</a:t>
                      </a:r>
                      <a:endParaRPr lang="en-IN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5</a:t>
                      </a:r>
                      <a:endParaRPr lang="en-IN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  <a:endParaRPr lang="en-IN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4</a:t>
                      </a:r>
                      <a:endParaRPr lang="en-IN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93912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7</a:t>
                      </a:r>
                      <a:endParaRPr lang="en-IN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9</a:t>
                      </a:r>
                      <a:endParaRPr lang="en-IN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3</a:t>
                      </a:r>
                      <a:endParaRPr lang="en-IN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2</a:t>
                      </a:r>
                      <a:endParaRPr lang="en-IN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  <a:endParaRPr lang="en-IN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183800" y="269073"/>
            <a:ext cx="110456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Of Co-occurrence Matrix</a:t>
            </a:r>
            <a:endParaRPr lang="en-IN" sz="48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5226461" y="1279339"/>
            <a:ext cx="6503026" cy="5350410"/>
            <a:chOff x="4339145" y="1115705"/>
            <a:chExt cx="6503026" cy="5350410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9145" y="2916059"/>
              <a:ext cx="723311" cy="723311"/>
            </a:xfrm>
            <a:prstGeom prst="rect">
              <a:avLst/>
            </a:prstGeom>
          </p:spPr>
        </p:pic>
        <p:grpSp>
          <p:nvGrpSpPr>
            <p:cNvPr id="14" name="Group 13"/>
            <p:cNvGrpSpPr/>
            <p:nvPr/>
          </p:nvGrpSpPr>
          <p:grpSpPr>
            <a:xfrm>
              <a:off x="4389334" y="1115705"/>
              <a:ext cx="6452837" cy="5350410"/>
              <a:chOff x="4400342" y="1342543"/>
              <a:chExt cx="6698540" cy="5610289"/>
            </a:xfrm>
          </p:grpSpPr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03502" y="1342543"/>
                <a:ext cx="626715" cy="877401"/>
              </a:xfrm>
              <a:prstGeom prst="rect">
                <a:avLst/>
              </a:prstGeom>
            </p:spPr>
          </p:pic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68442" y="1342543"/>
                <a:ext cx="877401" cy="877401"/>
              </a:xfrm>
              <a:prstGeom prst="rect">
                <a:avLst/>
              </a:prstGeom>
            </p:spPr>
          </p:pic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29522" y="1342543"/>
                <a:ext cx="583871" cy="877401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63299" y="1342543"/>
                <a:ext cx="583871" cy="877401"/>
              </a:xfrm>
              <a:prstGeom prst="rect">
                <a:avLst/>
              </a:prstGeom>
            </p:spPr>
          </p:pic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515012" y="1342543"/>
                <a:ext cx="583870" cy="877401"/>
              </a:xfrm>
              <a:prstGeom prst="rect">
                <a:avLst/>
              </a:prstGeom>
            </p:spPr>
          </p:pic>
          <p:pic>
            <p:nvPicPr>
              <p:cNvPr id="30" name="Picture 29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10313" y="2219944"/>
                <a:ext cx="626715" cy="877401"/>
              </a:xfrm>
              <a:prstGeom prst="rect">
                <a:avLst/>
              </a:prstGeom>
            </p:spPr>
          </p:pic>
          <p:pic>
            <p:nvPicPr>
              <p:cNvPr id="32" name="Picture 3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31733" y="4149837"/>
                <a:ext cx="583871" cy="877401"/>
              </a:xfrm>
              <a:prstGeom prst="rect">
                <a:avLst/>
              </a:prstGeom>
            </p:spPr>
          </p:pic>
          <p:pic>
            <p:nvPicPr>
              <p:cNvPr id="33" name="Picture 32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00342" y="5112634"/>
                <a:ext cx="583871" cy="877401"/>
              </a:xfrm>
              <a:prstGeom prst="rect">
                <a:avLst/>
              </a:prstGeom>
            </p:spPr>
          </p:pic>
          <p:pic>
            <p:nvPicPr>
              <p:cNvPr id="34" name="Picture 33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00342" y="6075431"/>
                <a:ext cx="583870" cy="877401"/>
              </a:xfrm>
              <a:prstGeom prst="rect">
                <a:avLst/>
              </a:prstGeom>
            </p:spPr>
          </p:pic>
        </p:grpSp>
      </p:grpSp>
      <p:sp>
        <p:nvSpPr>
          <p:cNvPr id="7" name="TextBox 6"/>
          <p:cNvSpPr txBox="1"/>
          <p:nvPr/>
        </p:nvSpPr>
        <p:spPr>
          <a:xfrm>
            <a:off x="455164" y="2005898"/>
            <a:ext cx="4771297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Similarity between User songs &amp; All songs(dataset).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parameters User songs &amp; All songs are taken.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Co-occurrence matrix =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000" b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L(User songs) X L(All songs)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UBCF (User based Collaborative filtering)  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390199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8044" y="191911"/>
            <a:ext cx="11864623" cy="6524978"/>
          </a:xfrm>
          <a:prstGeom prst="rect">
            <a:avLst/>
          </a:prstGeom>
          <a:solidFill>
            <a:schemeClr val="bg1">
              <a:alpha val="47000"/>
            </a:schemeClr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 </a:t>
            </a:r>
            <a:endParaRPr lang="en-IN" sz="3200" dirty="0">
              <a:solidFill>
                <a:schemeClr val="tx1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21971" y="365126"/>
            <a:ext cx="11281893" cy="92057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Concept of Jaccard Index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321971" y="1285699"/>
                <a:ext cx="11603866" cy="5321162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Jaccard Index, a representation of similarities between 2 sample sets.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Two sets here are A &amp; B                                                                          </a:t>
                </a:r>
              </a:p>
              <a:p>
                <a:pPr marL="0" indent="0">
                  <a:buNone/>
                </a:pPr>
                <a:r>
                  <a:rPr lang="en-US" sz="2400" dirty="0"/>
                  <a:t>    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A = all unique listeners of songs provided by user for recommendation  </a:t>
                </a: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    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&amp; B = all unique listeners of songs present in dataset           </a:t>
                </a:r>
                <a:r>
                  <a:rPr lang="en-US" sz="1800" b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All unique songs in dataset </a:t>
                </a:r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Jaccard Index calculation                              </a:t>
                </a:r>
                <a:r>
                  <a:rPr lang="en-US" sz="1800" b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Songs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</a:p>
              <a:p>
                <a:pPr marL="0" indent="0">
                  <a:buNone/>
                </a:pPr>
                <a:r>
                  <a:rPr lang="en-US" sz="22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					       </a:t>
                </a:r>
                <a:r>
                  <a:rPr lang="en-US" sz="1800" b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 by</a:t>
                </a:r>
              </a:p>
              <a:p>
                <a:pPr marL="0" indent="0">
                  <a:buNone/>
                </a:pPr>
                <a:r>
                  <a:rPr lang="en-US" sz="22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r>
                  <a:rPr lang="en-US" sz="2200" b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formulae: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               </a:t>
                </a:r>
                <a:r>
                  <a:rPr lang="en-US" sz="1800" b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User for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r>
                  <a:rPr lang="en-US" sz="2000" b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J(A,B) =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𝒍𝒆𝒏</m:t>
                        </m:r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𝑨</m:t>
                        </m:r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∩</m:t>
                        </m:r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𝑩</m:t>
                        </m:r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𝒍𝒆𝒏</m:t>
                        </m:r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𝑨𝑼𝑩</m:t>
                        </m:r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0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r>
                  <a:rPr lang="en-US" sz="2000" b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sz="20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𝑰</m:t>
                        </m:r>
                      </m:num>
                      <m:den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𝑼</m:t>
                        </m:r>
                      </m:den>
                    </m:f>
                  </m:oMath>
                </a14:m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         </a:t>
                </a:r>
                <a:r>
                  <a:rPr lang="en-IN" sz="1800" b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Recommendation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		      </a:t>
                </a:r>
                <a:endParaRPr lang="en-IN" sz="1800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1971" y="1285699"/>
                <a:ext cx="11603866" cy="5321162"/>
              </a:xfrm>
              <a:blipFill rotWithShape="0">
                <a:blip r:embed="rId2"/>
                <a:stretch>
                  <a:fillRect l="-578" t="-137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328" y="3479577"/>
            <a:ext cx="5513509" cy="312728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50760" y="4533364"/>
            <a:ext cx="3309871" cy="155834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821251" y="5680141"/>
            <a:ext cx="0" cy="720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0097037" y="3245476"/>
            <a:ext cx="15068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189100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8044" y="191911"/>
            <a:ext cx="11864623" cy="6524978"/>
          </a:xfrm>
          <a:prstGeom prst="rect">
            <a:avLst/>
          </a:prstGeom>
          <a:solidFill>
            <a:schemeClr val="bg1">
              <a:alpha val="47000"/>
            </a:schemeClr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 </a:t>
            </a:r>
            <a:endParaRPr lang="en-IN" sz="3200" dirty="0">
              <a:solidFill>
                <a:schemeClr val="tx1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21971" y="365126"/>
            <a:ext cx="11281893" cy="810545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Recommending Top Songs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21971" y="1175671"/>
            <a:ext cx="11603866" cy="543119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Scores Calculation: Weighted average method 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Scores =  Sum of all rows (column wise) / Total no. of rows</a:t>
            </a:r>
          </a:p>
          <a:p>
            <a:pPr marL="0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L(I – U)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less then Score is more &amp; hence,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Recommendation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strong!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sz="18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</a:t>
            </a:r>
            <a:r>
              <a:rPr lang="en-US" sz="1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unique songs in dataset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the basis of Score, Rank is decided &amp; top  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recommendations to the User are given.</a:t>
            </a:r>
          </a:p>
          <a:p>
            <a:pPr mar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2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(Highest Score = Lowest Rank)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US" sz="2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</a:t>
            </a:r>
            <a:r>
              <a:rPr lang="en-US" sz="2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entered songs</a:t>
            </a:r>
            <a:r>
              <a:rPr lang="en-US" sz="1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      </a:t>
            </a:r>
            <a:endParaRPr lang="en-IN" sz="1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795494" y="5554292"/>
            <a:ext cx="12879" cy="936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9762186" y="3193960"/>
            <a:ext cx="15068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437" y="3346776"/>
            <a:ext cx="5486400" cy="3260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94774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530</Words>
  <Application>Microsoft Office PowerPoint</Application>
  <PresentationFormat>Widescreen</PresentationFormat>
  <Paragraphs>111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Copperplate Gothic Bold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Concept of Jaccard Index</vt:lpstr>
      <vt:lpstr> Recommending Top Songs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Tanmay</cp:lastModifiedBy>
  <cp:revision>28</cp:revision>
  <dcterms:created xsi:type="dcterms:W3CDTF">2021-09-12T20:33:37Z</dcterms:created>
  <dcterms:modified xsi:type="dcterms:W3CDTF">2021-10-19T05:06:42Z</dcterms:modified>
</cp:coreProperties>
</file>