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85" r:id="rId2"/>
    <p:sldId id="276" r:id="rId3"/>
    <p:sldId id="270" r:id="rId4"/>
    <p:sldId id="279" r:id="rId5"/>
    <p:sldId id="281" r:id="rId6"/>
    <p:sldId id="286" r:id="rId7"/>
    <p:sldId id="287" r:id="rId8"/>
    <p:sldId id="288" r:id="rId9"/>
    <p:sldId id="289" r:id="rId10"/>
    <p:sldId id="290" r:id="rId11"/>
    <p:sldId id="291" r:id="rId12"/>
    <p:sldId id="292" r:id="rId13"/>
    <p:sldId id="293" r:id="rId14"/>
    <p:sldId id="294" r:id="rId15"/>
    <p:sldId id="295" r:id="rId16"/>
    <p:sldId id="283"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12" autoAdjust="0"/>
    <p:restoredTop sz="94660"/>
  </p:normalViewPr>
  <p:slideViewPr>
    <p:cSldViewPr>
      <p:cViewPr varScale="1">
        <p:scale>
          <a:sx n="62" d="100"/>
          <a:sy n="62" d="100"/>
        </p:scale>
        <p:origin x="1064" y="44"/>
      </p:cViewPr>
      <p:guideLst>
        <p:guide orient="horz" pos="2160"/>
        <p:guide pos="2880"/>
      </p:guideLst>
    </p:cSldViewPr>
  </p:slid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CD895D-D788-4B08-93B3-B78EFB535739}" type="datetimeFigureOut">
              <a:rPr lang="en-IN" smtClean="0"/>
              <a:t>03-06-2025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432714-8A85-4045-9756-8E58AB7B761B}" type="slidenum">
              <a:rPr lang="en-IN" smtClean="0"/>
              <a:t>‹#›</a:t>
            </a:fld>
            <a:endParaRPr lang="en-IN"/>
          </a:p>
        </p:txBody>
      </p:sp>
    </p:spTree>
    <p:extLst>
      <p:ext uri="{BB962C8B-B14F-4D97-AF65-F5344CB8AC3E}">
        <p14:creationId xmlns:p14="http://schemas.microsoft.com/office/powerpoint/2010/main" val="956134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11</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27196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12</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32470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8658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1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418695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3</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4</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5</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6</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500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7</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4239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8</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24480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9</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68707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CB7F0-34A5-4C70-97E9-77E6D8EC06C7}" type="slidenum">
              <a:rPr lang="en-US"/>
              <a:pPr/>
              <a:t>10</a:t>
            </a:fld>
            <a:endParaRPr lang="en-US"/>
          </a:p>
        </p:txBody>
      </p:sp>
      <p:sp>
        <p:nvSpPr>
          <p:cNvPr id="521218" name="Rectangle 2"/>
          <p:cNvSpPr>
            <a:spLocks noGrp="1" noRot="1" noChangeAspect="1" noChangeArrowheads="1" noTextEdit="1"/>
          </p:cNvSpPr>
          <p:nvPr>
            <p:ph type="sldImg"/>
          </p:nvPr>
        </p:nvSpPr>
        <p:spPr>
          <a:ln/>
        </p:spPr>
      </p:sp>
      <p:sp>
        <p:nvSpPr>
          <p:cNvPr id="521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1395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655081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70767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5308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56" y="0"/>
            <a:ext cx="9147855" cy="548680"/>
          </a:xfrm>
        </p:spPr>
        <p:txBody>
          <a:bodyPr>
            <a:normAutofit/>
          </a:bodyPr>
          <a:lstStyle>
            <a:lvl1pPr algn="l">
              <a:defRPr sz="2800" b="1"/>
            </a:lvl1pPr>
          </a:lstStyle>
          <a:p>
            <a:r>
              <a:rPr lang="en-US"/>
              <a:t>Click to edit Master title style</a:t>
            </a:r>
            <a:endParaRPr lang="en-IN"/>
          </a:p>
        </p:txBody>
      </p:sp>
      <p:sp>
        <p:nvSpPr>
          <p:cNvPr id="3" name="Content Placeholder 2"/>
          <p:cNvSpPr>
            <a:spLocks noGrp="1"/>
          </p:cNvSpPr>
          <p:nvPr>
            <p:ph idx="1"/>
          </p:nvPr>
        </p:nvSpPr>
        <p:spPr>
          <a:xfrm>
            <a:off x="0" y="764704"/>
            <a:ext cx="9144000" cy="540060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Slide Number Placeholder 5"/>
          <p:cNvSpPr>
            <a:spLocks noGrp="1"/>
          </p:cNvSpPr>
          <p:nvPr>
            <p:ph type="sldNum" sz="quarter" idx="12"/>
          </p:nvPr>
        </p:nvSpPr>
        <p:spPr>
          <a:xfrm>
            <a:off x="0" y="6492064"/>
            <a:ext cx="395064" cy="365125"/>
          </a:xfrm>
        </p:spPr>
        <p:txBody>
          <a:bodyPr/>
          <a:lstStyle>
            <a:lvl1pPr algn="ctr">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132153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205539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09571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54691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61577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4204856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1961854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08FC1071-F2DF-4CA9-AA63-FF97A16BD739}" type="slidenum">
              <a:rPr lang="en-IN" smtClean="0"/>
              <a:t>‹#›</a:t>
            </a:fld>
            <a:endParaRPr lang="en-IN"/>
          </a:p>
        </p:txBody>
      </p:sp>
    </p:spTree>
    <p:extLst>
      <p:ext uri="{BB962C8B-B14F-4D97-AF65-F5344CB8AC3E}">
        <p14:creationId xmlns:p14="http://schemas.microsoft.com/office/powerpoint/2010/main" val="302927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676" y="8721"/>
            <a:ext cx="9163676" cy="490066"/>
          </a:xfrm>
          <a:prstGeom prst="rect">
            <a:avLst/>
          </a:prstGeom>
        </p:spPr>
        <p:txBody>
          <a:bodyPr vert="horz" lIns="91440" tIns="45720" rIns="91440" bIns="45720" rtlCol="0" anchor="ctr">
            <a:normAutofit/>
          </a:bodyPr>
          <a:lstStyle/>
          <a:p>
            <a:pPr lvl="0" algn="l"/>
            <a:r>
              <a:rPr lang="en-US"/>
              <a:t>Click to edit Master title style</a:t>
            </a:r>
            <a:endParaRPr lang="en-IN"/>
          </a:p>
        </p:txBody>
      </p:sp>
      <p:sp>
        <p:nvSpPr>
          <p:cNvPr id="3" name="Text Placeholder 2"/>
          <p:cNvSpPr>
            <a:spLocks noGrp="1"/>
          </p:cNvSpPr>
          <p:nvPr>
            <p:ph type="body" idx="1"/>
          </p:nvPr>
        </p:nvSpPr>
        <p:spPr>
          <a:xfrm>
            <a:off x="0" y="620688"/>
            <a:ext cx="9144000" cy="568863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4"/>
          </p:nvPr>
        </p:nvSpPr>
        <p:spPr>
          <a:xfrm>
            <a:off x="0" y="6492875"/>
            <a:ext cx="46707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08FC1071-F2DF-4CA9-AA63-FF97A16BD739}" type="slidenum">
              <a:rPr lang="en-IN" smtClean="0"/>
              <a:pPr/>
              <a:t>‹#›</a:t>
            </a:fld>
            <a:endParaRPr lang="en-IN"/>
          </a:p>
        </p:txBody>
      </p:sp>
    </p:spTree>
    <p:extLst>
      <p:ext uri="{BB962C8B-B14F-4D97-AF65-F5344CB8AC3E}">
        <p14:creationId xmlns:p14="http://schemas.microsoft.com/office/powerpoint/2010/main" val="388864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lang="en-IN" sz="2800" b="1" kern="1200" smtClean="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7449"/>
            <a:ext cx="9144000" cy="1080120"/>
          </a:xfrm>
        </p:spPr>
        <p:txBody>
          <a:bodyPr>
            <a:normAutofit/>
          </a:bodyPr>
          <a:lstStyle/>
          <a:p>
            <a:pPr fontAlgn="base">
              <a:spcAft>
                <a:spcPct val="0"/>
              </a:spcAft>
            </a:pPr>
            <a:r>
              <a:rPr lang="en-US" sz="2000" dirty="0">
                <a:ea typeface="Droid Sans Fallback"/>
                <a:cs typeface="Times New Roman" pitchFamily="18" charset="0"/>
              </a:rPr>
              <a:t>Business Event Management System</a:t>
            </a:r>
            <a:br>
              <a:rPr lang="en-US" sz="2000" dirty="0">
                <a:ea typeface="Droid Sans Fallback"/>
                <a:cs typeface="Times New Roman" pitchFamily="18" charset="0"/>
              </a:rPr>
            </a:br>
            <a:r>
              <a:rPr lang="en-US" sz="2400" dirty="0">
                <a:ea typeface="Droid Sans Fallback"/>
                <a:cs typeface="Times New Roman" pitchFamily="18" charset="0"/>
              </a:rPr>
              <a:t>Project Presentation </a:t>
            </a:r>
            <a:br>
              <a:rPr lang="en-US" sz="2400" dirty="0">
                <a:ea typeface="Droid Sans Fallback"/>
                <a:cs typeface="Times New Roman" pitchFamily="18" charset="0"/>
              </a:rPr>
            </a:br>
            <a:r>
              <a:rPr lang="en-US" sz="2000" dirty="0">
                <a:solidFill>
                  <a:srgbClr val="0033CC"/>
                </a:solidFill>
                <a:latin typeface="Calibri" pitchFamily="34" charset="0"/>
                <a:ea typeface="Droid Sans Fallback"/>
                <a:cs typeface="Times New Roman" pitchFamily="18" charset="0"/>
              </a:rPr>
              <a:t>session 2019-20</a:t>
            </a:r>
            <a:endParaRPr lang="en-IN" sz="2000" dirty="0"/>
          </a:p>
        </p:txBody>
      </p:sp>
      <p:sp>
        <p:nvSpPr>
          <p:cNvPr id="4" name="Slide Number Placeholder 3"/>
          <p:cNvSpPr>
            <a:spLocks noGrp="1"/>
          </p:cNvSpPr>
          <p:nvPr>
            <p:ph type="sldNum" sz="quarter" idx="12"/>
          </p:nvPr>
        </p:nvSpPr>
        <p:spPr/>
        <p:txBody>
          <a:bodyPr/>
          <a:lstStyle/>
          <a:p>
            <a:fld id="{08FC1071-F2DF-4CA9-AA63-FF97A16BD739}" type="slidenum">
              <a:rPr lang="en-IN" smtClean="0"/>
              <a:t>1</a:t>
            </a:fld>
            <a:endParaRPr lang="en-IN" dirty="0"/>
          </a:p>
        </p:txBody>
      </p:sp>
      <p:sp>
        <p:nvSpPr>
          <p:cNvPr id="5" name="Rectangle 4"/>
          <p:cNvSpPr/>
          <p:nvPr/>
        </p:nvSpPr>
        <p:spPr>
          <a:xfrm>
            <a:off x="2323783" y="1585264"/>
            <a:ext cx="4968552" cy="1440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3" name="Rectangle 2"/>
          <p:cNvSpPr/>
          <p:nvPr/>
        </p:nvSpPr>
        <p:spPr>
          <a:xfrm>
            <a:off x="861224" y="6122424"/>
            <a:ext cx="7848872" cy="646331"/>
          </a:xfrm>
          <a:prstGeom prst="rect">
            <a:avLst/>
          </a:prstGeom>
        </p:spPr>
        <p:txBody>
          <a:bodyPr wrap="square">
            <a:spAutoFit/>
          </a:bodyPr>
          <a:lstStyle/>
          <a:p>
            <a:pPr lvl="0" algn="ctr" eaLnBrk="0" fontAlgn="base" hangingPunct="0">
              <a:spcBef>
                <a:spcPct val="0"/>
              </a:spcBef>
              <a:spcAft>
                <a:spcPct val="0"/>
              </a:spcAft>
            </a:pPr>
            <a:r>
              <a:rPr lang="en-US" b="1" dirty="0">
                <a:latin typeface="Calibri" pitchFamily="34" charset="0"/>
                <a:ea typeface="Droid Sans Fallback"/>
                <a:cs typeface="Calibri" pitchFamily="34" charset="0"/>
              </a:rPr>
              <a:t>COLLEGE OF COMPUTING SCIENCES AND INFORMATION TECHNOLOGY </a:t>
            </a:r>
            <a:endParaRPr lang="en-US" sz="700" dirty="0">
              <a:latin typeface="Arial" pitchFamily="34" charset="0"/>
              <a:cs typeface="Arial" pitchFamily="34" charset="0"/>
            </a:endParaRPr>
          </a:p>
          <a:p>
            <a:pPr lvl="0" algn="ctr" eaLnBrk="0" fontAlgn="base" hangingPunct="0">
              <a:spcBef>
                <a:spcPct val="0"/>
              </a:spcBef>
              <a:spcAft>
                <a:spcPct val="0"/>
              </a:spcAft>
            </a:pPr>
            <a:r>
              <a:rPr lang="en-US" b="1" dirty="0">
                <a:latin typeface="Calibri" pitchFamily="34" charset="0"/>
                <a:ea typeface="Droid Sans Fallback"/>
                <a:cs typeface="Calibri" pitchFamily="34" charset="0"/>
              </a:rPr>
              <a:t>TEERTHANKER MAHAVEER UNIVERSITY, MORADABAD</a:t>
            </a:r>
            <a:endParaRPr lang="en-US" b="1" dirty="0">
              <a:latin typeface="Arial" pitchFamily="34" charset="0"/>
              <a:ea typeface="Droid Sans Fallback"/>
              <a:cs typeface="Calibri" pitchFamily="34" charset="0"/>
            </a:endParaRPr>
          </a:p>
        </p:txBody>
      </p:sp>
      <p:pic>
        <p:nvPicPr>
          <p:cNvPr id="7" name="Picture 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1301" y="4854798"/>
            <a:ext cx="1204101" cy="108577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11559" y="1863247"/>
            <a:ext cx="8041741" cy="707886"/>
          </a:xfrm>
          <a:prstGeom prst="rect">
            <a:avLst/>
          </a:prstGeom>
        </p:spPr>
        <p:txBody>
          <a:bodyPr wrap="square">
            <a:spAutoFit/>
          </a:bodyPr>
          <a:lstStyle/>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Industrial training (BCA551)</a:t>
            </a:r>
            <a:endParaRPr lang="en-US" sz="2000" b="1" dirty="0">
              <a:latin typeface="Arial" pitchFamily="34" charset="0"/>
              <a:cs typeface="Arial" pitchFamily="34" charset="0"/>
            </a:endParaRPr>
          </a:p>
          <a:p>
            <a:pPr lvl="0" algn="ctr" eaLnBrk="0" fontAlgn="base" hangingPunct="0">
              <a:spcBef>
                <a:spcPct val="0"/>
              </a:spcBef>
              <a:spcAft>
                <a:spcPct val="0"/>
              </a:spcAft>
            </a:pPr>
            <a:r>
              <a:rPr lang="en-US" sz="2000" b="1" dirty="0">
                <a:latin typeface="Calibri" pitchFamily="34" charset="0"/>
                <a:ea typeface="Droid Sans Fallback"/>
                <a:cs typeface="Times New Roman" pitchFamily="18" charset="0"/>
              </a:rPr>
              <a:t>Degree : BCA</a:t>
            </a:r>
            <a:endParaRPr lang="en-US" sz="2000" b="1" dirty="0">
              <a:latin typeface="Arial" pitchFamily="34" charset="0"/>
              <a:cs typeface="Arial" pitchFamily="34" charset="0"/>
            </a:endParaRPr>
          </a:p>
        </p:txBody>
      </p:sp>
    </p:spTree>
    <p:extLst>
      <p:ext uri="{BB962C8B-B14F-4D97-AF65-F5344CB8AC3E}">
        <p14:creationId xmlns:p14="http://schemas.microsoft.com/office/powerpoint/2010/main" val="3644287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5250902"/>
            <a:ext cx="9144000" cy="914401"/>
          </a:xfrm>
        </p:spPr>
        <p:txBody>
          <a:bodyPr>
            <a:normAutofit/>
          </a:bodyPr>
          <a:lstStyle/>
          <a:p>
            <a:pPr marL="0" indent="0">
              <a:buNone/>
            </a:pPr>
            <a:r>
              <a:rPr lang="en-US" dirty="0"/>
              <a:t>View/Update&gt; prospect list. This feature help the user to view the full list , update , delete and search a particular contact in prospect list.</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10</a:t>
            </a:fld>
            <a:endParaRPr lang="en-IN" dirty="0">
              <a:solidFill>
                <a:schemeClr val="bg1"/>
              </a:solidFill>
            </a:endParaRPr>
          </a:p>
        </p:txBody>
      </p:sp>
      <p:sp>
        <p:nvSpPr>
          <p:cNvPr id="485380" name="Rectangle 4"/>
          <p:cNvSpPr>
            <a:spLocks noChangeArrowheads="1"/>
          </p:cNvSpPr>
          <p:nvPr/>
        </p:nvSpPr>
        <p:spPr bwMode="auto">
          <a:xfrm>
            <a:off x="0" y="-27384"/>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10</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B9717640-5741-4D4C-8553-C773516CD227}"/>
              </a:ext>
            </a:extLst>
          </p:cNvPr>
          <p:cNvPicPr/>
          <p:nvPr/>
        </p:nvPicPr>
        <p:blipFill>
          <a:blip r:embed="rId4" cstate="print"/>
          <a:srcRect l="7273" t="3915" r="13898" b="10676"/>
          <a:stretch>
            <a:fillRect/>
          </a:stretch>
        </p:blipFill>
        <p:spPr bwMode="auto">
          <a:xfrm>
            <a:off x="0" y="879588"/>
            <a:ext cx="9125462" cy="4370503"/>
          </a:xfrm>
          <a:prstGeom prst="rect">
            <a:avLst/>
          </a:prstGeom>
          <a:noFill/>
          <a:ln w="9525">
            <a:noFill/>
            <a:miter lim="800000"/>
            <a:headEnd/>
            <a:tailEnd/>
          </a:ln>
        </p:spPr>
      </p:pic>
      <p:sp>
        <p:nvSpPr>
          <p:cNvPr id="11" name="Rectangle 10">
            <a:extLst>
              <a:ext uri="{FF2B5EF4-FFF2-40B4-BE49-F238E27FC236}">
                <a16:creationId xmlns:a16="http://schemas.microsoft.com/office/drawing/2014/main" id="{F236DDB2-BD47-4344-A473-29086B3419E1}"/>
              </a:ext>
            </a:extLst>
          </p:cNvPr>
          <p:cNvSpPr/>
          <p:nvPr/>
        </p:nvSpPr>
        <p:spPr>
          <a:xfrm>
            <a:off x="61093" y="134904"/>
            <a:ext cx="6049092"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New person info. update window</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305613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5250904"/>
            <a:ext cx="9144000" cy="914400"/>
          </a:xfrm>
        </p:spPr>
        <p:txBody>
          <a:bodyPr>
            <a:normAutofit/>
          </a:bodyPr>
          <a:lstStyle/>
          <a:p>
            <a:pPr marL="0" indent="0">
              <a:buNone/>
            </a:pPr>
            <a:r>
              <a:rPr lang="en-US" dirty="0"/>
              <a:t>View/Update&gt;  team list. This feature help the user to view the full list , update , delete and search a particular contact in team list.</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11</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11</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568741B2-8CB9-4F84-BCA6-83896DEE9446}"/>
              </a:ext>
            </a:extLst>
          </p:cNvPr>
          <p:cNvPicPr/>
          <p:nvPr/>
        </p:nvPicPr>
        <p:blipFill>
          <a:blip r:embed="rId4" cstate="print"/>
          <a:srcRect l="6555" t="9968" r="16667" b="5645"/>
          <a:stretch>
            <a:fillRect/>
          </a:stretch>
        </p:blipFill>
        <p:spPr bwMode="auto">
          <a:xfrm>
            <a:off x="30354" y="914400"/>
            <a:ext cx="9113646" cy="4327092"/>
          </a:xfrm>
          <a:prstGeom prst="rect">
            <a:avLst/>
          </a:prstGeom>
          <a:noFill/>
          <a:ln w="9525">
            <a:noFill/>
            <a:miter lim="800000"/>
            <a:headEnd/>
            <a:tailEnd/>
          </a:ln>
        </p:spPr>
      </p:pic>
      <p:sp>
        <p:nvSpPr>
          <p:cNvPr id="11" name="Rectangle 10">
            <a:extLst>
              <a:ext uri="{FF2B5EF4-FFF2-40B4-BE49-F238E27FC236}">
                <a16:creationId xmlns:a16="http://schemas.microsoft.com/office/drawing/2014/main" id="{4D9FE738-DCE1-4BA1-96E8-5D337650F652}"/>
              </a:ext>
            </a:extLst>
          </p:cNvPr>
          <p:cNvSpPr/>
          <p:nvPr/>
        </p:nvSpPr>
        <p:spPr>
          <a:xfrm>
            <a:off x="-6329" y="134904"/>
            <a:ext cx="6183937"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Team person info. update window</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58613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12</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875D30EB-D868-4BEA-80D2-4E3643FCA3B0}"/>
              </a:ext>
            </a:extLst>
          </p:cNvPr>
          <p:cNvPicPr/>
          <p:nvPr/>
        </p:nvPicPr>
        <p:blipFill>
          <a:blip r:embed="rId4" cstate="print"/>
          <a:srcRect l="8273" t="13167" r="17092" b="26335"/>
          <a:stretch>
            <a:fillRect/>
          </a:stretch>
        </p:blipFill>
        <p:spPr bwMode="auto">
          <a:xfrm>
            <a:off x="0" y="935687"/>
            <a:ext cx="9125462" cy="3572622"/>
          </a:xfrm>
          <a:prstGeom prst="rect">
            <a:avLst/>
          </a:prstGeom>
          <a:noFill/>
          <a:ln w="9525">
            <a:noFill/>
            <a:miter lim="800000"/>
            <a:headEnd/>
            <a:tailEnd/>
          </a:ln>
        </p:spPr>
      </p:pic>
      <p:sp>
        <p:nvSpPr>
          <p:cNvPr id="6" name="Content Placeholder 5">
            <a:extLst>
              <a:ext uri="{FF2B5EF4-FFF2-40B4-BE49-F238E27FC236}">
                <a16:creationId xmlns:a16="http://schemas.microsoft.com/office/drawing/2014/main" id="{BCB184D1-F59A-4B96-9642-D40920F08F7D}"/>
              </a:ext>
            </a:extLst>
          </p:cNvPr>
          <p:cNvSpPr>
            <a:spLocks noGrp="1"/>
          </p:cNvSpPr>
          <p:nvPr>
            <p:ph idx="1"/>
          </p:nvPr>
        </p:nvSpPr>
        <p:spPr>
          <a:xfrm>
            <a:off x="0" y="4509120"/>
            <a:ext cx="9144000" cy="1656184"/>
          </a:xfrm>
        </p:spPr>
        <p:txBody>
          <a:bodyPr>
            <a:normAutofit fontScale="92500"/>
          </a:bodyPr>
          <a:lstStyle/>
          <a:p>
            <a:pPr marL="0" indent="0">
              <a:buNone/>
            </a:pPr>
            <a:r>
              <a:rPr lang="en-US" dirty="0"/>
              <a:t>Sort/view reports&gt; prospects&gt;  customizable list. This list help to user to get the prospects reports to according to its need at different instances. User can activate the option by checking the check boxes of their respective box  to generate the customized reports. As shown in the above screen shot.</a:t>
            </a:r>
            <a:endParaRPr lang="en-IN" dirty="0"/>
          </a:p>
          <a:p>
            <a:endParaRPr lang="en-IN" dirty="0"/>
          </a:p>
        </p:txBody>
      </p:sp>
      <p:sp>
        <p:nvSpPr>
          <p:cNvPr id="15" name="Rectangle 14">
            <a:extLst>
              <a:ext uri="{FF2B5EF4-FFF2-40B4-BE49-F238E27FC236}">
                <a16:creationId xmlns:a16="http://schemas.microsoft.com/office/drawing/2014/main" id="{3B0631BC-588E-4408-B66C-7F98A64DB1E0}"/>
              </a:ext>
            </a:extLst>
          </p:cNvPr>
          <p:cNvSpPr/>
          <p:nvPr/>
        </p:nvSpPr>
        <p:spPr>
          <a:xfrm>
            <a:off x="420103" y="134904"/>
            <a:ext cx="5331076"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New person report generator</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3571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4581128"/>
            <a:ext cx="9144000" cy="1584176"/>
          </a:xfrm>
        </p:spPr>
        <p:txBody>
          <a:bodyPr>
            <a:normAutofit/>
          </a:bodyPr>
          <a:lstStyle/>
          <a:p>
            <a:pPr marL="0" indent="0">
              <a:buNone/>
            </a:pPr>
            <a:r>
              <a:rPr lang="en-US" dirty="0"/>
              <a:t>Sort/view reports&gt; team&gt;  customizable list. This list help to user to get the team reports to according to its need at different instances. User can activate the option by checking the check boxes of their respective box  to generate the customized reports. As shown in the above screen shot.</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13</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EAA1C785-DC0E-44CC-81DE-864D63D96BA5}"/>
              </a:ext>
            </a:extLst>
          </p:cNvPr>
          <p:cNvPicPr/>
          <p:nvPr/>
        </p:nvPicPr>
        <p:blipFill>
          <a:blip r:embed="rId4" cstate="print"/>
          <a:srcRect l="10071" t="16726" r="11850" b="15237"/>
          <a:stretch>
            <a:fillRect/>
          </a:stretch>
        </p:blipFill>
        <p:spPr bwMode="auto">
          <a:xfrm>
            <a:off x="0" y="914400"/>
            <a:ext cx="9125462" cy="3665917"/>
          </a:xfrm>
          <a:prstGeom prst="rect">
            <a:avLst/>
          </a:prstGeom>
          <a:noFill/>
          <a:ln w="9525">
            <a:noFill/>
            <a:miter lim="800000"/>
            <a:headEnd/>
            <a:tailEnd/>
          </a:ln>
        </p:spPr>
      </p:pic>
      <p:sp>
        <p:nvSpPr>
          <p:cNvPr id="11" name="Rectangle 10">
            <a:extLst>
              <a:ext uri="{FF2B5EF4-FFF2-40B4-BE49-F238E27FC236}">
                <a16:creationId xmlns:a16="http://schemas.microsoft.com/office/drawing/2014/main" id="{E29E9C73-4E2A-4A4D-9F92-0625289AF1B9}"/>
              </a:ext>
            </a:extLst>
          </p:cNvPr>
          <p:cNvSpPr/>
          <p:nvPr/>
        </p:nvSpPr>
        <p:spPr>
          <a:xfrm>
            <a:off x="352682" y="134904"/>
            <a:ext cx="5465920"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Team person report generator</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407721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4581128"/>
            <a:ext cx="9144000" cy="1584176"/>
          </a:xfrm>
        </p:spPr>
        <p:txBody>
          <a:bodyPr>
            <a:normAutofit/>
          </a:bodyPr>
          <a:lstStyle/>
          <a:p>
            <a:pPr marL="0" indent="0">
              <a:buNone/>
            </a:pPr>
            <a:r>
              <a:rPr lang="en-US" dirty="0"/>
              <a:t>This Empty &gt; prospect list.  Option is specially designed to clean up the database prospect table completely at once.</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14</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1" name="Picture 10">
            <a:extLst>
              <a:ext uri="{FF2B5EF4-FFF2-40B4-BE49-F238E27FC236}">
                <a16:creationId xmlns:a16="http://schemas.microsoft.com/office/drawing/2014/main" id="{0B03672E-C393-477E-8109-1F85FBFC099F}"/>
              </a:ext>
            </a:extLst>
          </p:cNvPr>
          <p:cNvPicPr/>
          <p:nvPr/>
        </p:nvPicPr>
        <p:blipFill>
          <a:blip r:embed="rId4" cstate="print"/>
          <a:srcRect l="17308" t="27658" r="41186" b="40122"/>
          <a:stretch>
            <a:fillRect/>
          </a:stretch>
        </p:blipFill>
        <p:spPr bwMode="auto">
          <a:xfrm>
            <a:off x="0" y="875440"/>
            <a:ext cx="9125462" cy="3696276"/>
          </a:xfrm>
          <a:prstGeom prst="rect">
            <a:avLst/>
          </a:prstGeom>
          <a:noFill/>
          <a:ln w="9525">
            <a:noFill/>
            <a:miter lim="800000"/>
            <a:headEnd/>
            <a:tailEnd/>
          </a:ln>
        </p:spPr>
      </p:pic>
      <p:sp>
        <p:nvSpPr>
          <p:cNvPr id="13" name="Rectangle 12">
            <a:extLst>
              <a:ext uri="{FF2B5EF4-FFF2-40B4-BE49-F238E27FC236}">
                <a16:creationId xmlns:a16="http://schemas.microsoft.com/office/drawing/2014/main" id="{5093AF0E-AF2C-448A-9B97-0C6E26BEA43C}"/>
              </a:ext>
            </a:extLst>
          </p:cNvPr>
          <p:cNvSpPr/>
          <p:nvPr/>
        </p:nvSpPr>
        <p:spPr>
          <a:xfrm>
            <a:off x="545144" y="134904"/>
            <a:ext cx="5081006"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Empty prospect list window</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555995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4581128"/>
            <a:ext cx="9144000" cy="1584176"/>
          </a:xfrm>
        </p:spPr>
        <p:txBody>
          <a:bodyPr>
            <a:normAutofit/>
          </a:bodyPr>
          <a:lstStyle/>
          <a:p>
            <a:pPr marL="0" indent="0">
              <a:buNone/>
            </a:pPr>
            <a:r>
              <a:rPr lang="en-US" dirty="0"/>
              <a:t>This Empty &gt; team list.  Option is specially designed to clean up team table of the BEMS database completely at once.</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15</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2DA1CA54-D8D6-4739-A934-A530EDC97F0E}"/>
              </a:ext>
            </a:extLst>
          </p:cNvPr>
          <p:cNvPicPr/>
          <p:nvPr/>
        </p:nvPicPr>
        <p:blipFill>
          <a:blip r:embed="rId4" cstate="print"/>
          <a:srcRect l="17628" t="28228" r="41186" b="39837"/>
          <a:stretch>
            <a:fillRect/>
          </a:stretch>
        </p:blipFill>
        <p:spPr bwMode="auto">
          <a:xfrm>
            <a:off x="-3856" y="914400"/>
            <a:ext cx="9218388" cy="3657316"/>
          </a:xfrm>
          <a:prstGeom prst="rect">
            <a:avLst/>
          </a:prstGeom>
          <a:noFill/>
          <a:ln w="9525">
            <a:noFill/>
            <a:miter lim="800000"/>
            <a:headEnd/>
            <a:tailEnd/>
          </a:ln>
        </p:spPr>
      </p:pic>
      <p:sp>
        <p:nvSpPr>
          <p:cNvPr id="11" name="Rectangle 10">
            <a:extLst>
              <a:ext uri="{FF2B5EF4-FFF2-40B4-BE49-F238E27FC236}">
                <a16:creationId xmlns:a16="http://schemas.microsoft.com/office/drawing/2014/main" id="{7A058EDC-90EC-4BA1-BC46-81CC21E40573}"/>
              </a:ext>
            </a:extLst>
          </p:cNvPr>
          <p:cNvSpPr/>
          <p:nvPr/>
        </p:nvSpPr>
        <p:spPr>
          <a:xfrm>
            <a:off x="845707" y="134904"/>
            <a:ext cx="4479881"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Empty Team list window</a:t>
            </a:r>
            <a:endParaRPr lang="en-US" sz="3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4201987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lvl="0"/>
            <a:r>
              <a:rPr lang="en-US" dirty="0"/>
              <a:t>This project is user friendly.</a:t>
            </a:r>
            <a:endParaRPr lang="en-IN" dirty="0"/>
          </a:p>
          <a:p>
            <a:pPr lvl="0"/>
            <a:r>
              <a:rPr lang="en-US" dirty="0"/>
              <a:t>It is easy to use.</a:t>
            </a:r>
            <a:endParaRPr lang="en-IN" dirty="0"/>
          </a:p>
          <a:p>
            <a:pPr lvl="0"/>
            <a:r>
              <a:rPr lang="en-US" dirty="0"/>
              <a:t>User only need to save data once in their life time. </a:t>
            </a:r>
            <a:endParaRPr lang="en-IN" dirty="0"/>
          </a:p>
          <a:p>
            <a:pPr lvl="0"/>
            <a:r>
              <a:rPr lang="en-US" dirty="0"/>
              <a:t>This system can handle and sort data in fraction of seconds.</a:t>
            </a:r>
            <a:endParaRPr lang="en-IN" dirty="0"/>
          </a:p>
          <a:p>
            <a:pPr lvl="0"/>
            <a:r>
              <a:rPr lang="en-US" dirty="0"/>
              <a:t>This is a memory efficient software.</a:t>
            </a:r>
            <a:endParaRPr lang="en-IN" dirty="0"/>
          </a:p>
          <a:p>
            <a:pPr lvl="0"/>
            <a:r>
              <a:rPr lang="en-US" dirty="0"/>
              <a:t>This software saving our trees via reducing a lot of paper work and human effort too.</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16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Advantage of The Project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16</a:t>
            </a:fld>
            <a:endParaRPr lang="en-IN" dirty="0">
              <a:solidFill>
                <a:schemeClr val="bg1"/>
              </a:solidFill>
            </a:endParaRPr>
          </a:p>
        </p:txBody>
      </p:sp>
      <p:sp>
        <p:nvSpPr>
          <p:cNvPr id="10" name="TextBox 9"/>
          <p:cNvSpPr txBox="1"/>
          <p:nvPr/>
        </p:nvSpPr>
        <p:spPr>
          <a:xfrm>
            <a:off x="683568" y="6370870"/>
            <a:ext cx="8318559" cy="338554"/>
          </a:xfrm>
          <a:prstGeom prst="rect">
            <a:avLst/>
          </a:prstGeom>
          <a:noFill/>
        </p:spPr>
        <p:txBody>
          <a:bodyPr wrap="none" rtlCol="0">
            <a:spAutoFit/>
          </a:bodyPr>
          <a:lstStyle/>
          <a:p>
            <a:r>
              <a:rPr lang="en-IN" sz="1600" b="1" i="1" dirty="0">
                <a:solidFill>
                  <a:srgbClr val="FFFF00"/>
                </a:solidFill>
              </a:rPr>
              <a:t>Guidelines: </a:t>
            </a:r>
            <a:r>
              <a:rPr lang="en-US" sz="1600" b="1" i="1" dirty="0">
                <a:solidFill>
                  <a:srgbClr val="FFFF00"/>
                </a:solidFill>
              </a:rPr>
              <a:t> Mention advantage from this project, the audience/ users who will get benefitted</a:t>
            </a:r>
            <a:endParaRPr lang="en-IN" sz="1600" b="1" i="1" dirty="0">
              <a:solidFill>
                <a:srgbClr val="FFFF00"/>
              </a:solidFill>
            </a:endParaRPr>
          </a:p>
        </p:txBody>
      </p:sp>
    </p:spTree>
    <p:extLst>
      <p:ext uri="{BB962C8B-B14F-4D97-AF65-F5344CB8AC3E}">
        <p14:creationId xmlns:p14="http://schemas.microsoft.com/office/powerpoint/2010/main" val="2585641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4000" dirty="0"/>
              <a:t>THANK YOU</a:t>
            </a:r>
          </a:p>
        </p:txBody>
      </p:sp>
      <p:sp>
        <p:nvSpPr>
          <p:cNvPr id="4" name="Slide Number Placeholder 3"/>
          <p:cNvSpPr>
            <a:spLocks noGrp="1"/>
          </p:cNvSpPr>
          <p:nvPr>
            <p:ph type="sldNum" sz="quarter" idx="12"/>
          </p:nvPr>
        </p:nvSpPr>
        <p:spPr/>
        <p:txBody>
          <a:bodyPr/>
          <a:lstStyle/>
          <a:p>
            <a:fld id="{08FC1071-F2DF-4CA9-AA63-FF97A16BD739}" type="slidenum">
              <a:rPr lang="en-IN" smtClean="0"/>
              <a:t>17</a:t>
            </a:fld>
            <a:endParaRPr lang="en-IN"/>
          </a:p>
        </p:txBody>
      </p:sp>
    </p:spTree>
    <p:extLst>
      <p:ext uri="{BB962C8B-B14F-4D97-AF65-F5344CB8AC3E}">
        <p14:creationId xmlns:p14="http://schemas.microsoft.com/office/powerpoint/2010/main" val="404071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marL="0" indent="0">
              <a:buNone/>
            </a:pPr>
            <a:r>
              <a:rPr lang="en-US" dirty="0"/>
              <a:t>This project stores the information and data into a data base.</a:t>
            </a:r>
            <a:r>
              <a:rPr lang="en-IN" dirty="0"/>
              <a:t> And this Business Event Management System focus on the improvement of an information system that will store all information related to prospects and business partners. This project will help the user in easy sorting of data according to any requirement of the user. </a:t>
            </a:r>
          </a:p>
          <a:p>
            <a:pPr marL="0" indent="0">
              <a:buNone/>
            </a:pPr>
            <a:r>
              <a:rPr lang="en-IN" dirty="0"/>
              <a:t>This software can also generate the user specialized reports based on business data.</a:t>
            </a:r>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2</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spcBef>
                <a:spcPct val="50000"/>
              </a:spcBef>
              <a:defRPr sz="2400" b="1">
                <a:solidFill>
                  <a:schemeClr val="bg1"/>
                </a:solidFill>
                <a:latin typeface="Calibri" pitchFamily="34" charset="0"/>
                <a:ea typeface="ＭＳ Ｐゴシック" pitchFamily="-28" charset="-128"/>
              </a:defRPr>
            </a:lvl1pPr>
          </a:lstStyle>
          <a:p>
            <a:r>
              <a:rPr lang="en-US" dirty="0"/>
              <a:t>Project Brief</a:t>
            </a: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2</a:t>
            </a:fld>
            <a:endParaRPr lang="en-IN" dirty="0">
              <a:solidFill>
                <a:schemeClr val="bg1"/>
              </a:solidFill>
            </a:endParaRPr>
          </a:p>
        </p:txBody>
      </p:sp>
      <p:sp>
        <p:nvSpPr>
          <p:cNvPr id="4" name="TextBox 3"/>
          <p:cNvSpPr txBox="1"/>
          <p:nvPr/>
        </p:nvSpPr>
        <p:spPr>
          <a:xfrm>
            <a:off x="1547664" y="6298600"/>
            <a:ext cx="5297219" cy="338554"/>
          </a:xfrm>
          <a:prstGeom prst="rect">
            <a:avLst/>
          </a:prstGeom>
          <a:noFill/>
        </p:spPr>
        <p:txBody>
          <a:bodyPr wrap="none" rtlCol="0">
            <a:spAutoFit/>
          </a:bodyPr>
          <a:lstStyle/>
          <a:p>
            <a:r>
              <a:rPr lang="en-IN" sz="1600" b="1" i="1" dirty="0">
                <a:solidFill>
                  <a:srgbClr val="FFFF00"/>
                </a:solidFill>
              </a:rPr>
              <a:t>Guidelines: Mention brief about the project and it’s modules</a:t>
            </a:r>
          </a:p>
        </p:txBody>
      </p:sp>
      <p:sp>
        <p:nvSpPr>
          <p:cNvPr id="11" name="TextBox 10"/>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spTree>
    <p:extLst>
      <p:ext uri="{BB962C8B-B14F-4D97-AF65-F5344CB8AC3E}">
        <p14:creationId xmlns:p14="http://schemas.microsoft.com/office/powerpoint/2010/main" val="1809597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914400"/>
            <a:ext cx="9144000" cy="5250904"/>
          </a:xfrm>
        </p:spPr>
        <p:txBody>
          <a:bodyPr>
            <a:normAutofit/>
          </a:bodyPr>
          <a:lstStyle/>
          <a:p>
            <a:pPr lvl="1"/>
            <a:r>
              <a:rPr lang="en-US" b="1" dirty="0"/>
              <a:t>Software Platform:</a:t>
            </a:r>
            <a:endParaRPr lang="en-IN" b="1" dirty="0"/>
          </a:p>
          <a:p>
            <a:pPr marL="0" lvl="0" indent="0">
              <a:buNone/>
            </a:pPr>
            <a:r>
              <a:rPr lang="en-US" b="1" dirty="0"/>
              <a:t>Front-end:</a:t>
            </a:r>
            <a:endParaRPr lang="en-IN" sz="2000" dirty="0"/>
          </a:p>
          <a:p>
            <a:r>
              <a:rPr lang="en-US" dirty="0"/>
              <a:t>In front-end we use Visual Studio 2012.</a:t>
            </a:r>
            <a:endParaRPr lang="en-IN" sz="1800" dirty="0"/>
          </a:p>
          <a:p>
            <a:r>
              <a:rPr lang="en-US" dirty="0"/>
              <a:t> OS - Windows</a:t>
            </a:r>
            <a:r>
              <a:rPr lang="en-US" sz="2000" dirty="0"/>
              <a:t>.</a:t>
            </a:r>
            <a:endParaRPr lang="en-IN" sz="1800" dirty="0"/>
          </a:p>
          <a:p>
            <a:pPr marL="0" lvl="0" indent="0">
              <a:buNone/>
            </a:pPr>
            <a:r>
              <a:rPr lang="en-US" b="1" dirty="0"/>
              <a:t>Back-end:</a:t>
            </a:r>
            <a:endParaRPr lang="en-IN" sz="2000" dirty="0"/>
          </a:p>
          <a:p>
            <a:pPr marL="0" indent="0">
              <a:buNone/>
            </a:pPr>
            <a:r>
              <a:rPr lang="en-US" b="1" dirty="0"/>
              <a:t>    </a:t>
            </a:r>
            <a:r>
              <a:rPr lang="en-US" dirty="0"/>
              <a:t>Microsoft office access database (2007).</a:t>
            </a:r>
          </a:p>
          <a:p>
            <a:pPr marL="0" indent="0">
              <a:buNone/>
            </a:pPr>
            <a:endParaRPr lang="en-IN" sz="1800" dirty="0"/>
          </a:p>
          <a:p>
            <a:pPr lvl="1"/>
            <a:r>
              <a:rPr lang="en-US" b="1" dirty="0"/>
              <a:t>Tools:</a:t>
            </a:r>
            <a:endParaRPr lang="en-IN" dirty="0"/>
          </a:p>
          <a:p>
            <a:r>
              <a:rPr lang="en-US" dirty="0"/>
              <a:t>Visual Studio 2010/2012</a:t>
            </a:r>
            <a:endParaRPr lang="en-IN" sz="1800" dirty="0"/>
          </a:p>
          <a:p>
            <a:r>
              <a:rPr lang="en-US" dirty="0"/>
              <a:t>Database (Microsoft office access 2007)</a:t>
            </a:r>
            <a:endParaRPr lang="en-IN" sz="1800"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3</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Technologies and Tools to be used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3</a:t>
            </a:fld>
            <a:endParaRPr lang="en-IN" dirty="0">
              <a:solidFill>
                <a:schemeClr val="bg1"/>
              </a:solidFill>
            </a:endParaRPr>
          </a:p>
        </p:txBody>
      </p:sp>
      <p:sp>
        <p:nvSpPr>
          <p:cNvPr id="15" name="TextBox 14"/>
          <p:cNvSpPr txBox="1"/>
          <p:nvPr/>
        </p:nvSpPr>
        <p:spPr>
          <a:xfrm>
            <a:off x="1547664" y="6298600"/>
            <a:ext cx="4813434" cy="338554"/>
          </a:xfrm>
          <a:prstGeom prst="rect">
            <a:avLst/>
          </a:prstGeom>
          <a:noFill/>
        </p:spPr>
        <p:txBody>
          <a:bodyPr wrap="none" rtlCol="0">
            <a:spAutoFit/>
          </a:bodyPr>
          <a:lstStyle/>
          <a:p>
            <a:r>
              <a:rPr lang="en-IN" sz="1600" b="1" i="1" dirty="0">
                <a:solidFill>
                  <a:srgbClr val="FFFF00"/>
                </a:solidFill>
              </a:rPr>
              <a:t>Guidelines: Mention Front End, Back End, Tools (if any)</a:t>
            </a:r>
          </a:p>
        </p:txBody>
      </p:sp>
      <p:sp>
        <p:nvSpPr>
          <p:cNvPr id="12" name="TextBox 11">
            <a:extLst>
              <a:ext uri="{FF2B5EF4-FFF2-40B4-BE49-F238E27FC236}">
                <a16:creationId xmlns:a16="http://schemas.microsoft.com/office/drawing/2014/main" id="{79989CDB-9DDF-4E83-86ED-DA067F04E10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spTree>
    <p:extLst>
      <p:ext uri="{BB962C8B-B14F-4D97-AF65-F5344CB8AC3E}">
        <p14:creationId xmlns:p14="http://schemas.microsoft.com/office/powerpoint/2010/main" val="284379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DF791DF2-588C-480B-98A8-F6FDF1DFDE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1" y="1988840"/>
            <a:ext cx="6912768" cy="2022713"/>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4</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Data Flow Diagram (DFD)</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4</a:t>
            </a:fld>
            <a:endParaRPr lang="en-IN" dirty="0">
              <a:solidFill>
                <a:schemeClr val="bg1"/>
              </a:solidFill>
            </a:endParaRPr>
          </a:p>
        </p:txBody>
      </p:sp>
      <p:sp>
        <p:nvSpPr>
          <p:cNvPr id="10" name="TextBox 9"/>
          <p:cNvSpPr txBox="1"/>
          <p:nvPr/>
        </p:nvSpPr>
        <p:spPr>
          <a:xfrm>
            <a:off x="1547664" y="6298600"/>
            <a:ext cx="4969758" cy="338554"/>
          </a:xfrm>
          <a:prstGeom prst="rect">
            <a:avLst/>
          </a:prstGeom>
          <a:noFill/>
        </p:spPr>
        <p:txBody>
          <a:bodyPr wrap="none" rtlCol="0">
            <a:spAutoFit/>
          </a:bodyPr>
          <a:lstStyle/>
          <a:p>
            <a:r>
              <a:rPr lang="en-IN" sz="1600" b="1" i="1" dirty="0">
                <a:solidFill>
                  <a:srgbClr val="FFFF00"/>
                </a:solidFill>
              </a:rPr>
              <a:t>Guidelines: Add more slides, if required to show all DFDs</a:t>
            </a:r>
          </a:p>
        </p:txBody>
      </p:sp>
      <p:cxnSp>
        <p:nvCxnSpPr>
          <p:cNvPr id="12" name="AutoShape 99">
            <a:extLst>
              <a:ext uri="{FF2B5EF4-FFF2-40B4-BE49-F238E27FC236}">
                <a16:creationId xmlns:a16="http://schemas.microsoft.com/office/drawing/2014/main" id="{72DA1EED-313F-4A3D-A340-A6E0E50BC08F}"/>
              </a:ext>
            </a:extLst>
          </p:cNvPr>
          <p:cNvCxnSpPr>
            <a:cxnSpLocks noChangeShapeType="1"/>
          </p:cNvCxnSpPr>
          <p:nvPr/>
        </p:nvCxnSpPr>
        <p:spPr bwMode="auto">
          <a:xfrm>
            <a:off x="2411760" y="2996952"/>
            <a:ext cx="504056" cy="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99">
            <a:extLst>
              <a:ext uri="{FF2B5EF4-FFF2-40B4-BE49-F238E27FC236}">
                <a16:creationId xmlns:a16="http://schemas.microsoft.com/office/drawing/2014/main" id="{76C900E7-283E-4748-8BDF-86299C725CE1}"/>
              </a:ext>
            </a:extLst>
          </p:cNvPr>
          <p:cNvCxnSpPr>
            <a:cxnSpLocks noChangeShapeType="1"/>
          </p:cNvCxnSpPr>
          <p:nvPr/>
        </p:nvCxnSpPr>
        <p:spPr bwMode="auto">
          <a:xfrm>
            <a:off x="5796136" y="2996952"/>
            <a:ext cx="504056" cy="0"/>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2991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485395" name="Content Placeholder 485394">
            <a:extLst>
              <a:ext uri="{FF2B5EF4-FFF2-40B4-BE49-F238E27FC236}">
                <a16:creationId xmlns:a16="http://schemas.microsoft.com/office/drawing/2014/main" id="{CC603876-8739-4A25-AE31-786651E71CB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79912" y="980728"/>
            <a:ext cx="1419048" cy="390476"/>
          </a:xfrm>
        </p:spPr>
      </p:pic>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5</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1" name="Text Box 5"/>
          <p:cNvSpPr txBox="1">
            <a:spLocks noChangeArrowheads="1"/>
          </p:cNvSpPr>
          <p:nvPr/>
        </p:nvSpPr>
        <p:spPr bwMode="auto">
          <a:xfrm>
            <a:off x="0" y="0"/>
            <a:ext cx="6172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solidFill>
                  <a:schemeClr val="bg1"/>
                </a:solidFill>
                <a:latin typeface="Calibri" pitchFamily="34" charset="0"/>
                <a:ea typeface="ＭＳ Ｐゴシック" pitchFamily="-28" charset="-128"/>
              </a:rPr>
              <a:t>Flow Chart</a:t>
            </a:r>
            <a:endParaRPr lang="en-US" b="1" dirty="0">
              <a:solidFill>
                <a:schemeClr val="bg1"/>
              </a:solidFill>
              <a:latin typeface="Calibri" pitchFamily="34" charset="0"/>
              <a:ea typeface="ＭＳ Ｐゴシック" pitchFamily="-28" charset="-128"/>
            </a:endParaRPr>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5</a:t>
            </a:fld>
            <a:endParaRPr lang="en-IN" dirty="0">
              <a:solidFill>
                <a:schemeClr val="bg1"/>
              </a:solidFill>
            </a:endParaRPr>
          </a:p>
        </p:txBody>
      </p:sp>
      <p:sp>
        <p:nvSpPr>
          <p:cNvPr id="10" name="TextBox 9"/>
          <p:cNvSpPr txBox="1"/>
          <p:nvPr/>
        </p:nvSpPr>
        <p:spPr>
          <a:xfrm>
            <a:off x="1547664" y="6298600"/>
            <a:ext cx="2889702" cy="338554"/>
          </a:xfrm>
          <a:prstGeom prst="rect">
            <a:avLst/>
          </a:prstGeom>
          <a:noFill/>
        </p:spPr>
        <p:txBody>
          <a:bodyPr wrap="none" rtlCol="0">
            <a:spAutoFit/>
          </a:bodyPr>
          <a:lstStyle/>
          <a:p>
            <a:r>
              <a:rPr lang="en-IN" sz="1600" b="1" i="1" dirty="0">
                <a:solidFill>
                  <a:srgbClr val="FFFF00"/>
                </a:solidFill>
              </a:rPr>
              <a:t>Guidelines: This slide is optional</a:t>
            </a:r>
          </a:p>
        </p:txBody>
      </p:sp>
      <p:pic>
        <p:nvPicPr>
          <p:cNvPr id="485397" name="Picture 485396">
            <a:extLst>
              <a:ext uri="{FF2B5EF4-FFF2-40B4-BE49-F238E27FC236}">
                <a16:creationId xmlns:a16="http://schemas.microsoft.com/office/drawing/2014/main" id="{642BC8DC-3C49-4A30-8B38-FA54F78FA8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3728" y="1340768"/>
            <a:ext cx="4752528" cy="1443249"/>
          </a:xfrm>
          <a:prstGeom prst="rect">
            <a:avLst/>
          </a:prstGeom>
        </p:spPr>
      </p:pic>
      <p:sp>
        <p:nvSpPr>
          <p:cNvPr id="485403" name="AutoShape 93">
            <a:extLst>
              <a:ext uri="{FF2B5EF4-FFF2-40B4-BE49-F238E27FC236}">
                <a16:creationId xmlns:a16="http://schemas.microsoft.com/office/drawing/2014/main" id="{692AC86B-6C5B-4A3F-B5A6-476E7DFC3D54}"/>
              </a:ext>
            </a:extLst>
          </p:cNvPr>
          <p:cNvSpPr>
            <a:spLocks noChangeArrowheads="1"/>
          </p:cNvSpPr>
          <p:nvPr/>
        </p:nvSpPr>
        <p:spPr bwMode="auto">
          <a:xfrm>
            <a:off x="1582316" y="2708920"/>
            <a:ext cx="1189484" cy="501465"/>
          </a:xfrm>
          <a:prstGeom prst="diamond">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2000" b="1" i="0" u="none" strike="noStrike" cap="none" normalizeH="0" baseline="0">
                <a:ln>
                  <a:noFill/>
                </a:ln>
                <a:solidFill>
                  <a:schemeClr val="tx1"/>
                </a:solidFill>
                <a:effectLst/>
                <a:latin typeface="Calibri" panose="020F0502020204030204" pitchFamily="34" charset="0"/>
                <a:ea typeface="Arial" panose="020B0604020202020204" pitchFamily="34" charset="0"/>
              </a:rPr>
              <a:t>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5404" name="AutoShape 94">
            <a:extLst>
              <a:ext uri="{FF2B5EF4-FFF2-40B4-BE49-F238E27FC236}">
                <a16:creationId xmlns:a16="http://schemas.microsoft.com/office/drawing/2014/main" id="{FF8EAE97-D3E3-4E69-B394-D561510EEFC6}"/>
              </a:ext>
            </a:extLst>
          </p:cNvPr>
          <p:cNvSpPr>
            <a:spLocks noChangeArrowheads="1"/>
          </p:cNvSpPr>
          <p:nvPr/>
        </p:nvSpPr>
        <p:spPr bwMode="auto">
          <a:xfrm>
            <a:off x="3059832" y="2692000"/>
            <a:ext cx="1189485" cy="518386"/>
          </a:xfrm>
          <a:prstGeom prst="diamond">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000" b="1" i="0" u="none" strike="noStrike" cap="none" normalizeH="0" baseline="0" dirty="0">
                <a:ln>
                  <a:noFill/>
                </a:ln>
                <a:solidFill>
                  <a:schemeClr val="tx1"/>
                </a:solidFill>
                <a:effectLst/>
                <a:latin typeface="Calibri" panose="020F0502020204030204" pitchFamily="34" charset="0"/>
                <a:ea typeface="Arial" panose="020B0604020202020204" pitchFamily="34" charset="0"/>
              </a:rPr>
              <a:t>New Entry</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85405" name="AutoShape 95">
            <a:extLst>
              <a:ext uri="{FF2B5EF4-FFF2-40B4-BE49-F238E27FC236}">
                <a16:creationId xmlns:a16="http://schemas.microsoft.com/office/drawing/2014/main" id="{6200A38D-2443-4EB0-9432-D5ECF9AFE3A8}"/>
              </a:ext>
            </a:extLst>
          </p:cNvPr>
          <p:cNvSpPr>
            <a:spLocks noChangeArrowheads="1"/>
          </p:cNvSpPr>
          <p:nvPr/>
        </p:nvSpPr>
        <p:spPr bwMode="auto">
          <a:xfrm>
            <a:off x="4606652" y="2708920"/>
            <a:ext cx="1333500" cy="518386"/>
          </a:xfrm>
          <a:prstGeom prst="diamond">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050" b="1" i="0" u="none" strike="noStrike" cap="none" normalizeH="0" baseline="0" dirty="0">
                <a:ln>
                  <a:noFill/>
                </a:ln>
                <a:solidFill>
                  <a:schemeClr val="tx1"/>
                </a:solidFill>
                <a:effectLst/>
                <a:latin typeface="Calibri" panose="020F0502020204030204" pitchFamily="34" charset="0"/>
                <a:ea typeface="Arial" panose="020B0604020202020204" pitchFamily="34" charset="0"/>
              </a:rPr>
              <a:t>View /update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85406" name="AutoShape 96">
            <a:extLst>
              <a:ext uri="{FF2B5EF4-FFF2-40B4-BE49-F238E27FC236}">
                <a16:creationId xmlns:a16="http://schemas.microsoft.com/office/drawing/2014/main" id="{92945518-BF63-4557-AA24-C06BC58AC109}"/>
              </a:ext>
            </a:extLst>
          </p:cNvPr>
          <p:cNvSpPr>
            <a:spLocks noChangeArrowheads="1"/>
          </p:cNvSpPr>
          <p:nvPr/>
        </p:nvSpPr>
        <p:spPr bwMode="auto">
          <a:xfrm>
            <a:off x="6172712" y="2718817"/>
            <a:ext cx="1179472" cy="518386"/>
          </a:xfrm>
          <a:prstGeom prst="diamond">
            <a:avLst/>
          </a:prstGeom>
          <a:gradFill rotWithShape="0">
            <a:gsLst>
              <a:gs pos="0">
                <a:srgbClr val="B2A1C7"/>
              </a:gs>
              <a:gs pos="50000">
                <a:srgbClr val="E5DFEC"/>
              </a:gs>
              <a:gs pos="100000">
                <a:srgbClr val="B2A1C7"/>
              </a:gs>
            </a:gsLst>
            <a:lin ang="18900000" scaled="1"/>
          </a:gradFill>
          <a:ln w="12700">
            <a:solidFill>
              <a:srgbClr val="B2A1C7"/>
            </a:solidFill>
            <a:miter lim="800000"/>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n-IN" altLang="en-US" sz="1000" b="0" i="0" u="none" strike="noStrike" cap="none" normalizeH="0" baseline="0" dirty="0">
                <a:ln>
                  <a:noFill/>
                </a:ln>
                <a:solidFill>
                  <a:schemeClr val="tx1"/>
                </a:solidFill>
                <a:effectLst/>
                <a:latin typeface="Calibri" panose="020F0502020204030204" pitchFamily="34" charset="0"/>
                <a:ea typeface="Arial" panose="020B0604020202020204" pitchFamily="34" charset="0"/>
              </a:rPr>
              <a:t>View Reports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2145" name="AutoShape 97">
            <a:extLst>
              <a:ext uri="{FF2B5EF4-FFF2-40B4-BE49-F238E27FC236}">
                <a16:creationId xmlns:a16="http://schemas.microsoft.com/office/drawing/2014/main" id="{D7512721-4458-4AFF-AC0C-79EB41908C1D}"/>
              </a:ext>
            </a:extLst>
          </p:cNvPr>
          <p:cNvCxnSpPr>
            <a:cxnSpLocks noChangeShapeType="1"/>
          </p:cNvCxnSpPr>
          <p:nvPr/>
        </p:nvCxnSpPr>
        <p:spPr bwMode="auto">
          <a:xfrm>
            <a:off x="2153891" y="3210385"/>
            <a:ext cx="0" cy="36263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9" name="AutoShape 97">
            <a:extLst>
              <a:ext uri="{FF2B5EF4-FFF2-40B4-BE49-F238E27FC236}">
                <a16:creationId xmlns:a16="http://schemas.microsoft.com/office/drawing/2014/main" id="{90D50ACD-32BF-449A-AFD5-4FD14645A38D}"/>
              </a:ext>
            </a:extLst>
          </p:cNvPr>
          <p:cNvCxnSpPr>
            <a:cxnSpLocks noChangeShapeType="1"/>
          </p:cNvCxnSpPr>
          <p:nvPr/>
        </p:nvCxnSpPr>
        <p:spPr bwMode="auto">
          <a:xfrm>
            <a:off x="3635896" y="3247684"/>
            <a:ext cx="0" cy="36263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0" name="AutoShape 97">
            <a:extLst>
              <a:ext uri="{FF2B5EF4-FFF2-40B4-BE49-F238E27FC236}">
                <a16:creationId xmlns:a16="http://schemas.microsoft.com/office/drawing/2014/main" id="{B9F2F533-0CBA-4E05-BE0D-EB458B46826D}"/>
              </a:ext>
            </a:extLst>
          </p:cNvPr>
          <p:cNvCxnSpPr>
            <a:cxnSpLocks noChangeShapeType="1"/>
          </p:cNvCxnSpPr>
          <p:nvPr/>
        </p:nvCxnSpPr>
        <p:spPr bwMode="auto">
          <a:xfrm>
            <a:off x="6804248" y="3227306"/>
            <a:ext cx="0" cy="36263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1" name="AutoShape 97">
            <a:extLst>
              <a:ext uri="{FF2B5EF4-FFF2-40B4-BE49-F238E27FC236}">
                <a16:creationId xmlns:a16="http://schemas.microsoft.com/office/drawing/2014/main" id="{5C2B7DD3-E741-4183-A45E-631C5A43759C}"/>
              </a:ext>
            </a:extLst>
          </p:cNvPr>
          <p:cNvCxnSpPr>
            <a:cxnSpLocks noChangeShapeType="1"/>
          </p:cNvCxnSpPr>
          <p:nvPr/>
        </p:nvCxnSpPr>
        <p:spPr bwMode="auto">
          <a:xfrm>
            <a:off x="5292080" y="3237203"/>
            <a:ext cx="0" cy="362631"/>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85409" name="Picture 485408">
            <a:extLst>
              <a:ext uri="{FF2B5EF4-FFF2-40B4-BE49-F238E27FC236}">
                <a16:creationId xmlns:a16="http://schemas.microsoft.com/office/drawing/2014/main" id="{5774BA22-B802-473A-8E3D-BCB0011347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35696" y="3652683"/>
            <a:ext cx="2095238" cy="352381"/>
          </a:xfrm>
          <a:prstGeom prst="rect">
            <a:avLst/>
          </a:prstGeom>
        </p:spPr>
      </p:pic>
      <p:pic>
        <p:nvPicPr>
          <p:cNvPr id="104" name="Picture 103">
            <a:extLst>
              <a:ext uri="{FF2B5EF4-FFF2-40B4-BE49-F238E27FC236}">
                <a16:creationId xmlns:a16="http://schemas.microsoft.com/office/drawing/2014/main" id="{5A47D693-B1CA-4BE8-AB1B-0D32DE545B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5034" y="3652683"/>
            <a:ext cx="2095238" cy="352381"/>
          </a:xfrm>
          <a:prstGeom prst="rect">
            <a:avLst/>
          </a:prstGeom>
        </p:spPr>
      </p:pic>
      <p:cxnSp>
        <p:nvCxnSpPr>
          <p:cNvPr id="2146" name="AutoShape 98">
            <a:extLst>
              <a:ext uri="{FF2B5EF4-FFF2-40B4-BE49-F238E27FC236}">
                <a16:creationId xmlns:a16="http://schemas.microsoft.com/office/drawing/2014/main" id="{9A911C45-F6BF-4041-A6D2-E6CCAE934DA1}"/>
              </a:ext>
            </a:extLst>
          </p:cNvPr>
          <p:cNvCxnSpPr>
            <a:cxnSpLocks noChangeShapeType="1"/>
          </p:cNvCxnSpPr>
          <p:nvPr/>
        </p:nvCxnSpPr>
        <p:spPr bwMode="auto">
          <a:xfrm>
            <a:off x="2915816" y="4565452"/>
            <a:ext cx="3319463" cy="0"/>
          </a:xfrm>
          <a:prstGeom prst="straightConnector1">
            <a:avLst/>
          </a:prstGeom>
          <a:noFill/>
          <a:ln w="28575">
            <a:solidFill>
              <a:srgbClr val="000000"/>
            </a:solidFill>
            <a:round/>
            <a:headEnd/>
            <a:tailEnd/>
          </a:ln>
          <a:extLst>
            <a:ext uri="{909E8E84-426E-40DD-AFC4-6F175D3DCCD1}">
              <a14:hiddenFill xmlns:a14="http://schemas.microsoft.com/office/drawing/2010/main">
                <a:noFill/>
              </a14:hiddenFill>
            </a:ext>
          </a:extLst>
        </p:spPr>
      </p:cxnSp>
      <p:cxnSp>
        <p:nvCxnSpPr>
          <p:cNvPr id="2147" name="AutoShape 99">
            <a:extLst>
              <a:ext uri="{FF2B5EF4-FFF2-40B4-BE49-F238E27FC236}">
                <a16:creationId xmlns:a16="http://schemas.microsoft.com/office/drawing/2014/main" id="{DEF66D78-2296-4AAA-B152-CC353836ADA1}"/>
              </a:ext>
            </a:extLst>
          </p:cNvPr>
          <p:cNvCxnSpPr>
            <a:cxnSpLocks noChangeShapeType="1"/>
          </p:cNvCxnSpPr>
          <p:nvPr/>
        </p:nvCxnSpPr>
        <p:spPr bwMode="auto">
          <a:xfrm>
            <a:off x="2915816" y="4005064"/>
            <a:ext cx="0" cy="549275"/>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48" name="AutoShape 100">
            <a:extLst>
              <a:ext uri="{FF2B5EF4-FFF2-40B4-BE49-F238E27FC236}">
                <a16:creationId xmlns:a16="http://schemas.microsoft.com/office/drawing/2014/main" id="{7AC55732-ABC3-4904-B95E-844E43B4E8E2}"/>
              </a:ext>
            </a:extLst>
          </p:cNvPr>
          <p:cNvCxnSpPr>
            <a:cxnSpLocks noChangeShapeType="1"/>
          </p:cNvCxnSpPr>
          <p:nvPr/>
        </p:nvCxnSpPr>
        <p:spPr bwMode="auto">
          <a:xfrm>
            <a:off x="6235279" y="4005064"/>
            <a:ext cx="0" cy="550863"/>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49" name="AutoShape 101">
            <a:extLst>
              <a:ext uri="{FF2B5EF4-FFF2-40B4-BE49-F238E27FC236}">
                <a16:creationId xmlns:a16="http://schemas.microsoft.com/office/drawing/2014/main" id="{881DBCA9-B8DD-45BA-85F1-6B7DA6069B17}"/>
              </a:ext>
            </a:extLst>
          </p:cNvPr>
          <p:cNvCxnSpPr>
            <a:cxnSpLocks noChangeShapeType="1"/>
          </p:cNvCxnSpPr>
          <p:nvPr/>
        </p:nvCxnSpPr>
        <p:spPr bwMode="auto">
          <a:xfrm>
            <a:off x="4719216" y="4565452"/>
            <a:ext cx="0" cy="26511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85410" name="AutoShape 102">
            <a:extLst>
              <a:ext uri="{FF2B5EF4-FFF2-40B4-BE49-F238E27FC236}">
                <a16:creationId xmlns:a16="http://schemas.microsoft.com/office/drawing/2014/main" id="{29E8E6F5-6537-4DD9-8FBB-BFDFD2A6B225}"/>
              </a:ext>
            </a:extLst>
          </p:cNvPr>
          <p:cNvSpPr>
            <a:spLocks noChangeArrowheads="1"/>
          </p:cNvSpPr>
          <p:nvPr/>
        </p:nvSpPr>
        <p:spPr bwMode="auto">
          <a:xfrm>
            <a:off x="3292202" y="4783428"/>
            <a:ext cx="2628900" cy="354013"/>
          </a:xfrm>
          <a:prstGeom prst="parallelogram">
            <a:avLst>
              <a:gd name="adj" fmla="val 185650"/>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100" b="0" i="0" u="none" strike="noStrike" cap="none" normalizeH="0" baseline="0">
                <a:ln>
                  <a:noFill/>
                </a:ln>
                <a:solidFill>
                  <a:schemeClr val="tx1"/>
                </a:solidFill>
                <a:effectLst/>
                <a:latin typeface="Calibri" panose="020F0502020204030204" pitchFamily="34" charset="0"/>
                <a:ea typeface="Arial" panose="020B0604020202020204" pitchFamily="34" charset="0"/>
              </a:rPr>
              <a:t>Reports Generated</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2151" name="AutoShape 103">
            <a:extLst>
              <a:ext uri="{FF2B5EF4-FFF2-40B4-BE49-F238E27FC236}">
                <a16:creationId xmlns:a16="http://schemas.microsoft.com/office/drawing/2014/main" id="{50527D4E-38DC-4F8B-95D0-B3CE0C10E5D2}"/>
              </a:ext>
            </a:extLst>
          </p:cNvPr>
          <p:cNvCxnSpPr>
            <a:cxnSpLocks noChangeShapeType="1"/>
          </p:cNvCxnSpPr>
          <p:nvPr/>
        </p:nvCxnSpPr>
        <p:spPr bwMode="auto">
          <a:xfrm flipV="1">
            <a:off x="4630464" y="5153316"/>
            <a:ext cx="0" cy="290512"/>
          </a:xfrm>
          <a:prstGeom prst="straightConnector1">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cxnSp>
      <p:pic>
        <p:nvPicPr>
          <p:cNvPr id="485412" name="Picture 485411">
            <a:extLst>
              <a:ext uri="{FF2B5EF4-FFF2-40B4-BE49-F238E27FC236}">
                <a16:creationId xmlns:a16="http://schemas.microsoft.com/office/drawing/2014/main" id="{92907BBD-80A6-43B1-ACA6-7D4CA93689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6056" y="5517232"/>
            <a:ext cx="800000" cy="427226"/>
          </a:xfrm>
          <a:prstGeom prst="rect">
            <a:avLst/>
          </a:prstGeom>
        </p:spPr>
      </p:pic>
    </p:spTree>
    <p:extLst>
      <p:ext uri="{BB962C8B-B14F-4D97-AF65-F5344CB8AC3E}">
        <p14:creationId xmlns:p14="http://schemas.microsoft.com/office/powerpoint/2010/main" val="256092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4797152"/>
            <a:ext cx="9144000" cy="1368152"/>
          </a:xfrm>
        </p:spPr>
        <p:txBody>
          <a:bodyPr>
            <a:normAutofit/>
          </a:bodyPr>
          <a:lstStyle/>
          <a:p>
            <a:r>
              <a:rPr lang="en-US" dirty="0"/>
              <a:t>This is the very first Welcome window of the BEMS. </a:t>
            </a:r>
            <a:endParaRPr lang="en-IN" dirty="0"/>
          </a:p>
          <a:p>
            <a:r>
              <a:rPr lang="en-US" dirty="0"/>
              <a:t>After clicking on the NEXT button we can proceed further and can enjoy the amazing features of the software.</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6</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dirty="0"/>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6</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sp>
        <p:nvSpPr>
          <p:cNvPr id="4" name="Rectangle 3">
            <a:extLst>
              <a:ext uri="{FF2B5EF4-FFF2-40B4-BE49-F238E27FC236}">
                <a16:creationId xmlns:a16="http://schemas.microsoft.com/office/drawing/2014/main" id="{54EAF294-6E20-417A-B6D7-55A79DAE4B10}"/>
              </a:ext>
            </a:extLst>
          </p:cNvPr>
          <p:cNvSpPr/>
          <p:nvPr/>
        </p:nvSpPr>
        <p:spPr>
          <a:xfrm>
            <a:off x="840517" y="-8930"/>
            <a:ext cx="4491679"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Welcome page</a:t>
            </a:r>
          </a:p>
        </p:txBody>
      </p:sp>
      <p:pic>
        <p:nvPicPr>
          <p:cNvPr id="16" name="Picture 15">
            <a:extLst>
              <a:ext uri="{FF2B5EF4-FFF2-40B4-BE49-F238E27FC236}">
                <a16:creationId xmlns:a16="http://schemas.microsoft.com/office/drawing/2014/main" id="{EB85C660-84A4-4478-8619-3B9D1D6DE16A}"/>
              </a:ext>
            </a:extLst>
          </p:cNvPr>
          <p:cNvPicPr/>
          <p:nvPr/>
        </p:nvPicPr>
        <p:blipFill>
          <a:blip r:embed="rId4" cstate="print"/>
          <a:srcRect l="21154" t="39601" r="24038" b="7692"/>
          <a:stretch>
            <a:fillRect/>
          </a:stretch>
        </p:blipFill>
        <p:spPr bwMode="auto">
          <a:xfrm>
            <a:off x="0" y="876438"/>
            <a:ext cx="9125462" cy="3911302"/>
          </a:xfrm>
          <a:prstGeom prst="rect">
            <a:avLst/>
          </a:prstGeom>
          <a:noFill/>
          <a:ln w="9525">
            <a:noFill/>
            <a:miter lim="800000"/>
            <a:headEnd/>
            <a:tailEnd/>
          </a:ln>
        </p:spPr>
      </p:pic>
    </p:spTree>
    <p:extLst>
      <p:ext uri="{BB962C8B-B14F-4D97-AF65-F5344CB8AC3E}">
        <p14:creationId xmlns:p14="http://schemas.microsoft.com/office/powerpoint/2010/main" val="428857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7</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7</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C033C762-2095-4032-9D38-45D67CB5A7C6}"/>
              </a:ext>
            </a:extLst>
          </p:cNvPr>
          <p:cNvPicPr/>
          <p:nvPr/>
        </p:nvPicPr>
        <p:blipFill>
          <a:blip r:embed="rId4" cstate="print"/>
          <a:srcRect l="17628" t="28205" r="15385" b="11431"/>
          <a:stretch>
            <a:fillRect/>
          </a:stretch>
        </p:blipFill>
        <p:spPr bwMode="auto">
          <a:xfrm>
            <a:off x="30354" y="943372"/>
            <a:ext cx="9095108" cy="3916376"/>
          </a:xfrm>
          <a:prstGeom prst="rect">
            <a:avLst/>
          </a:prstGeom>
          <a:noFill/>
          <a:ln w="9525">
            <a:noFill/>
            <a:miter lim="800000"/>
            <a:headEnd/>
            <a:tailEnd/>
          </a:ln>
        </p:spPr>
      </p:pic>
      <p:sp>
        <p:nvSpPr>
          <p:cNvPr id="6" name="Content Placeholder 5">
            <a:extLst>
              <a:ext uri="{FF2B5EF4-FFF2-40B4-BE49-F238E27FC236}">
                <a16:creationId xmlns:a16="http://schemas.microsoft.com/office/drawing/2014/main" id="{5385290A-E84B-4166-B285-BB442DD9D04E}"/>
              </a:ext>
            </a:extLst>
          </p:cNvPr>
          <p:cNvSpPr>
            <a:spLocks noGrp="1"/>
          </p:cNvSpPr>
          <p:nvPr>
            <p:ph idx="1"/>
          </p:nvPr>
        </p:nvSpPr>
        <p:spPr>
          <a:xfrm>
            <a:off x="0" y="4869160"/>
            <a:ext cx="9144000" cy="1296144"/>
          </a:xfrm>
        </p:spPr>
        <p:txBody>
          <a:bodyPr>
            <a:normAutofit fontScale="85000" lnSpcReduction="10000"/>
          </a:bodyPr>
          <a:lstStyle/>
          <a:p>
            <a:r>
              <a:rPr lang="en-US" dirty="0"/>
              <a:t>This is the Menu window in which we can perform various kinds of operations related to Managing records of a Business Event/meeting in a useful way.</a:t>
            </a:r>
            <a:endParaRPr lang="en-IN" dirty="0"/>
          </a:p>
          <a:p>
            <a:r>
              <a:rPr lang="en-US" dirty="0"/>
              <a:t>Business Event Management System data base has only to Tables to manage all the data of any Kind of data i.e. prospect and team.</a:t>
            </a:r>
            <a:endParaRPr lang="en-IN" dirty="0"/>
          </a:p>
          <a:p>
            <a:pPr marL="0" indent="0">
              <a:buNone/>
            </a:pPr>
            <a:endParaRPr lang="en-IN" dirty="0"/>
          </a:p>
        </p:txBody>
      </p:sp>
      <p:sp>
        <p:nvSpPr>
          <p:cNvPr id="15" name="Rectangle 14">
            <a:extLst>
              <a:ext uri="{FF2B5EF4-FFF2-40B4-BE49-F238E27FC236}">
                <a16:creationId xmlns:a16="http://schemas.microsoft.com/office/drawing/2014/main" id="{84D04D63-D834-457E-B3EA-B82389C69009}"/>
              </a:ext>
            </a:extLst>
          </p:cNvPr>
          <p:cNvSpPr/>
          <p:nvPr/>
        </p:nvSpPr>
        <p:spPr>
          <a:xfrm>
            <a:off x="971600" y="33879"/>
            <a:ext cx="1907895" cy="92333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Menu</a:t>
            </a:r>
          </a:p>
        </p:txBody>
      </p:sp>
    </p:spTree>
    <p:extLst>
      <p:ext uri="{BB962C8B-B14F-4D97-AF65-F5344CB8AC3E}">
        <p14:creationId xmlns:p14="http://schemas.microsoft.com/office/powerpoint/2010/main" val="43238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5013176"/>
            <a:ext cx="9144000" cy="1152128"/>
          </a:xfrm>
        </p:spPr>
        <p:txBody>
          <a:bodyPr>
            <a:normAutofit lnSpcReduction="10000"/>
          </a:bodyPr>
          <a:lstStyle/>
          <a:p>
            <a:pPr marL="0" indent="0">
              <a:buNone/>
            </a:pPr>
            <a:r>
              <a:rPr lang="en-US" dirty="0"/>
              <a:t>New Entry&gt; prospect  opens up this prospect entry form for a completely new entry.  From this you can enter the all the information of a new prospect.</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8</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8</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BE9AC863-D8F1-499E-9E6A-2DEA1C50AFEC}"/>
              </a:ext>
            </a:extLst>
          </p:cNvPr>
          <p:cNvPicPr/>
          <p:nvPr/>
        </p:nvPicPr>
        <p:blipFill>
          <a:blip r:embed="rId4" cstate="print"/>
          <a:srcRect l="27638" t="30249" r="27293" b="8541"/>
          <a:stretch>
            <a:fillRect/>
          </a:stretch>
        </p:blipFill>
        <p:spPr bwMode="auto">
          <a:xfrm>
            <a:off x="-3856" y="914400"/>
            <a:ext cx="9147856" cy="4089364"/>
          </a:xfrm>
          <a:prstGeom prst="rect">
            <a:avLst/>
          </a:prstGeom>
          <a:noFill/>
          <a:ln w="9525">
            <a:noFill/>
            <a:miter lim="800000"/>
            <a:headEnd/>
            <a:tailEnd/>
          </a:ln>
        </p:spPr>
      </p:pic>
      <p:sp>
        <p:nvSpPr>
          <p:cNvPr id="11" name="Rectangle 10">
            <a:extLst>
              <a:ext uri="{FF2B5EF4-FFF2-40B4-BE49-F238E27FC236}">
                <a16:creationId xmlns:a16="http://schemas.microsoft.com/office/drawing/2014/main" id="{624DD85D-F125-48CF-9E70-5E0DF4DAB993}"/>
              </a:ext>
            </a:extLst>
          </p:cNvPr>
          <p:cNvSpPr/>
          <p:nvPr/>
        </p:nvSpPr>
        <p:spPr>
          <a:xfrm>
            <a:off x="100353" y="-8930"/>
            <a:ext cx="5972019" cy="707886"/>
          </a:xfrm>
          <a:prstGeom prst="rect">
            <a:avLst/>
          </a:prstGeom>
          <a:noFill/>
        </p:spPr>
        <p:txBody>
          <a:bodyPr wrap="non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New person entry window</a:t>
            </a:r>
            <a:endParaRPr lang="en-US" sz="4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49274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5" name="Content Placeholder 4"/>
          <p:cNvSpPr>
            <a:spLocks noGrp="1"/>
          </p:cNvSpPr>
          <p:nvPr>
            <p:ph idx="1"/>
          </p:nvPr>
        </p:nvSpPr>
        <p:spPr>
          <a:xfrm>
            <a:off x="0" y="5162870"/>
            <a:ext cx="9144000" cy="1002433"/>
          </a:xfrm>
        </p:spPr>
        <p:txBody>
          <a:bodyPr>
            <a:normAutofit fontScale="92500"/>
          </a:bodyPr>
          <a:lstStyle/>
          <a:p>
            <a:pPr marL="0" indent="0">
              <a:buNone/>
            </a:pPr>
            <a:r>
              <a:rPr lang="en-US" dirty="0"/>
              <a:t>New Entry&gt; team  opens up this team entry form for a completely new entry.  From this you can enter the all the information of a new prospect.</a:t>
            </a:r>
            <a:endParaRPr lang="en-IN" dirty="0"/>
          </a:p>
          <a:p>
            <a:pPr marL="0" indent="0">
              <a:buNone/>
            </a:pPr>
            <a:endParaRPr lang="en-IN" dirty="0"/>
          </a:p>
        </p:txBody>
      </p:sp>
      <p:sp>
        <p:nvSpPr>
          <p:cNvPr id="2" name="Slide Number Placeholder 1"/>
          <p:cNvSpPr>
            <a:spLocks noGrp="1"/>
          </p:cNvSpPr>
          <p:nvPr>
            <p:ph type="sldNum" sz="quarter" idx="12"/>
          </p:nvPr>
        </p:nvSpPr>
        <p:spPr/>
        <p:txBody>
          <a:bodyPr/>
          <a:lstStyle/>
          <a:p>
            <a:fld id="{08FC1071-F2DF-4CA9-AA63-FF97A16BD739}" type="slidenum">
              <a:rPr lang="en-IN" smtClean="0">
                <a:solidFill>
                  <a:schemeClr val="bg1"/>
                </a:solidFill>
              </a:rPr>
              <a:pPr/>
              <a:t>9</a:t>
            </a:fld>
            <a:endParaRPr lang="en-IN" dirty="0">
              <a:solidFill>
                <a:schemeClr val="bg1"/>
              </a:solidFill>
            </a:endParaRPr>
          </a:p>
        </p:txBody>
      </p:sp>
      <p:sp>
        <p:nvSpPr>
          <p:cNvPr id="485380" name="Rectangle 4"/>
          <p:cNvSpPr>
            <a:spLocks noChangeArrowheads="1"/>
          </p:cNvSpPr>
          <p:nvPr/>
        </p:nvSpPr>
        <p:spPr bwMode="auto">
          <a:xfrm>
            <a:off x="0" y="0"/>
            <a:ext cx="9144000" cy="914400"/>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5384" name="Rectangle 8"/>
          <p:cNvSpPr>
            <a:spLocks noChangeArrowheads="1"/>
          </p:cNvSpPr>
          <p:nvPr/>
        </p:nvSpPr>
        <p:spPr bwMode="auto">
          <a:xfrm>
            <a:off x="0" y="6165304"/>
            <a:ext cx="9144000" cy="692696"/>
          </a:xfrm>
          <a:prstGeom prst="rect">
            <a:avLst/>
          </a:prstGeom>
          <a:solidFill>
            <a:srgbClr val="71161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85394" name="Picture 18" descr="Teerthanker Mahaveer Univers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712" y="33879"/>
            <a:ext cx="2952750" cy="6858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3"/>
          <p:cNvSpPr txBox="1">
            <a:spLocks/>
          </p:cNvSpPr>
          <p:nvPr/>
        </p:nvSpPr>
        <p:spPr>
          <a:xfrm>
            <a:off x="0" y="6492875"/>
            <a:ext cx="4670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FC1071-F2DF-4CA9-AA63-FF97A16BD739}" type="slidenum">
              <a:rPr lang="en-IN" smtClean="0">
                <a:solidFill>
                  <a:schemeClr val="bg1"/>
                </a:solidFill>
              </a:rPr>
              <a:pPr/>
              <a:t>9</a:t>
            </a:fld>
            <a:endParaRPr lang="en-IN" dirty="0">
              <a:solidFill>
                <a:schemeClr val="bg1"/>
              </a:solidFill>
            </a:endParaRPr>
          </a:p>
        </p:txBody>
      </p:sp>
      <p:sp>
        <p:nvSpPr>
          <p:cNvPr id="12" name="TextBox 11">
            <a:extLst>
              <a:ext uri="{FF2B5EF4-FFF2-40B4-BE49-F238E27FC236}">
                <a16:creationId xmlns:a16="http://schemas.microsoft.com/office/drawing/2014/main" id="{8E87D628-0BC6-450F-8E99-E4C571B730EC}"/>
              </a:ext>
            </a:extLst>
          </p:cNvPr>
          <p:cNvSpPr txBox="1"/>
          <p:nvPr/>
        </p:nvSpPr>
        <p:spPr>
          <a:xfrm>
            <a:off x="7987914" y="6594672"/>
            <a:ext cx="1226618" cy="253916"/>
          </a:xfrm>
          <a:prstGeom prst="rect">
            <a:avLst/>
          </a:prstGeom>
          <a:noFill/>
        </p:spPr>
        <p:txBody>
          <a:bodyPr wrap="none" rtlCol="0">
            <a:spAutoFit/>
          </a:bodyPr>
          <a:lstStyle/>
          <a:p>
            <a:r>
              <a:rPr lang="en-IN" sz="1050" b="1" dirty="0">
                <a:solidFill>
                  <a:schemeClr val="bg1"/>
                </a:solidFill>
              </a:rPr>
              <a:t>BEMS/ Version 1.0</a:t>
            </a:r>
          </a:p>
        </p:txBody>
      </p:sp>
      <p:pic>
        <p:nvPicPr>
          <p:cNvPr id="10" name="Picture 9">
            <a:extLst>
              <a:ext uri="{FF2B5EF4-FFF2-40B4-BE49-F238E27FC236}">
                <a16:creationId xmlns:a16="http://schemas.microsoft.com/office/drawing/2014/main" id="{05990D08-663E-4552-BBF0-C35511F16043}"/>
              </a:ext>
            </a:extLst>
          </p:cNvPr>
          <p:cNvPicPr/>
          <p:nvPr/>
        </p:nvPicPr>
        <p:blipFill>
          <a:blip r:embed="rId4" cstate="print"/>
          <a:srcRect l="11870" t="20641" r="18700" b="13879"/>
          <a:stretch>
            <a:fillRect/>
          </a:stretch>
        </p:blipFill>
        <p:spPr bwMode="auto">
          <a:xfrm>
            <a:off x="-3856" y="914399"/>
            <a:ext cx="9147856" cy="4239059"/>
          </a:xfrm>
          <a:prstGeom prst="rect">
            <a:avLst/>
          </a:prstGeom>
          <a:noFill/>
          <a:ln w="9525">
            <a:noFill/>
            <a:miter lim="800000"/>
            <a:headEnd/>
            <a:tailEnd/>
          </a:ln>
        </p:spPr>
      </p:pic>
      <p:sp>
        <p:nvSpPr>
          <p:cNvPr id="11" name="Rectangle 10">
            <a:extLst>
              <a:ext uri="{FF2B5EF4-FFF2-40B4-BE49-F238E27FC236}">
                <a16:creationId xmlns:a16="http://schemas.microsoft.com/office/drawing/2014/main" id="{800AED3F-872A-4449-9410-C6340F60E1F5}"/>
              </a:ext>
            </a:extLst>
          </p:cNvPr>
          <p:cNvSpPr/>
          <p:nvPr/>
        </p:nvSpPr>
        <p:spPr>
          <a:xfrm>
            <a:off x="16259" y="-8930"/>
            <a:ext cx="6140207" cy="707886"/>
          </a:xfrm>
          <a:prstGeom prst="rect">
            <a:avLst/>
          </a:prstGeom>
          <a:noFill/>
        </p:spPr>
        <p:txBody>
          <a:bodyPr wrap="non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Team person entry window</a:t>
            </a:r>
            <a:endParaRPr lang="en-US" sz="40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245917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2626</TotalTime>
  <Words>791</Words>
  <Application>Microsoft Office PowerPoint</Application>
  <PresentationFormat>On-screen Show (4:3)</PresentationFormat>
  <Paragraphs>120</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Droid Sans Fallback</vt:lpstr>
      <vt:lpstr>Office Theme</vt:lpstr>
      <vt:lpstr>Business Event Management System Project Presentation  session 2019-20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 Jain</dc:creator>
  <cp:lastModifiedBy>Yash Raj</cp:lastModifiedBy>
  <cp:revision>91</cp:revision>
  <dcterms:created xsi:type="dcterms:W3CDTF">2016-07-30T14:16:51Z</dcterms:created>
  <dcterms:modified xsi:type="dcterms:W3CDTF">2025-06-03T03:45:40Z</dcterms:modified>
</cp:coreProperties>
</file>