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Yp5wid3XvdnRb2S3GTRBq4Mbv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2"/>
          <p:cNvSpPr txBox="1">
            <a:spLocks noGrp="1"/>
          </p:cNvSpPr>
          <p:nvPr>
            <p:ph type="subTitle" idx="1"/>
          </p:nvPr>
        </p:nvSpPr>
        <p:spPr>
          <a:xfrm>
            <a:off x="1828800" y="3840479"/>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2"/>
          <p:cNvSpPr txBox="1">
            <a:spLocks noGrp="1"/>
          </p:cNvSpPr>
          <p:nvPr>
            <p:ph type="sldNum" idx="12"/>
          </p:nvPr>
        </p:nvSpPr>
        <p:spPr>
          <a:xfrm>
            <a:off x="11353419"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u="none" strike="noStrike"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3"/>
          <p:cNvSpPr txBox="1">
            <a:spLocks noGrp="1"/>
          </p:cNvSpPr>
          <p:nvPr>
            <p:ph type="title"/>
          </p:nvPr>
        </p:nvSpPr>
        <p:spPr>
          <a:xfrm>
            <a:off x="755331" y="385444"/>
            <a:ext cx="10681334"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11353419"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u="none" strike="noStrike" cap="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755331" y="385444"/>
            <a:ext cx="10681334"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609600" y="1577340"/>
            <a:ext cx="10972800" cy="452627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sldNum" idx="12"/>
          </p:nvPr>
        </p:nvSpPr>
        <p:spPr>
          <a:xfrm>
            <a:off x="11353419"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u="none" strike="noStrike" cap="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5"/>
          <p:cNvSpPr txBox="1">
            <a:spLocks noGrp="1"/>
          </p:cNvSpPr>
          <p:nvPr>
            <p:ph type="title"/>
          </p:nvPr>
        </p:nvSpPr>
        <p:spPr>
          <a:xfrm>
            <a:off x="755331" y="385444"/>
            <a:ext cx="10681334"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5"/>
          <p:cNvSpPr txBox="1">
            <a:spLocks noGrp="1"/>
          </p:cNvSpPr>
          <p:nvPr>
            <p:ph type="body" idx="1"/>
          </p:nvPr>
        </p:nvSpPr>
        <p:spPr>
          <a:xfrm>
            <a:off x="609600" y="1577340"/>
            <a:ext cx="5303520" cy="452627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5"/>
          <p:cNvSpPr txBox="1">
            <a:spLocks noGrp="1"/>
          </p:cNvSpPr>
          <p:nvPr>
            <p:ph type="body" idx="2"/>
          </p:nvPr>
        </p:nvSpPr>
        <p:spPr>
          <a:xfrm>
            <a:off x="6278880" y="1577340"/>
            <a:ext cx="5303520" cy="452627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11353419"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u="none" strike="noStrike" cap="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sldNum" idx="12"/>
          </p:nvPr>
        </p:nvSpPr>
        <p:spPr>
          <a:xfrm>
            <a:off x="11353419"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u="none" strike="noStrike" cap="none"/>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p:nvPr/>
        </p:nvSpPr>
        <p:spPr>
          <a:xfrm>
            <a:off x="9377426" y="4825"/>
            <a:ext cx="1218565" cy="6853554"/>
          </a:xfrm>
          <a:custGeom>
            <a:avLst/>
            <a:gdLst/>
            <a:ahLst/>
            <a:cxnLst/>
            <a:rect l="l" t="t" r="r" b="b"/>
            <a:pathLst>
              <a:path w="1218565" h="6853555" extrusionOk="0">
                <a:moveTo>
                  <a:pt x="0" y="0"/>
                </a:moveTo>
                <a:lnTo>
                  <a:pt x="1218352" y="6853172"/>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 name="Google Shape;11;p11"/>
          <p:cNvSpPr/>
          <p:nvPr/>
        </p:nvSpPr>
        <p:spPr>
          <a:xfrm>
            <a:off x="7448611" y="3694896"/>
            <a:ext cx="4743450" cy="3163570"/>
          </a:xfrm>
          <a:custGeom>
            <a:avLst/>
            <a:gdLst/>
            <a:ahLst/>
            <a:cxnLst/>
            <a:rect l="l" t="t" r="r" b="b"/>
            <a:pathLst>
              <a:path w="4743450" h="3163570" extrusionOk="0">
                <a:moveTo>
                  <a:pt x="4743388"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 name="Google Shape;12;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 name="Google Shape;13;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4" name="Google Shape;14;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 name="Google Shape;15;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 name="Google Shape;17;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8" name="Google Shape;18;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9" name="Google Shape;19;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0" name="Google Shape;20;p11"/>
          <p:cNvSpPr txBox="1">
            <a:spLocks noGrp="1"/>
          </p:cNvSpPr>
          <p:nvPr>
            <p:ph type="title"/>
          </p:nvPr>
        </p:nvSpPr>
        <p:spPr>
          <a:xfrm>
            <a:off x="755331" y="385444"/>
            <a:ext cx="10681334"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1"/>
          <p:cNvSpPr txBox="1">
            <a:spLocks noGrp="1"/>
          </p:cNvSpPr>
          <p:nvPr>
            <p:ph type="body" idx="1"/>
          </p:nvPr>
        </p:nvSpPr>
        <p:spPr>
          <a:xfrm>
            <a:off x="609600" y="1577340"/>
            <a:ext cx="10972800" cy="4526279"/>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1"/>
          <p:cNvSpPr txBox="1">
            <a:spLocks noGrp="1"/>
          </p:cNvSpPr>
          <p:nvPr>
            <p:ph type="sldNum" idx="12"/>
          </p:nvPr>
        </p:nvSpPr>
        <p:spPr>
          <a:xfrm>
            <a:off x="11353419"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57" name="Google Shape;57;p1"/>
          <p:cNvGrpSpPr/>
          <p:nvPr/>
        </p:nvGrpSpPr>
        <p:grpSpPr>
          <a:xfrm>
            <a:off x="742950" y="1104900"/>
            <a:ext cx="1743075" cy="1333500"/>
            <a:chOff x="742950" y="1104900"/>
            <a:chExt cx="1743075" cy="1333500"/>
          </a:xfrm>
        </p:grpSpPr>
        <p:sp>
          <p:nvSpPr>
            <p:cNvPr id="58" name="Google Shape;58;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59" name="Google Shape;59;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0" name="Google Shape;60;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61" name="Google Shape;61;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62" name="Google Shape;62;p1"/>
          <p:cNvSpPr txBox="1">
            <a:spLocks noGrp="1"/>
          </p:cNvSpPr>
          <p:nvPr>
            <p:ph type="title"/>
          </p:nvPr>
        </p:nvSpPr>
        <p:spPr>
          <a:xfrm>
            <a:off x="3195574" y="2067305"/>
            <a:ext cx="5800851" cy="509104"/>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IN" dirty="0"/>
              <a:t>Vishal S</a:t>
            </a:r>
            <a:endParaRPr dirty="0"/>
          </a:p>
        </p:txBody>
      </p:sp>
      <p:sp>
        <p:nvSpPr>
          <p:cNvPr id="63" name="Google Shape;63;p1"/>
          <p:cNvSpPr txBox="1"/>
          <p:nvPr/>
        </p:nvSpPr>
        <p:spPr>
          <a:xfrm>
            <a:off x="6484620" y="2821622"/>
            <a:ext cx="185928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i="0" u="none" strike="noStrike" cap="none" dirty="0">
                <a:solidFill>
                  <a:srgbClr val="2D936B"/>
                </a:solidFill>
                <a:latin typeface="Trebuchet MS"/>
                <a:ea typeface="Trebuchet MS"/>
                <a:cs typeface="Trebuchet MS"/>
                <a:sym typeface="Trebuchet MS"/>
              </a:rPr>
              <a:t>Final Project</a:t>
            </a:r>
            <a:endParaRPr sz="2400" b="1" i="0" u="none" strike="noStrike" cap="none" dirty="0">
              <a:solidFill>
                <a:srgbClr val="2D936B"/>
              </a:solidFill>
              <a:latin typeface="Trebuchet MS"/>
              <a:ea typeface="Trebuchet MS"/>
              <a:cs typeface="Trebuchet MS"/>
              <a:sym typeface="Trebuchet MS"/>
            </a:endParaRPr>
          </a:p>
        </p:txBody>
      </p:sp>
      <p:pic>
        <p:nvPicPr>
          <p:cNvPr id="64" name="Google Shape;64;p1"/>
          <p:cNvPicPr preferRelativeResize="0"/>
          <p:nvPr/>
        </p:nvPicPr>
        <p:blipFill rotWithShape="1">
          <a:blip r:embed="rId3">
            <a:alphaModFix/>
          </a:blip>
          <a:srcRect/>
          <a:stretch/>
        </p:blipFill>
        <p:spPr>
          <a:xfrm>
            <a:off x="676275" y="6467474"/>
            <a:ext cx="2143125" cy="200025"/>
          </a:xfrm>
          <a:prstGeom prst="rect">
            <a:avLst/>
          </a:prstGeom>
          <a:noFill/>
          <a:ln>
            <a:noFill/>
          </a:ln>
        </p:spPr>
      </p:pic>
      <p:sp>
        <p:nvSpPr>
          <p:cNvPr id="65" name="Google Shape;65;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1" i="0" u="none" strike="noStrike" cap="none">
              <a:solidFill>
                <a:srgbClr val="2D83C3"/>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1" i="0" u="none" strike="noStrike" cap="none">
              <a:solidFill>
                <a:srgbClr val="2D83C3"/>
              </a:solidFill>
              <a:latin typeface="Trebuchet MS"/>
              <a:ea typeface="Trebuchet MS"/>
              <a:cs typeface="Trebuchet MS"/>
              <a:sym typeface="Trebuchet MS"/>
            </a:endParaRPr>
          </a:p>
        </p:txBody>
      </p:sp>
      <p:sp>
        <p:nvSpPr>
          <p:cNvPr id="194" name="Google Shape;194;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95" name="Google Shape;195;p10"/>
          <p:cNvSpPr/>
          <p:nvPr/>
        </p:nvSpPr>
        <p:spPr>
          <a:xfrm>
            <a:off x="6696074"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96" name="Google Shape;196;p10"/>
          <p:cNvSpPr/>
          <p:nvPr/>
        </p:nvSpPr>
        <p:spPr>
          <a:xfrm>
            <a:off x="9353550"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97" name="Google Shape;197;p10"/>
          <p:cNvPicPr preferRelativeResize="0"/>
          <p:nvPr/>
        </p:nvPicPr>
        <p:blipFill rotWithShape="1">
          <a:blip r:embed="rId3">
            <a:alphaModFix/>
          </a:blip>
          <a:srcRect/>
          <a:stretch/>
        </p:blipFill>
        <p:spPr>
          <a:xfrm>
            <a:off x="1666875" y="6467474"/>
            <a:ext cx="76200" cy="177800"/>
          </a:xfrm>
          <a:prstGeom prst="rect">
            <a:avLst/>
          </a:prstGeom>
          <a:noFill/>
          <a:ln>
            <a:noFill/>
          </a:ln>
        </p:spPr>
      </p:pic>
      <p:sp>
        <p:nvSpPr>
          <p:cNvPr id="198" name="Google Shape;198;p10"/>
          <p:cNvSpPr txBox="1">
            <a:spLocks noGrp="1"/>
          </p:cNvSpPr>
          <p:nvPr>
            <p:ph type="title"/>
          </p:nvPr>
        </p:nvSpPr>
        <p:spPr>
          <a:xfrm>
            <a:off x="463100" y="345714"/>
            <a:ext cx="7009047" cy="2978696"/>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a:t>
            </a:r>
            <a:endParaRPr dirty="0"/>
          </a:p>
          <a:p>
            <a:pPr marL="12700" lvl="0" indent="0" algn="l" rtl="0">
              <a:lnSpc>
                <a:spcPct val="100000"/>
              </a:lnSpc>
              <a:spcBef>
                <a:spcPts val="105"/>
              </a:spcBef>
              <a:spcAft>
                <a:spcPts val="0"/>
              </a:spcAft>
              <a:buNone/>
            </a:pPr>
            <a:endParaRPr dirty="0"/>
          </a:p>
          <a:p>
            <a:pPr marL="12700" lvl="0" indent="0" algn="l" rtl="0">
              <a:lnSpc>
                <a:spcPct val="100000"/>
              </a:lnSpc>
              <a:spcBef>
                <a:spcPts val="105"/>
              </a:spcBef>
              <a:spcAft>
                <a:spcPts val="0"/>
              </a:spcAft>
              <a:buNone/>
            </a:pPr>
            <a:endParaRPr dirty="0"/>
          </a:p>
          <a:p>
            <a:pPr marL="12700" lvl="0" indent="0" algn="l" rtl="0">
              <a:lnSpc>
                <a:spcPct val="100000"/>
              </a:lnSpc>
              <a:spcBef>
                <a:spcPts val="105"/>
              </a:spcBef>
              <a:spcAft>
                <a:spcPts val="0"/>
              </a:spcAft>
              <a:buNone/>
            </a:pPr>
            <a:endParaRPr dirty="0"/>
          </a:p>
        </p:txBody>
      </p:sp>
      <p:sp>
        <p:nvSpPr>
          <p:cNvPr id="199" name="Google Shape;199;p10"/>
          <p:cNvSpPr txBox="1"/>
          <p:nvPr/>
        </p:nvSpPr>
        <p:spPr>
          <a:xfrm>
            <a:off x="11277217"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800" b="0" i="0" u="none" strike="noStrike" cap="none">
                <a:solidFill>
                  <a:schemeClr val="dk1"/>
                </a:solidFill>
                <a:latin typeface="Calibri"/>
                <a:ea typeface="Calibri"/>
                <a:cs typeface="Calibri"/>
                <a:sym typeface="Calibri"/>
              </a:rPr>
              <a:t>10</a:t>
            </a:fld>
            <a:endParaRPr sz="1100" b="0" i="0" u="none" strike="noStrike" cap="none">
              <a:solidFill>
                <a:srgbClr val="2D936B"/>
              </a:solidFill>
              <a:latin typeface="Trebuchet MS"/>
              <a:ea typeface="Trebuchet MS"/>
              <a:cs typeface="Trebuchet MS"/>
              <a:sym typeface="Trebuchet MS"/>
            </a:endParaRPr>
          </a:p>
        </p:txBody>
      </p:sp>
      <p:sp>
        <p:nvSpPr>
          <p:cNvPr id="200" name="Google Shape;200;p10"/>
          <p:cNvSpPr txBox="1"/>
          <p:nvPr/>
        </p:nvSpPr>
        <p:spPr>
          <a:xfrm>
            <a:off x="683259" y="6111874"/>
            <a:ext cx="1230630" cy="33528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000" b="0" i="0" u="sng" strike="noStrike" cap="none">
                <a:solidFill>
                  <a:srgbClr val="006FC0"/>
                </a:solidFill>
                <a:latin typeface="Trebuchet MS"/>
                <a:ea typeface="Trebuchet MS"/>
                <a:cs typeface="Trebuchet MS"/>
                <a:sym typeface="Trebuchet MS"/>
              </a:rPr>
              <a:t>Demo Link</a:t>
            </a:r>
            <a:endParaRPr sz="2000" b="0" i="0" u="sng" strike="noStrike" cap="none">
              <a:solidFill>
                <a:srgbClr val="006FC0"/>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7CEC41E7-A46A-42FB-8E78-62DA2EBC7B9B}"/>
              </a:ext>
            </a:extLst>
          </p:cNvPr>
          <p:cNvPicPr>
            <a:picLocks noChangeAspect="1"/>
          </p:cNvPicPr>
          <p:nvPr/>
        </p:nvPicPr>
        <p:blipFill>
          <a:blip r:embed="rId4"/>
          <a:stretch>
            <a:fillRect/>
          </a:stretch>
        </p:blipFill>
        <p:spPr>
          <a:xfrm>
            <a:off x="540635" y="1536067"/>
            <a:ext cx="10205921" cy="35279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nvGrpSpPr>
          <p:cNvPr id="72" name="Google Shape;72;p2"/>
          <p:cNvGrpSpPr/>
          <p:nvPr/>
        </p:nvGrpSpPr>
        <p:grpSpPr>
          <a:xfrm>
            <a:off x="7448611" y="0"/>
            <a:ext cx="4743797" cy="6858466"/>
            <a:chOff x="7448611" y="0"/>
            <a:chExt cx="4743797" cy="6858466"/>
          </a:xfrm>
        </p:grpSpPr>
        <p:sp>
          <p:nvSpPr>
            <p:cNvPr id="73" name="Google Shape;73;p2"/>
            <p:cNvSpPr/>
            <p:nvPr/>
          </p:nvSpPr>
          <p:spPr>
            <a:xfrm>
              <a:off x="9377426" y="4825"/>
              <a:ext cx="1218565" cy="6853554"/>
            </a:xfrm>
            <a:custGeom>
              <a:avLst/>
              <a:gdLst/>
              <a:ahLst/>
              <a:cxnLst/>
              <a:rect l="l" t="t" r="r" b="b"/>
              <a:pathLst>
                <a:path w="1218565" h="6853555" extrusionOk="0">
                  <a:moveTo>
                    <a:pt x="0" y="0"/>
                  </a:moveTo>
                  <a:lnTo>
                    <a:pt x="1218352" y="6853172"/>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74" name="Google Shape;74;p2"/>
            <p:cNvSpPr/>
            <p:nvPr/>
          </p:nvSpPr>
          <p:spPr>
            <a:xfrm>
              <a:off x="7448611" y="3694896"/>
              <a:ext cx="4743450" cy="3163570"/>
            </a:xfrm>
            <a:custGeom>
              <a:avLst/>
              <a:gdLst/>
              <a:ahLst/>
              <a:cxnLst/>
              <a:rect l="l" t="t" r="r" b="b"/>
              <a:pathLst>
                <a:path w="4743450" h="3163570" extrusionOk="0">
                  <a:moveTo>
                    <a:pt x="4743388"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4" name="Google Shape;84;p2"/>
          <p:cNvSpPr/>
          <p:nvPr/>
        </p:nvSpPr>
        <p:spPr>
          <a:xfrm>
            <a:off x="6696074"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5" name="Google Shape;85;p2"/>
          <p:cNvSpPr/>
          <p:nvPr/>
        </p:nvSpPr>
        <p:spPr>
          <a:xfrm>
            <a:off x="9353550"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6" name="Google Shape;86;p2"/>
          <p:cNvSpPr txBox="1">
            <a:spLocks noGrp="1"/>
          </p:cNvSpPr>
          <p:nvPr>
            <p:ph type="title"/>
          </p:nvPr>
        </p:nvSpPr>
        <p:spPr>
          <a:xfrm>
            <a:off x="739778" y="1298638"/>
            <a:ext cx="5650944" cy="1324712"/>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dirty="0"/>
              <a:t>Text  Summarizer</a:t>
            </a:r>
            <a:br>
              <a:rPr lang="en-IN" sz="4250" dirty="0"/>
            </a:br>
            <a:r>
              <a:rPr lang="en-IN" sz="4250" dirty="0"/>
              <a:t>using Transformer</a:t>
            </a:r>
            <a:endParaRPr sz="4250" dirty="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a:stretch/>
          </p:blipFill>
          <p:spPr>
            <a:xfrm>
              <a:off x="676275" y="6467474"/>
              <a:ext cx="2143125" cy="200025"/>
            </a:xfrm>
            <a:prstGeom prst="rect">
              <a:avLst/>
            </a:prstGeom>
            <a:noFill/>
            <a:ln>
              <a:noFill/>
            </a:ln>
          </p:spPr>
        </p:pic>
        <p:pic>
          <p:nvPicPr>
            <p:cNvPr id="89" name="Google Shape;89;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2"/>
          <p:cNvSpPr txBox="1"/>
          <p:nvPr/>
        </p:nvSpPr>
        <p:spPr>
          <a:xfrm>
            <a:off x="739775" y="6473337"/>
            <a:ext cx="1798955" cy="17632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1" i="0" u="none" strike="noStrike" cap="none">
              <a:solidFill>
                <a:srgbClr val="2D83C3"/>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3"/>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nvGrpSpPr>
          <p:cNvPr id="97" name="Google Shape;97;p3"/>
          <p:cNvGrpSpPr/>
          <p:nvPr/>
        </p:nvGrpSpPr>
        <p:grpSpPr>
          <a:xfrm>
            <a:off x="7448611" y="0"/>
            <a:ext cx="4743797" cy="6858466"/>
            <a:chOff x="7448611" y="0"/>
            <a:chExt cx="4743797" cy="6858466"/>
          </a:xfrm>
        </p:grpSpPr>
        <p:sp>
          <p:nvSpPr>
            <p:cNvPr id="98" name="Google Shape;98;p3"/>
            <p:cNvSpPr/>
            <p:nvPr/>
          </p:nvSpPr>
          <p:spPr>
            <a:xfrm>
              <a:off x="9377426" y="4825"/>
              <a:ext cx="1218565" cy="6853554"/>
            </a:xfrm>
            <a:custGeom>
              <a:avLst/>
              <a:gdLst/>
              <a:ahLst/>
              <a:cxnLst/>
              <a:rect l="l" t="t" r="r" b="b"/>
              <a:pathLst>
                <a:path w="1218565" h="6853555" extrusionOk="0">
                  <a:moveTo>
                    <a:pt x="0" y="0"/>
                  </a:moveTo>
                  <a:lnTo>
                    <a:pt x="1218352" y="6853172"/>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9" name="Google Shape;99;p3"/>
            <p:cNvSpPr/>
            <p:nvPr/>
          </p:nvSpPr>
          <p:spPr>
            <a:xfrm>
              <a:off x="7448611" y="3694896"/>
              <a:ext cx="4743450" cy="3163570"/>
            </a:xfrm>
            <a:custGeom>
              <a:avLst/>
              <a:gdLst/>
              <a:ahLst/>
              <a:cxnLst/>
              <a:rect l="l" t="t" r="r" b="b"/>
              <a:pathLst>
                <a:path w="4743450" h="3163570" extrusionOk="0">
                  <a:moveTo>
                    <a:pt x="4743388"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1" i="0" u="none" strike="noStrike" cap="none">
              <a:solidFill>
                <a:srgbClr val="2D83C3"/>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3"/>
          <p:cNvSpPr txBox="1">
            <a:spLocks noGrp="1"/>
          </p:cNvSpPr>
          <p:nvPr>
            <p:ph type="title"/>
          </p:nvPr>
        </p:nvSpPr>
        <p:spPr>
          <a:xfrm>
            <a:off x="1728063" y="445389"/>
            <a:ext cx="7759598" cy="5250786"/>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             AGENDA</a:t>
            </a:r>
            <a:endParaRPr dirty="0"/>
          </a:p>
          <a:p>
            <a:pPr marL="12700" lvl="0" indent="0" algn="l" rtl="0">
              <a:lnSpc>
                <a:spcPct val="100000"/>
              </a:lnSpc>
              <a:spcBef>
                <a:spcPts val="105"/>
              </a:spcBef>
              <a:spcAft>
                <a:spcPts val="0"/>
              </a:spcAft>
              <a:buNone/>
            </a:pPr>
            <a:endParaRPr lang="en-IN" dirty="0"/>
          </a:p>
          <a:p>
            <a:pPr marL="355600" lvl="0" indent="-342900" algn="l" rtl="0">
              <a:lnSpc>
                <a:spcPct val="100000"/>
              </a:lnSpc>
              <a:spcBef>
                <a:spcPts val="105"/>
              </a:spcBef>
              <a:spcAft>
                <a:spcPts val="0"/>
              </a:spcAft>
              <a:buFont typeface="Arial" panose="020B0604020202020204" pitchFamily="34" charset="0"/>
              <a:buChar char="•"/>
            </a:pPr>
            <a:r>
              <a:rPr lang="en-US" sz="2400" b="0" dirty="0">
                <a:latin typeface="Trebuchet MS"/>
                <a:ea typeface="Trebuchet MS"/>
                <a:cs typeface="Trebuchet MS"/>
                <a:sym typeface="Trebuchet MS"/>
              </a:rPr>
              <a:t>Problem  statement</a:t>
            </a:r>
            <a:endParaRPr sz="2400" dirty="0"/>
          </a:p>
          <a:p>
            <a:pPr marL="355600" lvl="0" indent="-342900" algn="l" rtl="0">
              <a:lnSpc>
                <a:spcPct val="100000"/>
              </a:lnSpc>
              <a:spcBef>
                <a:spcPts val="105"/>
              </a:spcBef>
              <a:spcAft>
                <a:spcPts val="0"/>
              </a:spcAft>
              <a:buFont typeface="Arial" panose="020B0604020202020204" pitchFamily="34" charset="0"/>
              <a:buChar char="•"/>
            </a:pPr>
            <a:r>
              <a:rPr lang="en-US" sz="2400" b="0" dirty="0">
                <a:latin typeface="Trebuchet MS"/>
                <a:ea typeface="Trebuchet MS"/>
                <a:cs typeface="Trebuchet MS"/>
                <a:sym typeface="Trebuchet MS"/>
              </a:rPr>
              <a:t>Project overview</a:t>
            </a:r>
            <a:endParaRPr sz="2400" dirty="0"/>
          </a:p>
          <a:p>
            <a:pPr marL="355600" lvl="0" indent="-342900" algn="l" rtl="0">
              <a:lnSpc>
                <a:spcPct val="100000"/>
              </a:lnSpc>
              <a:spcBef>
                <a:spcPts val="105"/>
              </a:spcBef>
              <a:spcAft>
                <a:spcPts val="0"/>
              </a:spcAft>
              <a:buFont typeface="Arial" panose="020B0604020202020204" pitchFamily="34" charset="0"/>
              <a:buChar char="•"/>
            </a:pPr>
            <a:r>
              <a:rPr lang="en-US" sz="2400" b="0" dirty="0"/>
              <a:t>T</a:t>
            </a:r>
            <a:r>
              <a:rPr lang="en-US" sz="2400" b="0" dirty="0">
                <a:latin typeface="Trebuchet MS"/>
                <a:ea typeface="Trebuchet MS"/>
                <a:cs typeface="Trebuchet MS"/>
                <a:sym typeface="Trebuchet MS"/>
              </a:rPr>
              <a:t>he end users</a:t>
            </a:r>
            <a:endParaRPr sz="2400" b="0" dirty="0">
              <a:latin typeface="Trebuchet MS"/>
              <a:ea typeface="Trebuchet MS"/>
              <a:cs typeface="Trebuchet MS"/>
              <a:sym typeface="Trebuchet MS"/>
            </a:endParaRPr>
          </a:p>
          <a:p>
            <a:pPr marL="355600" lvl="0" indent="-342900" algn="l" rtl="0">
              <a:lnSpc>
                <a:spcPct val="100000"/>
              </a:lnSpc>
              <a:spcBef>
                <a:spcPts val="105"/>
              </a:spcBef>
              <a:spcAft>
                <a:spcPts val="0"/>
              </a:spcAft>
              <a:buFont typeface="Arial" panose="020B0604020202020204" pitchFamily="34" charset="0"/>
              <a:buChar char="•"/>
            </a:pPr>
            <a:r>
              <a:rPr lang="en-US" sz="2400" b="0" dirty="0"/>
              <a:t>My</a:t>
            </a:r>
            <a:r>
              <a:rPr lang="en-US" sz="2400" b="0" dirty="0">
                <a:latin typeface="Trebuchet MS"/>
                <a:ea typeface="Trebuchet MS"/>
                <a:cs typeface="Trebuchet MS"/>
                <a:sym typeface="Trebuchet MS"/>
              </a:rPr>
              <a:t> solution and its proposition</a:t>
            </a:r>
            <a:endParaRPr sz="2400" dirty="0"/>
          </a:p>
          <a:p>
            <a:pPr marL="355600" lvl="0" indent="-342900" algn="l" rtl="0">
              <a:lnSpc>
                <a:spcPct val="100000"/>
              </a:lnSpc>
              <a:spcBef>
                <a:spcPts val="105"/>
              </a:spcBef>
              <a:spcAft>
                <a:spcPts val="0"/>
              </a:spcAft>
              <a:buFont typeface="Arial" panose="020B0604020202020204" pitchFamily="34" charset="0"/>
              <a:buChar char="•"/>
            </a:pPr>
            <a:r>
              <a:rPr lang="en-US" sz="2400" b="0" dirty="0">
                <a:latin typeface="Trebuchet MS"/>
                <a:ea typeface="Trebuchet MS"/>
                <a:cs typeface="Trebuchet MS"/>
                <a:sym typeface="Trebuchet MS"/>
              </a:rPr>
              <a:t>The wow in </a:t>
            </a:r>
            <a:r>
              <a:rPr lang="en-US" sz="2400" b="0" dirty="0"/>
              <a:t>my</a:t>
            </a:r>
            <a:r>
              <a:rPr lang="en-US" sz="2400" b="0" dirty="0">
                <a:latin typeface="Trebuchet MS"/>
                <a:ea typeface="Trebuchet MS"/>
                <a:cs typeface="Trebuchet MS"/>
                <a:sym typeface="Trebuchet MS"/>
              </a:rPr>
              <a:t> solution</a:t>
            </a:r>
            <a:endParaRPr sz="2400" dirty="0"/>
          </a:p>
          <a:p>
            <a:pPr marL="355600" lvl="0" indent="-342900" algn="l" rtl="0">
              <a:lnSpc>
                <a:spcPct val="100000"/>
              </a:lnSpc>
              <a:spcBef>
                <a:spcPts val="105"/>
              </a:spcBef>
              <a:spcAft>
                <a:spcPts val="0"/>
              </a:spcAft>
              <a:buFont typeface="Arial" panose="020B0604020202020204" pitchFamily="34" charset="0"/>
              <a:buChar char="•"/>
            </a:pPr>
            <a:r>
              <a:rPr lang="en-US" sz="2400" b="0" dirty="0">
                <a:latin typeface="Trebuchet MS"/>
                <a:ea typeface="Trebuchet MS"/>
                <a:cs typeface="Trebuchet MS"/>
                <a:sym typeface="Trebuchet MS"/>
              </a:rPr>
              <a:t>Modeling</a:t>
            </a:r>
            <a:endParaRPr sz="2400" dirty="0"/>
          </a:p>
          <a:p>
            <a:pPr marL="355600" lvl="0" indent="-342900" algn="l" rtl="0">
              <a:lnSpc>
                <a:spcPct val="100000"/>
              </a:lnSpc>
              <a:spcBef>
                <a:spcPts val="105"/>
              </a:spcBef>
              <a:spcAft>
                <a:spcPts val="0"/>
              </a:spcAft>
              <a:buFont typeface="Arial" panose="020B0604020202020204" pitchFamily="34" charset="0"/>
              <a:buChar char="•"/>
            </a:pPr>
            <a:r>
              <a:rPr lang="en-US" sz="2400" b="0" dirty="0">
                <a:latin typeface="Trebuchet MS"/>
                <a:ea typeface="Trebuchet MS"/>
                <a:cs typeface="Trebuchet MS"/>
                <a:sym typeface="Trebuchet MS"/>
              </a:rPr>
              <a:t>Result</a:t>
            </a:r>
            <a:endParaRPr sz="2400" dirty="0"/>
          </a:p>
          <a:p>
            <a:pPr marL="12700" lvl="0" indent="0" algn="l" rtl="0">
              <a:lnSpc>
                <a:spcPct val="100000"/>
              </a:lnSpc>
              <a:spcBef>
                <a:spcPts val="105"/>
              </a:spcBef>
              <a:spcAft>
                <a:spcPts val="0"/>
              </a:spcAft>
              <a:buNone/>
            </a:pPr>
            <a:endParaRPr sz="2000" b="0" dirty="0">
              <a:latin typeface="Trebuchet MS"/>
              <a:ea typeface="Trebuchet MS"/>
              <a:cs typeface="Trebuchet MS"/>
              <a:sym typeface="Trebuchet MS"/>
            </a:endParaRPr>
          </a:p>
          <a:p>
            <a:pPr marL="12700" lvl="0" indent="0" algn="l" rtl="0">
              <a:lnSpc>
                <a:spcPct val="100000"/>
              </a:lnSpc>
              <a:spcBef>
                <a:spcPts val="105"/>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pSp>
        <p:nvGrpSpPr>
          <p:cNvPr id="121" name="Google Shape;121;p4"/>
          <p:cNvGrpSpPr/>
          <p:nvPr/>
        </p:nvGrpSpPr>
        <p:grpSpPr>
          <a:xfrm>
            <a:off x="7991474" y="2933700"/>
            <a:ext cx="2762250" cy="3257550"/>
            <a:chOff x="7991474" y="2933700"/>
            <a:chExt cx="2762250" cy="3257550"/>
          </a:xfrm>
        </p:grpSpPr>
        <p:sp>
          <p:nvSpPr>
            <p:cNvPr id="122" name="Google Shape;122;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3" name="Google Shape;123;p4"/>
            <p:cNvSpPr/>
            <p:nvPr/>
          </p:nvSpPr>
          <p:spPr>
            <a:xfrm>
              <a:off x="9353550"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24" name="Google Shape;124;p4"/>
            <p:cNvPicPr preferRelativeResize="0"/>
            <p:nvPr/>
          </p:nvPicPr>
          <p:blipFill rotWithShape="1">
            <a:blip r:embed="rId3">
              <a:alphaModFix/>
            </a:blip>
            <a:srcRect/>
            <a:stretch/>
          </p:blipFill>
          <p:spPr>
            <a:xfrm>
              <a:off x="7991474" y="2933700"/>
              <a:ext cx="2762250" cy="3257550"/>
            </a:xfrm>
            <a:prstGeom prst="rect">
              <a:avLst/>
            </a:prstGeom>
            <a:noFill/>
            <a:ln>
              <a:noFill/>
            </a:ln>
          </p:spPr>
        </p:pic>
      </p:grpSp>
      <p:sp>
        <p:nvSpPr>
          <p:cNvPr id="126" name="Google Shape;126;p4"/>
          <p:cNvSpPr txBox="1">
            <a:spLocks noGrp="1"/>
          </p:cNvSpPr>
          <p:nvPr>
            <p:ph type="title"/>
          </p:nvPr>
        </p:nvSpPr>
        <p:spPr>
          <a:xfrm>
            <a:off x="914399" y="303456"/>
            <a:ext cx="5637000"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lang="en-US" dirty="0"/>
          </a:p>
        </p:txBody>
      </p:sp>
      <p:pic>
        <p:nvPicPr>
          <p:cNvPr id="127" name="Google Shape;127;p4"/>
          <p:cNvPicPr preferRelativeResize="0"/>
          <p:nvPr/>
        </p:nvPicPr>
        <p:blipFill rotWithShape="1">
          <a:blip r:embed="rId4">
            <a:alphaModFix/>
          </a:blip>
          <a:srcRect/>
          <a:stretch/>
        </p:blipFill>
        <p:spPr>
          <a:xfrm>
            <a:off x="676275" y="6467474"/>
            <a:ext cx="2143125" cy="200025"/>
          </a:xfrm>
          <a:prstGeom prst="rect">
            <a:avLst/>
          </a:prstGeom>
          <a:noFill/>
          <a:ln>
            <a:noFill/>
          </a:ln>
        </p:spPr>
      </p:pic>
      <p:sp>
        <p:nvSpPr>
          <p:cNvPr id="128" name="Google Shape;128;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1" i="0" u="none" strike="noStrike" cap="none">
              <a:solidFill>
                <a:srgbClr val="2D83C3"/>
              </a:solidFill>
              <a:latin typeface="Trebuchet MS"/>
              <a:ea typeface="Trebuchet MS"/>
              <a:cs typeface="Trebuchet MS"/>
              <a:sym typeface="Trebuchet MS"/>
            </a:endParaRPr>
          </a:p>
        </p:txBody>
      </p:sp>
      <p:sp>
        <p:nvSpPr>
          <p:cNvPr id="2" name="Rectangle 1">
            <a:extLst>
              <a:ext uri="{FF2B5EF4-FFF2-40B4-BE49-F238E27FC236}">
                <a16:creationId xmlns:a16="http://schemas.microsoft.com/office/drawing/2014/main" id="{DCFC10E1-075E-4D55-B623-7A7076580FDC}"/>
              </a:ext>
            </a:extLst>
          </p:cNvPr>
          <p:cNvSpPr/>
          <p:nvPr/>
        </p:nvSpPr>
        <p:spPr>
          <a:xfrm>
            <a:off x="676275" y="1181651"/>
            <a:ext cx="7219952" cy="5078313"/>
          </a:xfrm>
          <a:prstGeom prst="rect">
            <a:avLst/>
          </a:prstGeom>
        </p:spPr>
        <p:txBody>
          <a:bodyPr wrap="square">
            <a:spAutoFit/>
          </a:bodyPr>
          <a:lstStyle/>
          <a:p>
            <a:pPr marL="12700" lvl="0" algn="just"/>
            <a:r>
              <a:rPr lang="en-US" sz="1800" b="1" dirty="0"/>
              <a:t>Efficient Communication: </a:t>
            </a:r>
            <a:r>
              <a:rPr lang="en-US" sz="1800" dirty="0"/>
              <a:t>Text summaries condense large amounts of information into a concise form, allowing readers to grasp the main points quickly without having to read through lengthy documents or texts. </a:t>
            </a:r>
          </a:p>
          <a:p>
            <a:pPr marL="12700" lvl="0" algn="just"/>
            <a:endParaRPr lang="en-US" sz="1800" b="1" dirty="0"/>
          </a:p>
          <a:p>
            <a:pPr marL="12700" lvl="0" algn="just"/>
            <a:r>
              <a:rPr lang="en-US" sz="1800" b="1" dirty="0"/>
              <a:t>Time Saving: </a:t>
            </a:r>
            <a:r>
              <a:rPr lang="en-US" sz="1800" dirty="0"/>
              <a:t>In today's fast-paced world, time is precious. Text summaries enable busy individuals to extract key insights from a piece of content in a fraction of the time it would take to read the entire document. </a:t>
            </a:r>
          </a:p>
          <a:p>
            <a:pPr marL="12700" lvl="0" algn="just"/>
            <a:endParaRPr lang="en-US" sz="1800" b="1" dirty="0"/>
          </a:p>
          <a:p>
            <a:pPr marL="12700" lvl="0" algn="just"/>
            <a:r>
              <a:rPr lang="en-US" sz="1800" b="1" dirty="0"/>
              <a:t>Clarity and Focus: </a:t>
            </a:r>
            <a:r>
              <a:rPr lang="en-US" sz="1800" dirty="0"/>
              <a:t>Summarizing text requires identifying the most important information and distilling it down to its essence. This process helps to clarify the main ideas and eliminates unnecessary details, making the content easier to understand and remember</a:t>
            </a:r>
          </a:p>
          <a:p>
            <a:pPr marL="12700" lvl="0" algn="just"/>
            <a:endParaRPr lang="en-US" sz="1800" dirty="0"/>
          </a:p>
          <a:p>
            <a:pPr marL="12700" lvl="0" algn="just"/>
            <a:r>
              <a:rPr lang="en-US" sz="1800" b="1" dirty="0"/>
              <a:t>Decision Making: </a:t>
            </a:r>
            <a:r>
              <a:rPr lang="en-US" sz="1800" dirty="0"/>
              <a:t>Text summaries provide decision-makers with a clear overview of the content, enabling them to make informed decisions more efficiently. </a:t>
            </a:r>
            <a:endParaRPr lang="en-I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pSp>
        <p:nvGrpSpPr>
          <p:cNvPr id="134" name="Google Shape;134;p5"/>
          <p:cNvGrpSpPr/>
          <p:nvPr/>
        </p:nvGrpSpPr>
        <p:grpSpPr>
          <a:xfrm>
            <a:off x="8658225" y="2647950"/>
            <a:ext cx="3533775" cy="3810000"/>
            <a:chOff x="8658225" y="2647950"/>
            <a:chExt cx="3533775" cy="3810000"/>
          </a:xfrm>
        </p:grpSpPr>
        <p:sp>
          <p:nvSpPr>
            <p:cNvPr id="135" name="Google Shape;135;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6" name="Google Shape;136;p5"/>
            <p:cNvSpPr/>
            <p:nvPr/>
          </p:nvSpPr>
          <p:spPr>
            <a:xfrm>
              <a:off x="9353550"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37" name="Google Shape;137;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5"/>
          <p:cNvSpPr txBox="1">
            <a:spLocks noGrp="1"/>
          </p:cNvSpPr>
          <p:nvPr>
            <p:ph type="title"/>
          </p:nvPr>
        </p:nvSpPr>
        <p:spPr>
          <a:xfrm>
            <a:off x="739775" y="621660"/>
            <a:ext cx="5263500"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dirty="0"/>
          </a:p>
        </p:txBody>
      </p:sp>
      <p:pic>
        <p:nvPicPr>
          <p:cNvPr id="140" name="Google Shape;140;p5"/>
          <p:cNvPicPr preferRelativeResize="0"/>
          <p:nvPr/>
        </p:nvPicPr>
        <p:blipFill rotWithShape="1">
          <a:blip r:embed="rId4">
            <a:alphaModFix/>
          </a:blip>
          <a:srcRect/>
          <a:stretch/>
        </p:blipFill>
        <p:spPr>
          <a:xfrm>
            <a:off x="676275" y="6467474"/>
            <a:ext cx="2143125" cy="200025"/>
          </a:xfrm>
          <a:prstGeom prst="rect">
            <a:avLst/>
          </a:prstGeom>
          <a:noFill/>
          <a:ln>
            <a:noFill/>
          </a:ln>
        </p:spPr>
      </p:pic>
      <p:sp>
        <p:nvSpPr>
          <p:cNvPr id="141" name="Google Shape;141;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1" i="0" u="none" strike="noStrike" cap="none">
              <a:solidFill>
                <a:srgbClr val="2D83C3"/>
              </a:solidFill>
              <a:latin typeface="Trebuchet MS"/>
              <a:ea typeface="Trebuchet MS"/>
              <a:cs typeface="Trebuchet MS"/>
              <a:sym typeface="Trebuchet MS"/>
            </a:endParaRPr>
          </a:p>
        </p:txBody>
      </p:sp>
      <p:sp>
        <p:nvSpPr>
          <p:cNvPr id="2" name="Rectangle 1">
            <a:extLst>
              <a:ext uri="{FF2B5EF4-FFF2-40B4-BE49-F238E27FC236}">
                <a16:creationId xmlns:a16="http://schemas.microsoft.com/office/drawing/2014/main" id="{4A611775-719D-4EAD-895B-70A8BDBE38D4}"/>
              </a:ext>
            </a:extLst>
          </p:cNvPr>
          <p:cNvSpPr/>
          <p:nvPr/>
        </p:nvSpPr>
        <p:spPr>
          <a:xfrm>
            <a:off x="586135" y="1356270"/>
            <a:ext cx="7724428" cy="4539704"/>
          </a:xfrm>
          <a:prstGeom prst="rect">
            <a:avLst/>
          </a:prstGeom>
        </p:spPr>
        <p:txBody>
          <a:bodyPr wrap="square">
            <a:spAutoFit/>
          </a:bodyPr>
          <a:lstStyle/>
          <a:p>
            <a:r>
              <a:rPr lang="en-US" sz="1700" b="1" dirty="0">
                <a:latin typeface="Trebuchet MS"/>
                <a:ea typeface="Trebuchet MS"/>
                <a:cs typeface="Trebuchet MS"/>
                <a:sym typeface="Trebuchet MS"/>
              </a:rPr>
              <a:t>Objective:</a:t>
            </a:r>
            <a:r>
              <a:rPr lang="en-US" sz="1700" dirty="0">
                <a:latin typeface="Trebuchet MS"/>
                <a:ea typeface="Trebuchet MS"/>
                <a:cs typeface="Trebuchet MS"/>
                <a:sym typeface="Trebuchet MS"/>
              </a:rPr>
              <a:t> The project aims to develop a text summarization system using transformer-based models, leveraging state-of-the-art natural language processing techniques to generate concise and informative summaries from input text. </a:t>
            </a:r>
          </a:p>
          <a:p>
            <a:endParaRPr lang="en-US" sz="1700" dirty="0">
              <a:latin typeface="Trebuchet MS"/>
              <a:ea typeface="Trebuchet MS"/>
              <a:cs typeface="Trebuchet MS"/>
              <a:sym typeface="Trebuchet MS"/>
            </a:endParaRPr>
          </a:p>
          <a:p>
            <a:r>
              <a:rPr lang="en-US" sz="1700" b="1" dirty="0">
                <a:latin typeface="Trebuchet MS"/>
                <a:ea typeface="Trebuchet MS"/>
                <a:cs typeface="Trebuchet MS"/>
                <a:sym typeface="Trebuchet MS"/>
              </a:rPr>
              <a:t>Methodology:</a:t>
            </a:r>
            <a:r>
              <a:rPr lang="en-US" sz="1700" dirty="0">
                <a:latin typeface="Trebuchet MS"/>
                <a:ea typeface="Trebuchet MS"/>
                <a:cs typeface="Trebuchet MS"/>
                <a:sym typeface="Trebuchet MS"/>
              </a:rPr>
              <a:t> The project involves pre-training a transformer model, such as BERT or GPT, on a large corpus of text data to learn rich representations of language. </a:t>
            </a:r>
          </a:p>
          <a:p>
            <a:endParaRPr lang="en-US" sz="1700" b="1" dirty="0">
              <a:latin typeface="Trebuchet MS"/>
              <a:ea typeface="Trebuchet MS"/>
              <a:cs typeface="Trebuchet MS"/>
              <a:sym typeface="Trebuchet MS"/>
            </a:endParaRPr>
          </a:p>
          <a:p>
            <a:r>
              <a:rPr lang="en-US" sz="1700" b="1" dirty="0">
                <a:latin typeface="Trebuchet MS"/>
                <a:ea typeface="Trebuchet MS"/>
                <a:cs typeface="Trebuchet MS"/>
                <a:sym typeface="Trebuchet MS"/>
              </a:rPr>
              <a:t>Key Features:</a:t>
            </a:r>
            <a:r>
              <a:rPr lang="en-US" sz="1700" dirty="0">
                <a:latin typeface="Trebuchet MS"/>
                <a:ea typeface="Trebuchet MS"/>
                <a:cs typeface="Trebuchet MS"/>
                <a:sym typeface="Trebuchet MS"/>
              </a:rPr>
              <a:t> The text summarizer utilizes the transformer architecture's attention mechanism to identify important sentences and phrases within the input text, enabling it to capture the essence of the content effectively. </a:t>
            </a:r>
            <a:br>
              <a:rPr lang="en-US" sz="1700" dirty="0">
                <a:latin typeface="Trebuchet MS"/>
                <a:ea typeface="Trebuchet MS"/>
                <a:cs typeface="Trebuchet MS"/>
                <a:sym typeface="Trebuchet MS"/>
              </a:rPr>
            </a:br>
            <a:endParaRPr lang="en-US" sz="1700" dirty="0">
              <a:latin typeface="Trebuchet MS"/>
              <a:ea typeface="Trebuchet MS"/>
              <a:cs typeface="Trebuchet MS"/>
              <a:sym typeface="Trebuchet MS"/>
            </a:endParaRPr>
          </a:p>
          <a:p>
            <a:r>
              <a:rPr lang="en-US" sz="1700" b="1" dirty="0">
                <a:latin typeface="Trebuchet MS"/>
                <a:ea typeface="Trebuchet MS"/>
                <a:cs typeface="Trebuchet MS"/>
                <a:sym typeface="Trebuchet MS"/>
              </a:rPr>
              <a:t>Evaluation and Deployment: </a:t>
            </a:r>
            <a:r>
              <a:rPr lang="en-US" sz="1700" dirty="0">
                <a:latin typeface="Trebuchet MS"/>
                <a:ea typeface="Trebuchet MS"/>
                <a:cs typeface="Trebuchet MS"/>
                <a:sym typeface="Trebuchet MS"/>
              </a:rPr>
              <a:t>The performance of the text summarizer is evaluated using standard metrics such as ROUGE (Recall-Oriented Understudy for Gist Evaluation), which measures the overlap between the generated summaries and reference summaries. </a:t>
            </a:r>
            <a:endParaRPr lang="en-IN"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48" name="Google Shape;148;p6"/>
          <p:cNvSpPr/>
          <p:nvPr/>
        </p:nvSpPr>
        <p:spPr>
          <a:xfrm>
            <a:off x="9039225" y="78105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149" name="Google Shape;149;p6"/>
          <p:cNvSpPr/>
          <p:nvPr/>
        </p:nvSpPr>
        <p:spPr>
          <a:xfrm>
            <a:off x="9353550"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0" name="Google Shape;150;p6"/>
          <p:cNvSpPr txBox="1">
            <a:spLocks noGrp="1"/>
          </p:cNvSpPr>
          <p:nvPr>
            <p:ph type="title"/>
          </p:nvPr>
        </p:nvSpPr>
        <p:spPr>
          <a:xfrm>
            <a:off x="787901" y="200025"/>
            <a:ext cx="7578722" cy="1506813"/>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dirty="0"/>
              <a:t>THE END USERS</a:t>
            </a:r>
            <a:endParaRPr lang="en-IN" dirty="0"/>
          </a:p>
          <a:p>
            <a:pPr marL="12700" lvl="0" indent="0" algn="l" rtl="0">
              <a:lnSpc>
                <a:spcPct val="100000"/>
              </a:lnSpc>
              <a:spcBef>
                <a:spcPts val="130"/>
              </a:spcBef>
              <a:spcAft>
                <a:spcPts val="0"/>
              </a:spcAft>
              <a:buNone/>
            </a:pPr>
            <a:endParaRPr lang="en-IN" dirty="0"/>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1" i="0" u="none" strike="noStrike" cap="none">
              <a:solidFill>
                <a:srgbClr val="2D83C3"/>
              </a:solidFill>
              <a:latin typeface="Trebuchet MS"/>
              <a:ea typeface="Trebuchet MS"/>
              <a:cs typeface="Trebuchet MS"/>
              <a:sym typeface="Trebuchet MS"/>
            </a:endParaRPr>
          </a:p>
        </p:txBody>
      </p:sp>
      <p:sp>
        <p:nvSpPr>
          <p:cNvPr id="2" name="Rectangle 1">
            <a:extLst>
              <a:ext uri="{FF2B5EF4-FFF2-40B4-BE49-F238E27FC236}">
                <a16:creationId xmlns:a16="http://schemas.microsoft.com/office/drawing/2014/main" id="{9C2627C4-EF66-40A6-AF94-EEE646E32398}"/>
              </a:ext>
            </a:extLst>
          </p:cNvPr>
          <p:cNvSpPr/>
          <p:nvPr/>
        </p:nvSpPr>
        <p:spPr>
          <a:xfrm>
            <a:off x="787901" y="1254777"/>
            <a:ext cx="7730621" cy="4770537"/>
          </a:xfrm>
          <a:prstGeom prst="rect">
            <a:avLst/>
          </a:prstGeom>
        </p:spPr>
        <p:txBody>
          <a:bodyPr wrap="square">
            <a:spAutoFit/>
          </a:bodyPr>
          <a:lstStyle/>
          <a:p>
            <a:r>
              <a:rPr lang="en-US" sz="1600" b="1" dirty="0">
                <a:latin typeface="Trebuchet MS"/>
                <a:ea typeface="Trebuchet MS"/>
                <a:cs typeface="Trebuchet MS"/>
                <a:sym typeface="Trebuchet MS"/>
              </a:rPr>
              <a:t>Students and Researchers: </a:t>
            </a:r>
            <a:r>
              <a:rPr lang="en-US" sz="1600" dirty="0">
                <a:latin typeface="Trebuchet MS"/>
                <a:ea typeface="Trebuchet MS"/>
                <a:cs typeface="Trebuchet MS"/>
                <a:sym typeface="Trebuchet MS"/>
              </a:rPr>
              <a:t>Students and researchers can use the text summarizer to quickly extract key insights and main points from academic papers, research articles, and textbooks, aiding in literature review, study, and research activities. </a:t>
            </a:r>
          </a:p>
          <a:p>
            <a:endParaRPr lang="en-US" sz="1600" dirty="0">
              <a:latin typeface="Trebuchet MS"/>
              <a:ea typeface="Trebuchet MS"/>
              <a:cs typeface="Trebuchet MS"/>
              <a:sym typeface="Trebuchet MS"/>
            </a:endParaRPr>
          </a:p>
          <a:p>
            <a:r>
              <a:rPr lang="en-US" sz="1600" b="1" dirty="0">
                <a:latin typeface="Trebuchet MS"/>
                <a:ea typeface="Trebuchet MS"/>
                <a:cs typeface="Trebuchet MS"/>
                <a:sym typeface="Trebuchet MS"/>
              </a:rPr>
              <a:t>Professionals: </a:t>
            </a:r>
            <a:r>
              <a:rPr lang="en-US" sz="1600" dirty="0">
                <a:latin typeface="Trebuchet MS"/>
                <a:ea typeface="Trebuchet MS"/>
                <a:cs typeface="Trebuchet MS"/>
                <a:sym typeface="Trebuchet MS"/>
              </a:rPr>
              <a:t>Professionals in various fields such as business, law, medicine, and journalism can benefit from the text summarizer to save time and effort in digesting large volumes of information, enabling them to stay updated on relevant developments and make informed decisions. </a:t>
            </a:r>
          </a:p>
          <a:p>
            <a:endParaRPr lang="en-US" sz="1600" dirty="0">
              <a:latin typeface="Trebuchet MS"/>
              <a:ea typeface="Trebuchet MS"/>
              <a:cs typeface="Trebuchet MS"/>
              <a:sym typeface="Trebuchet MS"/>
            </a:endParaRPr>
          </a:p>
          <a:p>
            <a:r>
              <a:rPr lang="en-US" sz="1600" b="1" dirty="0">
                <a:latin typeface="Trebuchet MS"/>
                <a:ea typeface="Trebuchet MS"/>
                <a:cs typeface="Trebuchet MS"/>
                <a:sym typeface="Trebuchet MS"/>
              </a:rPr>
              <a:t>Content Creators and Editors:</a:t>
            </a:r>
            <a:r>
              <a:rPr lang="en-US" sz="1600" dirty="0">
                <a:latin typeface="Trebuchet MS"/>
                <a:ea typeface="Trebuchet MS"/>
                <a:cs typeface="Trebuchet MS"/>
                <a:sym typeface="Trebuchet MS"/>
              </a:rPr>
              <a:t> Content creators, bloggers, and journalists can utilize the text summarizer to generate concise summaries of their own content or to curate content from other sources for publication, enhancing productivity and streamlining the content creation process. </a:t>
            </a:r>
          </a:p>
          <a:p>
            <a:endParaRPr lang="en-US" sz="1600" dirty="0">
              <a:latin typeface="Trebuchet MS"/>
              <a:ea typeface="Trebuchet MS"/>
              <a:cs typeface="Trebuchet MS"/>
              <a:sym typeface="Trebuchet MS"/>
            </a:endParaRPr>
          </a:p>
          <a:p>
            <a:r>
              <a:rPr lang="en-US" sz="1600" b="1" dirty="0">
                <a:sym typeface="Trebuchet MS"/>
              </a:rPr>
              <a:t>Consumers of News and Information</a:t>
            </a:r>
            <a:r>
              <a:rPr lang="en-US" sz="1600" dirty="0">
                <a:sym typeface="Trebuchet MS"/>
              </a:rPr>
              <a:t>:</a:t>
            </a:r>
            <a:r>
              <a:rPr lang="en-US" sz="1600" dirty="0">
                <a:latin typeface="Trebuchet MS"/>
                <a:ea typeface="Trebuchet MS"/>
                <a:cs typeface="Trebuchet MS"/>
                <a:sym typeface="Trebuchet MS"/>
              </a:rPr>
              <a:t> Individuals seeking to stay informed about current events, industry trends, or specific topics can use the text summarizer to quickly scan and understand news articles, blog posts, and other textual content, facilitating efficient consumption of information in today's fast-paced world. </a:t>
            </a: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7"/>
          <p:cNvPicPr preferRelativeResize="0"/>
          <p:nvPr/>
        </p:nvPicPr>
        <p:blipFill rotWithShape="1">
          <a:blip r:embed="rId3">
            <a:alphaModFix/>
          </a:blip>
          <a:srcRect/>
          <a:stretch/>
        </p:blipFill>
        <p:spPr>
          <a:xfrm>
            <a:off x="76883" y="2054000"/>
            <a:ext cx="2461847" cy="2848072"/>
          </a:xfrm>
          <a:prstGeom prst="rect">
            <a:avLst/>
          </a:prstGeom>
          <a:noFill/>
          <a:ln>
            <a:noFill/>
          </a:ln>
        </p:spPr>
      </p:pic>
      <p:sp>
        <p:nvSpPr>
          <p:cNvPr id="159" name="Google Shape;159;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1" name="Google Shape;161;p7"/>
          <p:cNvSpPr/>
          <p:nvPr/>
        </p:nvSpPr>
        <p:spPr>
          <a:xfrm>
            <a:off x="9353550"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2" name="Google Shape;162;p7"/>
          <p:cNvSpPr txBox="1">
            <a:spLocks noGrp="1"/>
          </p:cNvSpPr>
          <p:nvPr>
            <p:ph type="title"/>
          </p:nvPr>
        </p:nvSpPr>
        <p:spPr>
          <a:xfrm>
            <a:off x="2657475" y="608681"/>
            <a:ext cx="7798131" cy="5640637"/>
          </a:xfrm>
          <a:prstGeom prst="rect">
            <a:avLst/>
          </a:prstGeom>
          <a:noFill/>
          <a:ln>
            <a:noFill/>
          </a:ln>
        </p:spPr>
        <p:txBody>
          <a:bodyPr spcFirstLastPara="1" wrap="square" lIns="0" tIns="13325" rIns="0" bIns="0" anchor="t" anchorCtr="0">
            <a:spAutoFit/>
          </a:bodyPr>
          <a:lstStyle/>
          <a:p>
            <a:pPr marL="12700" lvl="0" indent="0" rtl="0">
              <a:lnSpc>
                <a:spcPct val="100000"/>
              </a:lnSpc>
              <a:spcBef>
                <a:spcPts val="105"/>
              </a:spcBef>
              <a:spcAft>
                <a:spcPts val="0"/>
              </a:spcAft>
              <a:buNone/>
            </a:pPr>
            <a:r>
              <a:rPr lang="en-US" sz="2400" dirty="0"/>
              <a:t>Solution overview:</a:t>
            </a:r>
          </a:p>
          <a:p>
            <a:r>
              <a:rPr lang="en-US" sz="2000" dirty="0"/>
              <a:t>Transformer Architecture Implementation</a:t>
            </a:r>
            <a:r>
              <a:rPr lang="en-US" sz="2000" b="0" dirty="0"/>
              <a:t>: The solution utilizes the transformer architecture, a state-of-the-art deep learning model for natural language processing tasks.</a:t>
            </a:r>
            <a:br>
              <a:rPr lang="en-US" sz="2000" b="0" dirty="0"/>
            </a:br>
            <a:br>
              <a:rPr lang="en-US" sz="2000" b="0" dirty="0"/>
            </a:br>
            <a:r>
              <a:rPr lang="en-US" sz="2000" dirty="0"/>
              <a:t>Pre-training and Fine-tuning</a:t>
            </a:r>
            <a:r>
              <a:rPr lang="en-US" sz="2000" b="0" dirty="0"/>
              <a:t>: The solution involves pre-training the transformer model on a large corpus of text data to learn general language representations.</a:t>
            </a:r>
            <a:br>
              <a:rPr lang="en-US" sz="2000" b="0" dirty="0"/>
            </a:br>
            <a:br>
              <a:rPr lang="en-US" sz="2000" b="0" dirty="0"/>
            </a:br>
            <a:r>
              <a:rPr lang="en-US" sz="2000" dirty="0"/>
              <a:t>KEY PROPOSITIONS:</a:t>
            </a:r>
            <a:endParaRPr lang="en-US" dirty="0"/>
          </a:p>
          <a:p>
            <a:r>
              <a:rPr lang="en-IN" sz="2000" dirty="0"/>
              <a:t>High-Quality Summaries: </a:t>
            </a:r>
            <a:r>
              <a:rPr lang="en-IN" sz="2000" b="0" dirty="0"/>
              <a:t>The solution offers high-quality summaries that effectively capture the main points and key insights of the input text</a:t>
            </a:r>
            <a:br>
              <a:rPr lang="en-IN" sz="2000" b="0" dirty="0"/>
            </a:br>
            <a:br>
              <a:rPr lang="en-IN" sz="2000" b="0" dirty="0"/>
            </a:br>
            <a:r>
              <a:rPr lang="en-IN" sz="2000" dirty="0"/>
              <a:t>Scalability and Adaptability: </a:t>
            </a:r>
            <a:r>
              <a:rPr lang="en-IN" sz="2000" b="0" dirty="0"/>
              <a:t>The transformer-based approach provides scalability and adaptability.</a:t>
            </a:r>
            <a:br>
              <a:rPr lang="en-IN" sz="2000" b="0" dirty="0"/>
            </a:br>
            <a:endParaRPr lang="en-IN" sz="2000" b="0" dirty="0">
              <a:latin typeface="Trebuchet MS"/>
              <a:ea typeface="Trebuchet MS"/>
              <a:cs typeface="Trebuchet MS"/>
              <a:sym typeface="Trebuchet MS"/>
            </a:endParaRPr>
          </a:p>
          <a:p>
            <a:pPr marL="12700" lvl="0" indent="0" rtl="0">
              <a:lnSpc>
                <a:spcPct val="100000"/>
              </a:lnSpc>
              <a:spcBef>
                <a:spcPts val="105"/>
              </a:spcBef>
              <a:spcAft>
                <a:spcPts val="0"/>
              </a:spcAft>
              <a:buNone/>
            </a:pPr>
            <a:r>
              <a:rPr lang="en-US" sz="2000" b="0" dirty="0">
                <a:latin typeface="Arial"/>
                <a:ea typeface="Arial"/>
                <a:cs typeface="Arial"/>
                <a:sym typeface="Arial"/>
              </a:rPr>
              <a:t>                              </a:t>
            </a:r>
            <a:endParaRPr lang="en-IN" sz="2000" b="0" dirty="0">
              <a:latin typeface="Arial"/>
              <a:ea typeface="Arial"/>
              <a:cs typeface="Arial"/>
              <a:sym typeface="Arial"/>
            </a:endParaRPr>
          </a:p>
        </p:txBody>
      </p:sp>
      <p:pic>
        <p:nvPicPr>
          <p:cNvPr id="163" name="Google Shape;163;p7"/>
          <p:cNvPicPr preferRelativeResize="0"/>
          <p:nvPr/>
        </p:nvPicPr>
        <p:blipFill rotWithShape="1">
          <a:blip r:embed="rId4">
            <a:alphaModFix/>
          </a:blip>
          <a:srcRect/>
          <a:stretch/>
        </p:blipFill>
        <p:spPr>
          <a:xfrm>
            <a:off x="676275" y="6467474"/>
            <a:ext cx="2143125" cy="200025"/>
          </a:xfrm>
          <a:prstGeom prst="rect">
            <a:avLst/>
          </a:prstGeom>
          <a:noFill/>
          <a:ln>
            <a:noFill/>
          </a:ln>
        </p:spPr>
      </p:pic>
      <p:sp>
        <p:nvSpPr>
          <p:cNvPr id="164" name="Google Shape;164;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1" i="0" u="none" strike="noStrike" cap="none">
              <a:solidFill>
                <a:srgbClr val="2D83C3"/>
              </a:solidFill>
              <a:latin typeface="Trebuchet MS"/>
              <a:ea typeface="Trebuchet MS"/>
              <a:cs typeface="Trebuchet MS"/>
              <a:sym typeface="Trebuchet MS"/>
            </a:endParaRPr>
          </a:p>
        </p:txBody>
      </p:sp>
      <p:sp>
        <p:nvSpPr>
          <p:cNvPr id="4" name="Rectangle 3">
            <a:extLst>
              <a:ext uri="{FF2B5EF4-FFF2-40B4-BE49-F238E27FC236}">
                <a16:creationId xmlns:a16="http://schemas.microsoft.com/office/drawing/2014/main" id="{1A2BFA45-0E67-4DEC-8E47-2477C35459A0}"/>
              </a:ext>
            </a:extLst>
          </p:cNvPr>
          <p:cNvSpPr/>
          <p:nvPr/>
        </p:nvSpPr>
        <p:spPr>
          <a:xfrm>
            <a:off x="364382" y="12266"/>
            <a:ext cx="9515746" cy="646331"/>
          </a:xfrm>
          <a:prstGeom prst="rect">
            <a:avLst/>
          </a:prstGeom>
        </p:spPr>
        <p:txBody>
          <a:bodyPr wrap="none">
            <a:spAutoFit/>
          </a:bodyPr>
          <a:lstStyle/>
          <a:p>
            <a:r>
              <a:rPr lang="en-US" sz="3600" b="1" dirty="0">
                <a:latin typeface="Trebuchet MS" panose="020B0603020202020204" pitchFamily="34" charset="0"/>
              </a:rPr>
              <a:t>MY SOLUTION AND ITS VALUE PROPOSITION</a:t>
            </a:r>
            <a:endParaRPr lang="en-IN" sz="3600" b="1"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1" i="0" u="none" strike="noStrike" cap="none">
              <a:solidFill>
                <a:srgbClr val="2D83C3"/>
              </a:solidFill>
              <a:latin typeface="Trebuchet MS"/>
              <a:ea typeface="Trebuchet MS"/>
              <a:cs typeface="Trebuchet MS"/>
              <a:sym typeface="Trebuchet MS"/>
            </a:endParaRPr>
          </a:p>
        </p:txBody>
      </p:sp>
      <p:sp>
        <p:nvSpPr>
          <p:cNvPr id="171" name="Google Shape;171;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3" name="Google Shape;173;p8"/>
          <p:cNvSpPr/>
          <p:nvPr/>
        </p:nvSpPr>
        <p:spPr>
          <a:xfrm>
            <a:off x="9353550"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4" name="Google Shape;174;p8"/>
          <p:cNvPicPr preferRelativeResize="0"/>
          <p:nvPr/>
        </p:nvPicPr>
        <p:blipFill rotWithShape="1">
          <a:blip r:embed="rId3">
            <a:alphaModFix/>
          </a:blip>
          <a:srcRect/>
          <a:stretch/>
        </p:blipFill>
        <p:spPr>
          <a:xfrm>
            <a:off x="0" y="3438525"/>
            <a:ext cx="2466975" cy="3419475"/>
          </a:xfrm>
          <a:prstGeom prst="rect">
            <a:avLst/>
          </a:prstGeom>
          <a:noFill/>
          <a:ln>
            <a:noFill/>
          </a:ln>
        </p:spPr>
      </p:pic>
      <p:sp>
        <p:nvSpPr>
          <p:cNvPr id="175" name="Google Shape;175;p8"/>
          <p:cNvSpPr txBox="1">
            <a:spLocks noGrp="1"/>
          </p:cNvSpPr>
          <p:nvPr>
            <p:ph type="title"/>
          </p:nvPr>
        </p:nvSpPr>
        <p:spPr>
          <a:xfrm>
            <a:off x="548508" y="328557"/>
            <a:ext cx="8381400"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THE WOW IN MY SOLUTION</a:t>
            </a:r>
            <a:endParaRPr dirty="0"/>
          </a:p>
        </p:txBody>
      </p:sp>
      <p:sp>
        <p:nvSpPr>
          <p:cNvPr id="176" name="Google Shape;176;p8"/>
          <p:cNvSpPr txBox="1"/>
          <p:nvPr/>
        </p:nvSpPr>
        <p:spPr>
          <a:xfrm>
            <a:off x="11277217"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800" b="0" i="0" u="none" strike="noStrike" cap="none">
                <a:solidFill>
                  <a:schemeClr val="dk1"/>
                </a:solidFill>
                <a:latin typeface="Calibri"/>
                <a:ea typeface="Calibri"/>
                <a:cs typeface="Calibri"/>
                <a:sym typeface="Calibri"/>
              </a:rPr>
              <a:t>8</a:t>
            </a:fld>
            <a:endParaRPr sz="1100" b="0" i="0" u="none" strike="noStrike" cap="none">
              <a:solidFill>
                <a:srgbClr val="2D936B"/>
              </a:solidFill>
              <a:latin typeface="Trebuchet MS"/>
              <a:ea typeface="Trebuchet MS"/>
              <a:cs typeface="Trebuchet MS"/>
              <a:sym typeface="Trebuchet MS"/>
            </a:endParaRPr>
          </a:p>
        </p:txBody>
      </p:sp>
      <p:sp>
        <p:nvSpPr>
          <p:cNvPr id="2" name="Rectangle 1">
            <a:extLst>
              <a:ext uri="{FF2B5EF4-FFF2-40B4-BE49-F238E27FC236}">
                <a16:creationId xmlns:a16="http://schemas.microsoft.com/office/drawing/2014/main" id="{0EA488BA-9FF9-4433-8958-2DDBD951311A}"/>
              </a:ext>
            </a:extLst>
          </p:cNvPr>
          <p:cNvSpPr/>
          <p:nvPr/>
        </p:nvSpPr>
        <p:spPr>
          <a:xfrm>
            <a:off x="2361266" y="1218872"/>
            <a:ext cx="7074568" cy="5047536"/>
          </a:xfrm>
          <a:prstGeom prst="rect">
            <a:avLst/>
          </a:prstGeom>
        </p:spPr>
        <p:txBody>
          <a:bodyPr wrap="square">
            <a:spAutoFit/>
          </a:bodyPr>
          <a:lstStyle/>
          <a:p>
            <a:r>
              <a:rPr lang="en-IN" b="1" dirty="0"/>
              <a:t>Natural Language Fluency:</a:t>
            </a:r>
            <a:r>
              <a:rPr lang="en-IN" dirty="0"/>
              <a:t> The summarizer produces summaries that read fluently and coherently, mimicking the style and structure of human-written summaries. This feature enhances user experience and comprehension, as the summaries feel more natural and intuitive to read. </a:t>
            </a:r>
          </a:p>
          <a:p>
            <a:endParaRPr lang="en-IN" dirty="0"/>
          </a:p>
          <a:p>
            <a:r>
              <a:rPr lang="en-IN" b="1" dirty="0"/>
              <a:t>Contextual Understanding:</a:t>
            </a:r>
            <a:r>
              <a:rPr lang="en-IN" dirty="0"/>
              <a:t> The summarizer demonstrates a deep understanding of the context and meaning of the input text, allowing it to generate summaries that accurately convey the main ideas and key points without losing important nuances or information. </a:t>
            </a:r>
          </a:p>
          <a:p>
            <a:endParaRPr lang="en-IN" b="1" dirty="0"/>
          </a:p>
          <a:p>
            <a:r>
              <a:rPr lang="en-IN" b="1" dirty="0"/>
              <a:t>Abstraction and Generalization:</a:t>
            </a:r>
            <a:r>
              <a:rPr lang="en-IN" dirty="0"/>
              <a:t> The summarizer can abstract and generalize information from the input text, enabling it to complex concepts and lengthy passages into concise, easy-to-understand summaries. </a:t>
            </a:r>
          </a:p>
          <a:p>
            <a:endParaRPr lang="en-IN" b="1" dirty="0"/>
          </a:p>
          <a:p>
            <a:r>
              <a:rPr lang="en-IN" b="1" dirty="0"/>
              <a:t>Types and Lengths: </a:t>
            </a:r>
            <a:r>
              <a:rPr lang="en-IN" dirty="0"/>
              <a:t>The summarizer is versatile and capable of summarizing text across different genres, lengths, and domains with consistent quality. Whether it's summarizing news articles, research papers, or user-generated content, the summarizer can adapt its output to suit the specific characteristics of the input text. </a:t>
            </a:r>
          </a:p>
          <a:p>
            <a:endParaRPr lang="en-IN" b="1" dirty="0"/>
          </a:p>
          <a:p>
            <a:r>
              <a:rPr lang="en-IN" b="1" dirty="0"/>
              <a:t>Customization and Control:</a:t>
            </a:r>
            <a:r>
              <a:rPr lang="en-IN" dirty="0"/>
              <a:t> Users have the ability to customize the summarization process according to their preferences and requirements. They can adjust parameters such as summary length, level of detail, and inclusion/exclusion of specific information to tailor the summaries to their needs.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1" i="0" u="none" strike="noStrike" cap="none">
              <a:solidFill>
                <a:srgbClr val="2D83C3"/>
              </a:solidFill>
              <a:latin typeface="Trebuchet MS"/>
              <a:ea typeface="Trebuchet MS"/>
              <a:cs typeface="Trebuchet MS"/>
              <a:sym typeface="Trebuchet MS"/>
            </a:endParaRPr>
          </a:p>
        </p:txBody>
      </p:sp>
      <p:sp>
        <p:nvSpPr>
          <p:cNvPr id="182" name="Google Shape;182;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84" name="Google Shape;184;p9"/>
          <p:cNvSpPr/>
          <p:nvPr/>
        </p:nvSpPr>
        <p:spPr>
          <a:xfrm>
            <a:off x="9353550"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85" name="Google Shape;185;p9"/>
          <p:cNvPicPr preferRelativeResize="0"/>
          <p:nvPr/>
        </p:nvPicPr>
        <p:blipFill rotWithShape="1">
          <a:blip r:embed="rId3">
            <a:alphaModFix/>
          </a:blip>
          <a:srcRect/>
          <a:stretch/>
        </p:blipFill>
        <p:spPr>
          <a:xfrm>
            <a:off x="1666875" y="6467474"/>
            <a:ext cx="76200" cy="177800"/>
          </a:xfrm>
          <a:prstGeom prst="rect">
            <a:avLst/>
          </a:prstGeom>
          <a:noFill/>
          <a:ln>
            <a:noFill/>
          </a:ln>
        </p:spPr>
      </p:pic>
      <p:sp>
        <p:nvSpPr>
          <p:cNvPr id="186" name="Google Shape;186;p9"/>
          <p:cNvSpPr txBox="1"/>
          <p:nvPr/>
        </p:nvSpPr>
        <p:spPr>
          <a:xfrm>
            <a:off x="11277217"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800" b="0" i="0" u="none" strike="noStrike" cap="none">
                <a:solidFill>
                  <a:schemeClr val="dk1"/>
                </a:solidFill>
                <a:latin typeface="Calibri"/>
                <a:ea typeface="Calibri"/>
                <a:cs typeface="Calibri"/>
                <a:sym typeface="Calibri"/>
              </a:rPr>
              <a:t>9</a:t>
            </a:fld>
            <a:endParaRPr sz="1100" b="0" i="0" u="none" strike="noStrike" cap="none">
              <a:solidFill>
                <a:srgbClr val="2D936B"/>
              </a:solidFill>
              <a:latin typeface="Trebuchet MS"/>
              <a:ea typeface="Trebuchet MS"/>
              <a:cs typeface="Trebuchet MS"/>
              <a:sym typeface="Trebuchet MS"/>
            </a:endParaRPr>
          </a:p>
        </p:txBody>
      </p:sp>
      <p:sp>
        <p:nvSpPr>
          <p:cNvPr id="187" name="Google Shape;187;p9"/>
          <p:cNvSpPr txBox="1"/>
          <p:nvPr/>
        </p:nvSpPr>
        <p:spPr>
          <a:xfrm>
            <a:off x="647709" y="291150"/>
            <a:ext cx="9507600" cy="3213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105"/>
              </a:spcBef>
              <a:spcAft>
                <a:spcPts val="0"/>
              </a:spcAft>
              <a:buNone/>
            </a:pPr>
            <a:endParaRPr sz="2000" b="0" i="0" u="none" strike="noStrike" cap="none">
              <a:solidFill>
                <a:schemeClr val="dk1"/>
              </a:solidFill>
              <a:latin typeface="Trebuchet MS"/>
              <a:ea typeface="Trebuchet MS"/>
              <a:cs typeface="Trebuchet MS"/>
              <a:sym typeface="Trebuchet MS"/>
            </a:endParaRPr>
          </a:p>
        </p:txBody>
      </p:sp>
      <p:sp>
        <p:nvSpPr>
          <p:cNvPr id="188" name="Google Shape;188;p9"/>
          <p:cNvSpPr txBox="1"/>
          <p:nvPr/>
        </p:nvSpPr>
        <p:spPr>
          <a:xfrm>
            <a:off x="345643" y="291150"/>
            <a:ext cx="8490600" cy="923299"/>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None/>
            </a:pPr>
            <a:r>
              <a:rPr lang="en-US" sz="4800" b="1" dirty="0">
                <a:solidFill>
                  <a:schemeClr val="dk1"/>
                </a:solidFill>
                <a:latin typeface="Trebuchet MS"/>
                <a:ea typeface="Trebuchet MS"/>
                <a:cs typeface="Trebuchet MS"/>
                <a:sym typeface="Trebuchet MS"/>
              </a:rPr>
              <a:t>MODELLING</a:t>
            </a:r>
            <a:endParaRPr dirty="0">
              <a:solidFill>
                <a:schemeClr val="dk1"/>
              </a:solidFill>
            </a:endParaRPr>
          </a:p>
        </p:txBody>
      </p:sp>
      <p:sp>
        <p:nvSpPr>
          <p:cNvPr id="2" name="Rectangle 1">
            <a:extLst>
              <a:ext uri="{FF2B5EF4-FFF2-40B4-BE49-F238E27FC236}">
                <a16:creationId xmlns:a16="http://schemas.microsoft.com/office/drawing/2014/main" id="{B0DBD4D3-BAC1-49EA-B3C1-41F022968927}"/>
              </a:ext>
            </a:extLst>
          </p:cNvPr>
          <p:cNvSpPr/>
          <p:nvPr/>
        </p:nvSpPr>
        <p:spPr>
          <a:xfrm>
            <a:off x="345643" y="1288622"/>
            <a:ext cx="9098394" cy="4832092"/>
          </a:xfrm>
          <a:prstGeom prst="rect">
            <a:avLst/>
          </a:prstGeom>
        </p:spPr>
        <p:txBody>
          <a:bodyPr wrap="square">
            <a:spAutoFit/>
          </a:bodyPr>
          <a:lstStyle/>
          <a:p>
            <a:r>
              <a:rPr lang="en-IN" b="1" dirty="0"/>
              <a:t>Model Architecture Selection:</a:t>
            </a:r>
            <a:r>
              <a:rPr lang="en-IN" dirty="0"/>
              <a:t> Selecting the appropriate transformer architecture is crucial. Common choices include BERT (Bidirectional Encoder Representations from Transformers), GPT (Generative Pre-trained Transformer), and variants like BART (Bidirectional and Auto-Regressive Transformers). Each architecture has its own strengths and may be better suited for specific summarization tasks.</a:t>
            </a:r>
          </a:p>
          <a:p>
            <a:endParaRPr lang="en-IN" dirty="0"/>
          </a:p>
          <a:p>
            <a:r>
              <a:rPr lang="en-IN" b="1" dirty="0"/>
              <a:t>Fine-tuning on Summarization Task:</a:t>
            </a:r>
            <a:r>
              <a:rPr lang="en-IN" dirty="0"/>
              <a:t> After selecting the transformer model, it's fine-tuned on a summarization dataset. During fine-tuning, the model learns to generate summaries by optimizing specific summarization-related objectives, such as minimizing the difference between the generated summary and the ground truth summary. </a:t>
            </a:r>
          </a:p>
          <a:p>
            <a:endParaRPr lang="en-IN" dirty="0"/>
          </a:p>
          <a:p>
            <a:r>
              <a:rPr lang="en-IN" b="1" dirty="0"/>
              <a:t>Attention Mechanism: </a:t>
            </a:r>
            <a:r>
              <a:rPr lang="en-IN" dirty="0"/>
              <a:t>Transformer models rely heavily on attention mechanisms to capture relationships between words in the input text. Attention mechanisms allow the model to assign different weights to different parts of the input text, focusing more on relevant information when generating summaries. </a:t>
            </a:r>
          </a:p>
          <a:p>
            <a:endParaRPr lang="en-IN" dirty="0"/>
          </a:p>
          <a:p>
            <a:r>
              <a:rPr lang="en-IN" b="1" dirty="0"/>
              <a:t>Decoding Strategy:</a:t>
            </a:r>
            <a:r>
              <a:rPr lang="en-IN" dirty="0"/>
              <a:t> Decoding strategy refers to the method used to generate the summary output from the model. Common strategies include greedy decoding, beam search, and sampling. These strategies determine how the model selects the next token in the summary sequence based on its current state and the generated tokens so far. </a:t>
            </a:r>
          </a:p>
          <a:p>
            <a:endParaRPr lang="en-IN" b="1" dirty="0"/>
          </a:p>
          <a:p>
            <a:r>
              <a:rPr lang="en-IN" b="1" dirty="0"/>
              <a:t>Evaluation Metrics: </a:t>
            </a:r>
            <a:r>
              <a:rPr lang="en-IN" dirty="0"/>
              <a:t>To assess the quality of the generated summaries, evaluation metrics such as ROUGE (Recall-Oriented Understudy for </a:t>
            </a:r>
            <a:r>
              <a:rPr lang="en-IN" dirty="0" err="1"/>
              <a:t>Gisting</a:t>
            </a:r>
            <a:r>
              <a:rPr lang="en-IN" dirty="0"/>
              <a:t> Evaluation) are commonly used. ROUGE measures the overlap between the generated summary and the reference (ground truth) summary based on various criteria such as precision, recall, and F1 score.</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1112</Words>
  <Application>Microsoft Office PowerPoint</Application>
  <PresentationFormat>Widescreen</PresentationFormat>
  <Paragraphs>76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Vishal S</vt:lpstr>
      <vt:lpstr>Text  Summarizer using Transformer</vt:lpstr>
      <vt:lpstr>             AGENDA  Problem  statement Project overview The end users My solution and its proposition The wow in my solution Modeling Result  </vt:lpstr>
      <vt:lpstr>PROBLEM STATEMENT</vt:lpstr>
      <vt:lpstr>PROJECT OVERVIEW</vt:lpstr>
      <vt:lpstr>THE END USERS </vt:lpstr>
      <vt:lpstr>Solution overview: Transformer Architecture Implementation: The solution utilizes the transformer architecture, a state-of-the-art deep learning model for natural language processing tasks.  Pre-training and Fine-tuning: The solution involves pre-training the transformer model on a large corpus of text data to learn general language representations.  KEY PROPOSITIONS: High-Quality Summaries: The solution offers high-quality summaries that effectively capture the main points and key insights of the input text  Scalability and Adaptability: The transformer-based approach provides scalability and adaptability.                                </vt:lpstr>
      <vt:lpstr>THE WOW IN MY SOLUTION</vt:lpstr>
      <vt:lpstr>PowerPoint Presentation</vt:lpstr>
      <vt:lpstr>RESULT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Vishal S</dc:title>
  <cp:lastModifiedBy>Thangarupan</cp:lastModifiedBy>
  <cp:revision>9</cp:revision>
  <dcterms:created xsi:type="dcterms:W3CDTF">2024-04-16T22:57:42Z</dcterms:created>
  <dcterms:modified xsi:type="dcterms:W3CDTF">2024-04-24T09:42:37Z</dcterms:modified>
</cp:coreProperties>
</file>