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67"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57249-F531-4CB3-969C-FFE797126ACF}" type="datetimeFigureOut">
              <a:rPr lang="en-IN" smtClean="0"/>
              <a:t>26-02-2023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D2897E9-A1EA-40D9-BFFA-A00163938A7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58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57249-F531-4CB3-969C-FFE797126ACF}"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97E9-A1EA-40D9-BFFA-A00163938A7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50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57249-F531-4CB3-969C-FFE797126ACF}"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97E9-A1EA-40D9-BFFA-A00163938A7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080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57249-F531-4CB3-969C-FFE797126ACF}"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97E9-A1EA-40D9-BFFA-A00163938A7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493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57249-F531-4CB3-969C-FFE797126ACF}"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2897E9-A1EA-40D9-BFFA-A00163938A7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347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57249-F531-4CB3-969C-FFE797126ACF}"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897E9-A1EA-40D9-BFFA-A00163938A7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19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57249-F531-4CB3-969C-FFE797126ACF}"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2897E9-A1EA-40D9-BFFA-A00163938A7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6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57249-F531-4CB3-969C-FFE797126ACF}"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2897E9-A1EA-40D9-BFFA-A00163938A7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51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57249-F531-4CB3-969C-FFE797126ACF}"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2897E9-A1EA-40D9-BFFA-A00163938A7A}" type="slidenum">
              <a:rPr lang="en-IN" smtClean="0"/>
              <a:t>‹#›</a:t>
            </a:fld>
            <a:endParaRPr lang="en-IN"/>
          </a:p>
        </p:txBody>
      </p:sp>
    </p:spTree>
    <p:extLst>
      <p:ext uri="{BB962C8B-B14F-4D97-AF65-F5344CB8AC3E}">
        <p14:creationId xmlns:p14="http://schemas.microsoft.com/office/powerpoint/2010/main" val="390792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57249-F531-4CB3-969C-FFE797126ACF}"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2897E9-A1EA-40D9-BFFA-A00163938A7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64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1357249-F531-4CB3-969C-FFE797126ACF}" type="datetimeFigureOut">
              <a:rPr lang="en-IN" smtClean="0"/>
              <a:t>26-02-2023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D2897E9-A1EA-40D9-BFFA-A00163938A7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00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357249-F531-4CB3-969C-FFE797126ACF}" type="datetimeFigureOut">
              <a:rPr lang="en-IN" smtClean="0"/>
              <a:t>26-02-2023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2897E9-A1EA-40D9-BFFA-A00163938A7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72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7A7A-59FA-DC89-8B09-1D1696C8FE78}"/>
              </a:ext>
            </a:extLst>
          </p:cNvPr>
          <p:cNvSpPr>
            <a:spLocks noGrp="1"/>
          </p:cNvSpPr>
          <p:nvPr>
            <p:ph type="ctrTitle"/>
          </p:nvPr>
        </p:nvSpPr>
        <p:spPr>
          <a:xfrm>
            <a:off x="3305128" y="1265585"/>
            <a:ext cx="5581744" cy="1522356"/>
          </a:xfrm>
        </p:spPr>
        <p:txBody>
          <a:bodyPr>
            <a:normAutofit fontScale="90000"/>
          </a:bodyPr>
          <a:lstStyle/>
          <a:p>
            <a:pPr algn="ctr"/>
            <a:r>
              <a:rPr lang="en-IN" dirty="0"/>
              <a:t>HTML Presentation</a:t>
            </a:r>
          </a:p>
        </p:txBody>
      </p:sp>
      <p:sp>
        <p:nvSpPr>
          <p:cNvPr id="3" name="Subtitle 2">
            <a:extLst>
              <a:ext uri="{FF2B5EF4-FFF2-40B4-BE49-F238E27FC236}">
                <a16:creationId xmlns:a16="http://schemas.microsoft.com/office/drawing/2014/main" id="{1837CAC3-B591-7DB3-D534-AEA5F44ADD6F}"/>
              </a:ext>
            </a:extLst>
          </p:cNvPr>
          <p:cNvSpPr>
            <a:spLocks noGrp="1"/>
          </p:cNvSpPr>
          <p:nvPr>
            <p:ph type="subTitle" idx="1"/>
          </p:nvPr>
        </p:nvSpPr>
        <p:spPr/>
        <p:txBody>
          <a:bodyPr/>
          <a:lstStyle/>
          <a:p>
            <a:pPr algn="r"/>
            <a:r>
              <a:rPr lang="en-IN" dirty="0"/>
              <a:t>By- Vishal Sule</a:t>
            </a:r>
          </a:p>
        </p:txBody>
      </p:sp>
    </p:spTree>
    <p:extLst>
      <p:ext uri="{BB962C8B-B14F-4D97-AF65-F5344CB8AC3E}">
        <p14:creationId xmlns:p14="http://schemas.microsoft.com/office/powerpoint/2010/main" val="41295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D1E1-1698-0965-5037-BC57B206A147}"/>
              </a:ext>
            </a:extLst>
          </p:cNvPr>
          <p:cNvSpPr>
            <a:spLocks noGrp="1"/>
          </p:cNvSpPr>
          <p:nvPr>
            <p:ph type="title"/>
          </p:nvPr>
        </p:nvSpPr>
        <p:spPr/>
        <p:txBody>
          <a:bodyPr/>
          <a:lstStyle/>
          <a:p>
            <a:r>
              <a:rPr lang="en-IN" dirty="0"/>
              <a:t>How CSS helps HTML</a:t>
            </a:r>
            <a:br>
              <a:rPr lang="en-IN" dirty="0"/>
            </a:br>
            <a:endParaRPr lang="en-IN" dirty="0"/>
          </a:p>
        </p:txBody>
      </p:sp>
      <p:sp>
        <p:nvSpPr>
          <p:cNvPr id="3" name="Content Placeholder 2">
            <a:extLst>
              <a:ext uri="{FF2B5EF4-FFF2-40B4-BE49-F238E27FC236}">
                <a16:creationId xmlns:a16="http://schemas.microsoft.com/office/drawing/2014/main" id="{50248B60-E7AB-AD0A-681A-6750FE7FC8D1}"/>
              </a:ext>
            </a:extLst>
          </p:cNvPr>
          <p:cNvSpPr>
            <a:spLocks noGrp="1"/>
          </p:cNvSpPr>
          <p:nvPr>
            <p:ph idx="1"/>
          </p:nvPr>
        </p:nvSpPr>
        <p:spPr/>
        <p:txBody>
          <a:bodyPr>
            <a:normAutofit/>
          </a:bodyPr>
          <a:lstStyle/>
          <a:p>
            <a:pPr marL="0" indent="0">
              <a:buNone/>
            </a:pPr>
            <a:r>
              <a:rPr lang="en-US" sz="2800" b="0" i="0" dirty="0">
                <a:solidFill>
                  <a:srgbClr val="000000"/>
                </a:solidFill>
                <a:effectLst/>
                <a:latin typeface="Verdana" panose="020B0604030504040204" pitchFamily="34" charset="0"/>
              </a:rPr>
              <a:t>With CSS, you can control the color, font, size of text, the spacing between elements, how elements are positioned and laid out, what background images or background colors are to be used, different displays for different devices and screen sizes, and much more!</a:t>
            </a:r>
            <a:endParaRPr lang="en-IN" sz="2800" dirty="0"/>
          </a:p>
        </p:txBody>
      </p:sp>
    </p:spTree>
    <p:extLst>
      <p:ext uri="{BB962C8B-B14F-4D97-AF65-F5344CB8AC3E}">
        <p14:creationId xmlns:p14="http://schemas.microsoft.com/office/powerpoint/2010/main" val="136339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18E2-6D8D-7D06-C875-4963A4D84DBB}"/>
              </a:ext>
            </a:extLst>
          </p:cNvPr>
          <p:cNvSpPr>
            <a:spLocks noGrp="1"/>
          </p:cNvSpPr>
          <p:nvPr>
            <p:ph type="title"/>
          </p:nvPr>
        </p:nvSpPr>
        <p:spPr/>
        <p:txBody>
          <a:bodyPr/>
          <a:lstStyle/>
          <a:p>
            <a:r>
              <a:rPr lang="en-IN" dirty="0"/>
              <a:t>Example-Code</a:t>
            </a:r>
          </a:p>
        </p:txBody>
      </p:sp>
      <p:sp>
        <p:nvSpPr>
          <p:cNvPr id="3" name="Content Placeholder 2">
            <a:extLst>
              <a:ext uri="{FF2B5EF4-FFF2-40B4-BE49-F238E27FC236}">
                <a16:creationId xmlns:a16="http://schemas.microsoft.com/office/drawing/2014/main" id="{FE125584-7496-3EFE-9AE5-A0CC77557FD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F6C097-61CD-CDF1-E5E8-D0396D297801}"/>
              </a:ext>
            </a:extLst>
          </p:cNvPr>
          <p:cNvPicPr>
            <a:picLocks noChangeAspect="1"/>
          </p:cNvPicPr>
          <p:nvPr/>
        </p:nvPicPr>
        <p:blipFill rotWithShape="1">
          <a:blip r:embed="rId2"/>
          <a:srcRect l="13238" t="9017" r="11905" b="11801"/>
          <a:stretch/>
        </p:blipFill>
        <p:spPr>
          <a:xfrm>
            <a:off x="1451579" y="1853754"/>
            <a:ext cx="9126583" cy="4825720"/>
          </a:xfrm>
          <a:prstGeom prst="rect">
            <a:avLst/>
          </a:prstGeom>
        </p:spPr>
      </p:pic>
    </p:spTree>
    <p:extLst>
      <p:ext uri="{BB962C8B-B14F-4D97-AF65-F5344CB8AC3E}">
        <p14:creationId xmlns:p14="http://schemas.microsoft.com/office/powerpoint/2010/main" val="106940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CA5A-E964-F1C6-9350-C89A898EA714}"/>
              </a:ext>
            </a:extLst>
          </p:cNvPr>
          <p:cNvSpPr>
            <a:spLocks noGrp="1"/>
          </p:cNvSpPr>
          <p:nvPr>
            <p:ph type="title"/>
          </p:nvPr>
        </p:nvSpPr>
        <p:spPr/>
        <p:txBody>
          <a:bodyPr/>
          <a:lstStyle/>
          <a:p>
            <a:r>
              <a:rPr lang="en-IN" dirty="0"/>
              <a:t>Example-Code</a:t>
            </a:r>
          </a:p>
        </p:txBody>
      </p:sp>
      <p:sp>
        <p:nvSpPr>
          <p:cNvPr id="3" name="Content Placeholder 2">
            <a:extLst>
              <a:ext uri="{FF2B5EF4-FFF2-40B4-BE49-F238E27FC236}">
                <a16:creationId xmlns:a16="http://schemas.microsoft.com/office/drawing/2014/main" id="{C6EB40FB-713A-CB8A-FF65-17B84EA7CC2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777130B-46CA-5F30-F58E-AAEE5466BF49}"/>
              </a:ext>
            </a:extLst>
          </p:cNvPr>
          <p:cNvPicPr>
            <a:picLocks noChangeAspect="1"/>
          </p:cNvPicPr>
          <p:nvPr/>
        </p:nvPicPr>
        <p:blipFill rotWithShape="1">
          <a:blip r:embed="rId2"/>
          <a:srcRect l="11906" t="27682" r="15142" b="2604"/>
          <a:stretch/>
        </p:blipFill>
        <p:spPr>
          <a:xfrm>
            <a:off x="1451579" y="1853754"/>
            <a:ext cx="8894205" cy="4781005"/>
          </a:xfrm>
          <a:prstGeom prst="rect">
            <a:avLst/>
          </a:prstGeom>
        </p:spPr>
      </p:pic>
    </p:spTree>
    <p:extLst>
      <p:ext uri="{BB962C8B-B14F-4D97-AF65-F5344CB8AC3E}">
        <p14:creationId xmlns:p14="http://schemas.microsoft.com/office/powerpoint/2010/main" val="315186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DA90-14E2-5CD8-FAC4-A7C54FC71C76}"/>
              </a:ext>
            </a:extLst>
          </p:cNvPr>
          <p:cNvSpPr>
            <a:spLocks noGrp="1"/>
          </p:cNvSpPr>
          <p:nvPr>
            <p:ph type="title"/>
          </p:nvPr>
        </p:nvSpPr>
        <p:spPr/>
        <p:txBody>
          <a:bodyPr/>
          <a:lstStyle/>
          <a:p>
            <a:r>
              <a:rPr lang="en-IN" dirty="0"/>
              <a:t>Example-Output</a:t>
            </a:r>
          </a:p>
        </p:txBody>
      </p:sp>
      <p:pic>
        <p:nvPicPr>
          <p:cNvPr id="5" name="Content Placeholder 4">
            <a:extLst>
              <a:ext uri="{FF2B5EF4-FFF2-40B4-BE49-F238E27FC236}">
                <a16:creationId xmlns:a16="http://schemas.microsoft.com/office/drawing/2014/main" id="{24660177-3162-A7E7-B3EC-BEC80E3BFB93}"/>
              </a:ext>
            </a:extLst>
          </p:cNvPr>
          <p:cNvPicPr>
            <a:picLocks noGrp="1" noChangeAspect="1"/>
          </p:cNvPicPr>
          <p:nvPr>
            <p:ph idx="1"/>
          </p:nvPr>
        </p:nvPicPr>
        <p:blipFill rotWithShape="1">
          <a:blip r:embed="rId2"/>
          <a:srcRect l="8529" t="9716" r="8684"/>
          <a:stretch/>
        </p:blipFill>
        <p:spPr>
          <a:xfrm>
            <a:off x="3709851" y="2351313"/>
            <a:ext cx="5077098" cy="3114449"/>
          </a:xfrm>
        </p:spPr>
      </p:pic>
    </p:spTree>
    <p:extLst>
      <p:ext uri="{BB962C8B-B14F-4D97-AF65-F5344CB8AC3E}">
        <p14:creationId xmlns:p14="http://schemas.microsoft.com/office/powerpoint/2010/main" val="350578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8A467-82A4-8D82-5C7B-D892A5747A18}"/>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16629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6233-0FCC-E462-156A-A2D9A492E16C}"/>
              </a:ext>
            </a:extLst>
          </p:cNvPr>
          <p:cNvSpPr>
            <a:spLocks noGrp="1"/>
          </p:cNvSpPr>
          <p:nvPr>
            <p:ph type="title"/>
          </p:nvPr>
        </p:nvSpPr>
        <p:spPr/>
        <p:txBody>
          <a:bodyPr/>
          <a:lstStyle/>
          <a:p>
            <a:r>
              <a:rPr lang="en-IN" dirty="0"/>
              <a:t>Contains</a:t>
            </a:r>
          </a:p>
        </p:txBody>
      </p:sp>
      <p:sp>
        <p:nvSpPr>
          <p:cNvPr id="3" name="Content Placeholder 2">
            <a:extLst>
              <a:ext uri="{FF2B5EF4-FFF2-40B4-BE49-F238E27FC236}">
                <a16:creationId xmlns:a16="http://schemas.microsoft.com/office/drawing/2014/main" id="{016FC313-015C-C562-E1AB-A4804EF61488}"/>
              </a:ext>
            </a:extLst>
          </p:cNvPr>
          <p:cNvSpPr>
            <a:spLocks noGrp="1"/>
          </p:cNvSpPr>
          <p:nvPr>
            <p:ph idx="1"/>
          </p:nvPr>
        </p:nvSpPr>
        <p:spPr>
          <a:xfrm>
            <a:off x="1451579" y="2015732"/>
            <a:ext cx="9603275" cy="4324108"/>
          </a:xfrm>
        </p:spPr>
        <p:txBody>
          <a:bodyPr/>
          <a:lstStyle/>
          <a:p>
            <a:r>
              <a:rPr lang="en-IN" dirty="0"/>
              <a:t>Introduction</a:t>
            </a:r>
          </a:p>
          <a:p>
            <a:r>
              <a:rPr lang="en-IN" dirty="0"/>
              <a:t>HTML document</a:t>
            </a:r>
          </a:p>
          <a:p>
            <a:r>
              <a:rPr lang="en-IN" dirty="0"/>
              <a:t>Tags in HTML</a:t>
            </a:r>
          </a:p>
          <a:p>
            <a:r>
              <a:rPr lang="en-IN" dirty="0"/>
              <a:t>Use of tags </a:t>
            </a:r>
          </a:p>
          <a:p>
            <a:r>
              <a:rPr lang="en-US" b="0" i="0" dirty="0">
                <a:effectLst/>
                <a:latin typeface="+mn-lt"/>
              </a:rPr>
              <a:t>difference between Class and ID selector</a:t>
            </a:r>
          </a:p>
          <a:p>
            <a:r>
              <a:rPr lang="en-IN" dirty="0"/>
              <a:t>What is CSS</a:t>
            </a:r>
          </a:p>
          <a:p>
            <a:r>
              <a:rPr lang="en-IN" dirty="0"/>
              <a:t>How CSS helps HTML</a:t>
            </a:r>
          </a:p>
          <a:p>
            <a:r>
              <a:rPr lang="en-IN" dirty="0"/>
              <a:t>Example-code &amp; output Screenshots</a:t>
            </a:r>
          </a:p>
          <a:p>
            <a:endParaRPr lang="en-IN" dirty="0"/>
          </a:p>
          <a:p>
            <a:endParaRPr lang="en-IN" dirty="0"/>
          </a:p>
        </p:txBody>
      </p:sp>
    </p:spTree>
    <p:extLst>
      <p:ext uri="{BB962C8B-B14F-4D97-AF65-F5344CB8AC3E}">
        <p14:creationId xmlns:p14="http://schemas.microsoft.com/office/powerpoint/2010/main" val="330106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4BAF-176B-1C6E-9246-FDD2D6A0DE67}"/>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15AF110A-9EB1-00C4-FA85-3681224F21EF}"/>
              </a:ext>
            </a:extLst>
          </p:cNvPr>
          <p:cNvSpPr>
            <a:spLocks noGrp="1"/>
          </p:cNvSpPr>
          <p:nvPr>
            <p:ph idx="1"/>
          </p:nvPr>
        </p:nvSpPr>
        <p:spPr/>
        <p:txBody>
          <a:bodyPr/>
          <a:lstStyle/>
          <a:p>
            <a:r>
              <a:rPr lang="en-GB" altLang="en-US" dirty="0"/>
              <a:t>HTML is a language for describing web pages.</a:t>
            </a:r>
          </a:p>
          <a:p>
            <a:r>
              <a:rPr lang="en-GB" altLang="en-US" dirty="0"/>
              <a:t>HTML stands for </a:t>
            </a:r>
            <a:r>
              <a:rPr lang="en-GB" altLang="en-US" b="1" dirty="0"/>
              <a:t>H</a:t>
            </a:r>
            <a:r>
              <a:rPr lang="en-GB" altLang="en-US" dirty="0"/>
              <a:t>yper </a:t>
            </a:r>
            <a:r>
              <a:rPr lang="en-GB" altLang="en-US" b="1" dirty="0"/>
              <a:t>T</a:t>
            </a:r>
            <a:r>
              <a:rPr lang="en-GB" altLang="en-US" dirty="0"/>
              <a:t>ext </a:t>
            </a:r>
            <a:r>
              <a:rPr lang="en-GB" altLang="en-US" b="1" dirty="0"/>
              <a:t>M</a:t>
            </a:r>
            <a:r>
              <a:rPr lang="en-GB" altLang="en-US" dirty="0"/>
              <a:t>arkup </a:t>
            </a:r>
            <a:r>
              <a:rPr lang="en-GB" altLang="en-US" b="1" dirty="0"/>
              <a:t>L</a:t>
            </a:r>
            <a:r>
              <a:rPr lang="en-GB" altLang="en-US" dirty="0"/>
              <a:t>anguage</a:t>
            </a:r>
          </a:p>
          <a:p>
            <a:r>
              <a:rPr lang="en-GB" altLang="en-US" dirty="0"/>
              <a:t>HTML is not a programming language, it is a </a:t>
            </a:r>
            <a:r>
              <a:rPr lang="en-GB" altLang="en-US" b="1" dirty="0"/>
              <a:t>markup language</a:t>
            </a:r>
            <a:endParaRPr lang="en-GB" altLang="en-US" dirty="0"/>
          </a:p>
          <a:p>
            <a:r>
              <a:rPr lang="en-GB" altLang="en-US" dirty="0"/>
              <a:t>A markup language is a set of </a:t>
            </a:r>
            <a:r>
              <a:rPr lang="en-GB" altLang="en-US" b="1" dirty="0"/>
              <a:t>markup tags</a:t>
            </a:r>
            <a:endParaRPr lang="en-GB" altLang="en-US" dirty="0"/>
          </a:p>
          <a:p>
            <a:r>
              <a:rPr lang="en-GB" altLang="en-US" dirty="0"/>
              <a:t>HTML uses </a:t>
            </a:r>
            <a:r>
              <a:rPr lang="en-GB" altLang="en-US" b="1" dirty="0"/>
              <a:t>markup tags</a:t>
            </a:r>
            <a:r>
              <a:rPr lang="en-GB" altLang="en-US" dirty="0"/>
              <a:t> to describe web pages</a:t>
            </a:r>
          </a:p>
          <a:p>
            <a:endParaRPr lang="en-IN" dirty="0"/>
          </a:p>
        </p:txBody>
      </p:sp>
    </p:spTree>
    <p:extLst>
      <p:ext uri="{BB962C8B-B14F-4D97-AF65-F5344CB8AC3E}">
        <p14:creationId xmlns:p14="http://schemas.microsoft.com/office/powerpoint/2010/main" val="110532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4197-AAC5-ED7F-9AA6-089307E66022}"/>
              </a:ext>
            </a:extLst>
          </p:cNvPr>
          <p:cNvSpPr>
            <a:spLocks noGrp="1"/>
          </p:cNvSpPr>
          <p:nvPr>
            <p:ph type="title"/>
          </p:nvPr>
        </p:nvSpPr>
        <p:spPr/>
        <p:txBody>
          <a:bodyPr/>
          <a:lstStyle/>
          <a:p>
            <a:r>
              <a:rPr lang="en-IN" dirty="0"/>
              <a:t>HTML document</a:t>
            </a:r>
            <a:br>
              <a:rPr lang="en-IN" dirty="0"/>
            </a:br>
            <a:endParaRPr lang="en-IN" dirty="0"/>
          </a:p>
        </p:txBody>
      </p:sp>
      <p:sp>
        <p:nvSpPr>
          <p:cNvPr id="3" name="Content Placeholder 2">
            <a:extLst>
              <a:ext uri="{FF2B5EF4-FFF2-40B4-BE49-F238E27FC236}">
                <a16:creationId xmlns:a16="http://schemas.microsoft.com/office/drawing/2014/main" id="{BBD353F6-3092-82CB-2699-BC5F1127BA26}"/>
              </a:ext>
            </a:extLst>
          </p:cNvPr>
          <p:cNvSpPr>
            <a:spLocks noGrp="1"/>
          </p:cNvSpPr>
          <p:nvPr>
            <p:ph idx="1"/>
          </p:nvPr>
        </p:nvSpPr>
        <p:spPr/>
        <p:txBody>
          <a:bodyPr/>
          <a:lstStyle/>
          <a:p>
            <a:r>
              <a:rPr lang="en-IN" dirty="0"/>
              <a:t>&lt;html&gt;&lt;/html&gt;</a:t>
            </a:r>
          </a:p>
          <a:p>
            <a:r>
              <a:rPr lang="en-IN" dirty="0"/>
              <a:t>&lt;head&gt;&lt;/head&gt;</a:t>
            </a:r>
          </a:p>
          <a:p>
            <a:r>
              <a:rPr lang="en-IN" dirty="0"/>
              <a:t>&lt;body&gt;&lt;/body&gt;</a:t>
            </a:r>
          </a:p>
          <a:p>
            <a:r>
              <a:rPr lang="en-IN" dirty="0"/>
              <a:t>&lt;header&gt;&lt;/header&gt;</a:t>
            </a:r>
          </a:p>
          <a:p>
            <a:r>
              <a:rPr lang="en-IN" dirty="0"/>
              <a:t>&lt;footer&gt;&lt;/footer&gt;</a:t>
            </a:r>
          </a:p>
        </p:txBody>
      </p:sp>
      <p:pic>
        <p:nvPicPr>
          <p:cNvPr id="5" name="Picture 4">
            <a:extLst>
              <a:ext uri="{FF2B5EF4-FFF2-40B4-BE49-F238E27FC236}">
                <a16:creationId xmlns:a16="http://schemas.microsoft.com/office/drawing/2014/main" id="{E9A5C7BA-B6CC-4AD7-3C00-FF475FB65B1B}"/>
              </a:ext>
            </a:extLst>
          </p:cNvPr>
          <p:cNvPicPr>
            <a:picLocks noChangeAspect="1"/>
          </p:cNvPicPr>
          <p:nvPr/>
        </p:nvPicPr>
        <p:blipFill rotWithShape="1">
          <a:blip r:embed="rId2"/>
          <a:srcRect l="18214" t="8508" r="58143" b="50000"/>
          <a:stretch/>
        </p:blipFill>
        <p:spPr>
          <a:xfrm>
            <a:off x="5564778" y="1853754"/>
            <a:ext cx="2882537" cy="2845526"/>
          </a:xfrm>
          <a:prstGeom prst="rect">
            <a:avLst/>
          </a:prstGeom>
        </p:spPr>
      </p:pic>
    </p:spTree>
    <p:extLst>
      <p:ext uri="{BB962C8B-B14F-4D97-AF65-F5344CB8AC3E}">
        <p14:creationId xmlns:p14="http://schemas.microsoft.com/office/powerpoint/2010/main" val="115949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2FB0-1B7B-5D9F-C7FF-540E6C00FCDB}"/>
              </a:ext>
            </a:extLst>
          </p:cNvPr>
          <p:cNvSpPr>
            <a:spLocks noGrp="1"/>
          </p:cNvSpPr>
          <p:nvPr>
            <p:ph type="title"/>
          </p:nvPr>
        </p:nvSpPr>
        <p:spPr/>
        <p:txBody>
          <a:bodyPr/>
          <a:lstStyle/>
          <a:p>
            <a:r>
              <a:rPr lang="en-IN" dirty="0"/>
              <a:t>Tags in HTML</a:t>
            </a:r>
            <a:br>
              <a:rPr lang="en-IN" dirty="0"/>
            </a:br>
            <a:endParaRPr lang="en-IN" dirty="0"/>
          </a:p>
        </p:txBody>
      </p:sp>
      <p:sp>
        <p:nvSpPr>
          <p:cNvPr id="3" name="Content Placeholder 2">
            <a:extLst>
              <a:ext uri="{FF2B5EF4-FFF2-40B4-BE49-F238E27FC236}">
                <a16:creationId xmlns:a16="http://schemas.microsoft.com/office/drawing/2014/main" id="{9004FEB4-1324-4055-E9E1-1AF7218460AB}"/>
              </a:ext>
            </a:extLst>
          </p:cNvPr>
          <p:cNvSpPr>
            <a:spLocks noGrp="1"/>
          </p:cNvSpPr>
          <p:nvPr>
            <p:ph idx="1"/>
          </p:nvPr>
        </p:nvSpPr>
        <p:spPr/>
        <p:txBody>
          <a:bodyPr>
            <a:normAutofit fontScale="92500" lnSpcReduction="20000"/>
          </a:bodyPr>
          <a:lstStyle/>
          <a:p>
            <a:r>
              <a:rPr lang="en-IN" dirty="0">
                <a:latin typeface="Verdana" panose="020B0604030504040204" pitchFamily="34" charset="0"/>
              </a:rPr>
              <a:t>&lt;html&gt;</a:t>
            </a:r>
          </a:p>
          <a:p>
            <a:r>
              <a:rPr lang="en-IN" dirty="0">
                <a:latin typeface="Verdana" panose="020B0604030504040204" pitchFamily="34" charset="0"/>
              </a:rPr>
              <a:t>&lt;head&gt;</a:t>
            </a:r>
          </a:p>
          <a:p>
            <a:r>
              <a:rPr lang="en-IN" dirty="0">
                <a:latin typeface="Verdana" panose="020B0604030504040204" pitchFamily="34" charset="0"/>
              </a:rPr>
              <a:t>&lt;title&gt;</a:t>
            </a:r>
          </a:p>
          <a:p>
            <a:r>
              <a:rPr lang="en-IN" dirty="0">
                <a:latin typeface="Verdana" panose="020B0604030504040204" pitchFamily="34" charset="0"/>
              </a:rPr>
              <a:t>&lt;body&gt;</a:t>
            </a:r>
          </a:p>
          <a:p>
            <a:r>
              <a:rPr lang="en-IN" dirty="0">
                <a:latin typeface="Verdana" panose="020B0604030504040204" pitchFamily="34" charset="0"/>
              </a:rPr>
              <a:t>&lt;h1&gt; to &lt;h6&gt;</a:t>
            </a:r>
          </a:p>
          <a:p>
            <a:r>
              <a:rPr lang="en-IN" dirty="0">
                <a:latin typeface="Verdana" panose="020B0604030504040204" pitchFamily="34" charset="0"/>
              </a:rPr>
              <a:t>&lt;p&gt;</a:t>
            </a:r>
          </a:p>
          <a:p>
            <a:r>
              <a:rPr lang="en-IN" dirty="0">
                <a:latin typeface="Verdana" panose="020B0604030504040204" pitchFamily="34" charset="0"/>
              </a:rPr>
              <a:t>&lt;</a:t>
            </a:r>
            <a:r>
              <a:rPr lang="en-IN" dirty="0" err="1">
                <a:latin typeface="Verdana" panose="020B0604030504040204" pitchFamily="34" charset="0"/>
              </a:rPr>
              <a:t>br</a:t>
            </a:r>
            <a:r>
              <a:rPr lang="en-IN" dirty="0">
                <a:latin typeface="Verdana" panose="020B0604030504040204" pitchFamily="34" charset="0"/>
              </a:rPr>
              <a:t>&gt;</a:t>
            </a:r>
          </a:p>
          <a:p>
            <a:r>
              <a:rPr lang="en-IN" dirty="0">
                <a:latin typeface="Verdana" panose="020B0604030504040204" pitchFamily="34" charset="0"/>
              </a:rPr>
              <a:t>&lt;hr&gt;</a:t>
            </a:r>
          </a:p>
          <a:p>
            <a:pPr marL="0" indent="0">
              <a:buNone/>
            </a:pPr>
            <a:endParaRPr lang="en-IN" dirty="0">
              <a:latin typeface="Verdana" panose="020B0604030504040204" pitchFamily="34" charset="0"/>
            </a:endParaRPr>
          </a:p>
        </p:txBody>
      </p:sp>
    </p:spTree>
    <p:extLst>
      <p:ext uri="{BB962C8B-B14F-4D97-AF65-F5344CB8AC3E}">
        <p14:creationId xmlns:p14="http://schemas.microsoft.com/office/powerpoint/2010/main" val="172504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7958-94B8-D5E4-12B8-46941D0DD669}"/>
              </a:ext>
            </a:extLst>
          </p:cNvPr>
          <p:cNvSpPr>
            <a:spLocks noGrp="1"/>
          </p:cNvSpPr>
          <p:nvPr>
            <p:ph type="title"/>
          </p:nvPr>
        </p:nvSpPr>
        <p:spPr/>
        <p:txBody>
          <a:bodyPr/>
          <a:lstStyle/>
          <a:p>
            <a:r>
              <a:rPr lang="en-IN" dirty="0"/>
              <a:t>Use of tags </a:t>
            </a:r>
            <a:br>
              <a:rPr lang="en-IN" dirty="0"/>
            </a:br>
            <a:endParaRPr lang="en-IN" dirty="0"/>
          </a:p>
        </p:txBody>
      </p:sp>
      <p:sp>
        <p:nvSpPr>
          <p:cNvPr id="6" name="Content Placeholder 5">
            <a:extLst>
              <a:ext uri="{FF2B5EF4-FFF2-40B4-BE49-F238E27FC236}">
                <a16:creationId xmlns:a16="http://schemas.microsoft.com/office/drawing/2014/main" id="{F43C51D4-FD5B-C815-09ED-7DBFC5A51B56}"/>
              </a:ext>
            </a:extLst>
          </p:cNvPr>
          <p:cNvSpPr>
            <a:spLocks noGrp="1"/>
          </p:cNvSpPr>
          <p:nvPr>
            <p:ph idx="1"/>
          </p:nvPr>
        </p:nvSpPr>
        <p:spPr>
          <a:xfrm>
            <a:off x="1451579" y="2015732"/>
            <a:ext cx="9603275" cy="4254439"/>
          </a:xfrm>
        </p:spPr>
        <p:txBody>
          <a:bodyPr/>
          <a:lstStyle/>
          <a:p>
            <a:r>
              <a:rPr lang="en-IN" dirty="0"/>
              <a:t>&lt;html&gt; - </a:t>
            </a:r>
            <a:r>
              <a:rPr lang="en-IN" b="0" i="0" dirty="0">
                <a:effectLst/>
              </a:rPr>
              <a:t>Defines an HTML document</a:t>
            </a:r>
          </a:p>
          <a:p>
            <a:r>
              <a:rPr lang="en-IN" b="0" i="0" dirty="0">
                <a:effectLst/>
              </a:rPr>
              <a:t>&lt;head&gt;- Contains metadata/information for the document</a:t>
            </a:r>
          </a:p>
          <a:p>
            <a:r>
              <a:rPr lang="en-IN" dirty="0"/>
              <a:t>&lt;title&gt; - </a:t>
            </a:r>
            <a:r>
              <a:rPr lang="en-US" b="0" i="0" dirty="0">
                <a:effectLst/>
              </a:rPr>
              <a:t>Defines a title for the document</a:t>
            </a:r>
            <a:endParaRPr lang="en-IN" dirty="0"/>
          </a:p>
          <a:p>
            <a:r>
              <a:rPr lang="en-IN" dirty="0"/>
              <a:t>&lt;body&gt;</a:t>
            </a:r>
            <a:r>
              <a:rPr lang="en-IN" b="0" i="0" dirty="0">
                <a:effectLst/>
              </a:rPr>
              <a:t>- Defines the document's body</a:t>
            </a:r>
          </a:p>
          <a:p>
            <a:r>
              <a:rPr lang="en-IN" dirty="0"/>
              <a:t>&lt;h1&gt; to &lt;h6&gt;- </a:t>
            </a:r>
            <a:r>
              <a:rPr lang="en-IN" b="0" i="0" dirty="0">
                <a:effectLst/>
              </a:rPr>
              <a:t>Defines HTML headings</a:t>
            </a:r>
            <a:endParaRPr lang="en-IN" dirty="0"/>
          </a:p>
          <a:p>
            <a:r>
              <a:rPr lang="en-IN" b="0" i="0" dirty="0">
                <a:effectLst/>
              </a:rPr>
              <a:t>&lt;p&gt;- Defines a paragraph</a:t>
            </a:r>
          </a:p>
          <a:p>
            <a:r>
              <a:rPr lang="en-IN" dirty="0"/>
              <a:t>&lt;</a:t>
            </a:r>
            <a:r>
              <a:rPr lang="en-IN" dirty="0" err="1"/>
              <a:t>br</a:t>
            </a:r>
            <a:r>
              <a:rPr lang="en-IN" dirty="0"/>
              <a:t>&gt;- </a:t>
            </a:r>
            <a:r>
              <a:rPr lang="en-US" b="0" i="0" dirty="0">
                <a:effectLst/>
              </a:rPr>
              <a:t>Inserts a single-line break</a:t>
            </a:r>
          </a:p>
          <a:p>
            <a:r>
              <a:rPr lang="en-IN" dirty="0"/>
              <a:t>&lt;hr&gt;</a:t>
            </a:r>
            <a:r>
              <a:rPr lang="en-US" dirty="0"/>
              <a:t>- </a:t>
            </a:r>
            <a:r>
              <a:rPr lang="en-US" b="0" i="0" dirty="0">
                <a:effectLst/>
              </a:rPr>
              <a:t>Defines a thematic change in the content</a:t>
            </a:r>
          </a:p>
          <a:p>
            <a:endParaRPr lang="en-IN"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74059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E282-197F-C9A7-CEA7-62B487F72F87}"/>
              </a:ext>
            </a:extLst>
          </p:cNvPr>
          <p:cNvSpPr>
            <a:spLocks noGrp="1"/>
          </p:cNvSpPr>
          <p:nvPr>
            <p:ph type="title"/>
          </p:nvPr>
        </p:nvSpPr>
        <p:spPr/>
        <p:txBody>
          <a:bodyPr/>
          <a:lstStyle/>
          <a:p>
            <a:r>
              <a:rPr lang="en-US" b="0" i="0" dirty="0">
                <a:effectLst/>
                <a:latin typeface="+mn-lt"/>
              </a:rPr>
              <a:t>difference between Class and ID selector</a:t>
            </a:r>
            <a:endParaRPr lang="en-IN" dirty="0">
              <a:latin typeface="+mn-lt"/>
            </a:endParaRPr>
          </a:p>
        </p:txBody>
      </p:sp>
      <p:sp>
        <p:nvSpPr>
          <p:cNvPr id="3" name="Content Placeholder 2">
            <a:extLst>
              <a:ext uri="{FF2B5EF4-FFF2-40B4-BE49-F238E27FC236}">
                <a16:creationId xmlns:a16="http://schemas.microsoft.com/office/drawing/2014/main" id="{D378145D-59F8-115B-15B0-2D67FCD829D2}"/>
              </a:ext>
            </a:extLst>
          </p:cNvPr>
          <p:cNvSpPr>
            <a:spLocks noGrp="1"/>
          </p:cNvSpPr>
          <p:nvPr>
            <p:ph idx="1"/>
          </p:nvPr>
        </p:nvSpPr>
        <p:spPr/>
        <p:txBody>
          <a:bodyPr/>
          <a:lstStyle/>
          <a:p>
            <a:r>
              <a:rPr lang="en-IN" b="1" i="0" dirty="0">
                <a:effectLst/>
                <a:latin typeface="var(--font-family-heading-lesson-markdown)"/>
              </a:rPr>
              <a:t>ID selector</a:t>
            </a:r>
          </a:p>
          <a:p>
            <a:pPr marL="0" indent="0">
              <a:buNone/>
            </a:pPr>
            <a:r>
              <a:rPr lang="en-US" dirty="0"/>
              <a:t>The ID selector matches an element based on the value of its id attribute. For the element to be selected, its ID attribute must exactly match the value given in the selector. The # symbol and the id of the HTML element name are used to select the desired element.</a:t>
            </a:r>
          </a:p>
          <a:p>
            <a:r>
              <a:rPr lang="en-IN" b="1" i="0" dirty="0">
                <a:effectLst/>
              </a:rPr>
              <a:t>Class selector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D4E"/>
                </a:solidFill>
                <a:effectLst/>
              </a:rPr>
              <a:t>The </a:t>
            </a:r>
            <a:r>
              <a:rPr kumimoji="0" lang="en-US" altLang="en-US" sz="2000" i="0" u="none" strike="noStrike" cap="none" normalizeH="0" baseline="0" dirty="0">
                <a:ln>
                  <a:noFill/>
                </a:ln>
                <a:solidFill>
                  <a:srgbClr val="3D3D4E"/>
                </a:solidFill>
                <a:effectLst/>
              </a:rPr>
              <a:t>class selector </a:t>
            </a:r>
            <a:r>
              <a:rPr kumimoji="0" lang="en-US" altLang="en-US" sz="2000" b="0" i="0" u="none" strike="noStrike" cap="none" normalizeH="0" baseline="0" dirty="0">
                <a:ln>
                  <a:noFill/>
                </a:ln>
                <a:solidFill>
                  <a:srgbClr val="3D3D4E"/>
                </a:solidFill>
                <a:effectLst/>
              </a:rPr>
              <a:t>selects elements with a specific class attribute. It matches all the HTML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D3D4E"/>
                </a:solidFill>
                <a:effectLst/>
              </a:rPr>
              <a:t>based on the contents of their </a:t>
            </a:r>
            <a:r>
              <a:rPr kumimoji="0" lang="en-US" altLang="en-US" sz="1800" b="0" i="0" u="none" strike="noStrike" cap="none" normalizeH="0" baseline="0" dirty="0">
                <a:ln>
                  <a:noFill/>
                </a:ln>
                <a:effectLst/>
              </a:rPr>
              <a:t>class</a:t>
            </a:r>
            <a:r>
              <a:rPr kumimoji="0" lang="en-US" altLang="en-US" sz="2000" b="0" i="0" u="none" strike="noStrike" cap="none" normalizeH="0" baseline="0" dirty="0">
                <a:ln>
                  <a:noFill/>
                </a:ln>
                <a:solidFill>
                  <a:srgbClr val="3D3D4E"/>
                </a:solidFill>
                <a:effectLst/>
              </a:rPr>
              <a:t> attribute. The</a:t>
            </a:r>
            <a:r>
              <a:rPr kumimoji="0" lang="en-US" altLang="en-US" sz="2000" b="0" i="0" u="none" strike="noStrike" cap="none" normalizeH="0" baseline="0" dirty="0">
                <a:ln>
                  <a:noFill/>
                </a:ln>
                <a:effectLst/>
              </a:rPr>
              <a:t>”</a:t>
            </a:r>
            <a:r>
              <a:rPr lang="en-US" altLang="en-US" sz="1800" dirty="0"/>
              <a:t>.”</a:t>
            </a:r>
            <a:r>
              <a:rPr kumimoji="0" lang="en-US" altLang="en-US" sz="2000" b="0" i="0" u="none" strike="noStrike" cap="none" normalizeH="0" baseline="0" dirty="0">
                <a:ln>
                  <a:noFill/>
                </a:ln>
                <a:solidFill>
                  <a:srgbClr val="3D3D4E"/>
                </a:solidFill>
                <a:effectLst/>
              </a:rPr>
              <a:t> symbol, along with the class name, is used to select the desired class.</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endParaRPr>
          </a:p>
          <a:p>
            <a:endParaRPr lang="en-IN" b="1" i="0" dirty="0">
              <a:effectLst/>
              <a:latin typeface="var(--font-family-heading-lesson-markdown)"/>
            </a:endParaRPr>
          </a:p>
          <a:p>
            <a:pPr marL="0" indent="0">
              <a:buNone/>
            </a:pPr>
            <a:endParaRPr lang="en-US" dirty="0"/>
          </a:p>
        </p:txBody>
      </p:sp>
    </p:spTree>
    <p:extLst>
      <p:ext uri="{BB962C8B-B14F-4D97-AF65-F5344CB8AC3E}">
        <p14:creationId xmlns:p14="http://schemas.microsoft.com/office/powerpoint/2010/main" val="1797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5F2D-D69D-B3E3-F5B9-38499173597B}"/>
              </a:ext>
            </a:extLst>
          </p:cNvPr>
          <p:cNvSpPr>
            <a:spLocks noGrp="1"/>
          </p:cNvSpPr>
          <p:nvPr>
            <p:ph type="title"/>
          </p:nvPr>
        </p:nvSpPr>
        <p:spPr/>
        <p:txBody>
          <a:bodyPr/>
          <a:lstStyle/>
          <a:p>
            <a:r>
              <a:rPr lang="en-IN" dirty="0"/>
              <a:t>Syntax</a:t>
            </a:r>
          </a:p>
        </p:txBody>
      </p:sp>
      <p:pic>
        <p:nvPicPr>
          <p:cNvPr id="5" name="Content Placeholder 4">
            <a:extLst>
              <a:ext uri="{FF2B5EF4-FFF2-40B4-BE49-F238E27FC236}">
                <a16:creationId xmlns:a16="http://schemas.microsoft.com/office/drawing/2014/main" id="{1BAD7DD9-BB93-E1C9-BDA1-5F4C90EF418C}"/>
              </a:ext>
            </a:extLst>
          </p:cNvPr>
          <p:cNvPicPr>
            <a:picLocks noGrp="1" noChangeAspect="1"/>
          </p:cNvPicPr>
          <p:nvPr>
            <p:ph idx="1"/>
          </p:nvPr>
        </p:nvPicPr>
        <p:blipFill rotWithShape="1">
          <a:blip r:embed="rId2"/>
          <a:srcRect l="29404" t="29912" r="31262" b="61757"/>
          <a:stretch/>
        </p:blipFill>
        <p:spPr>
          <a:xfrm>
            <a:off x="1451579" y="3749248"/>
            <a:ext cx="6652016" cy="872829"/>
          </a:xfrm>
        </p:spPr>
      </p:pic>
      <p:pic>
        <p:nvPicPr>
          <p:cNvPr id="7" name="Picture 6">
            <a:extLst>
              <a:ext uri="{FF2B5EF4-FFF2-40B4-BE49-F238E27FC236}">
                <a16:creationId xmlns:a16="http://schemas.microsoft.com/office/drawing/2014/main" id="{8D660EEA-28E9-A20A-4EA4-366648F66D82}"/>
              </a:ext>
            </a:extLst>
          </p:cNvPr>
          <p:cNvPicPr>
            <a:picLocks noChangeAspect="1"/>
          </p:cNvPicPr>
          <p:nvPr/>
        </p:nvPicPr>
        <p:blipFill rotWithShape="1">
          <a:blip r:embed="rId2"/>
          <a:srcRect l="29429" t="74667" r="34643" b="16952"/>
          <a:stretch/>
        </p:blipFill>
        <p:spPr>
          <a:xfrm>
            <a:off x="1451579" y="2235924"/>
            <a:ext cx="6652016" cy="872829"/>
          </a:xfrm>
          <a:prstGeom prst="rect">
            <a:avLst/>
          </a:prstGeom>
        </p:spPr>
      </p:pic>
    </p:spTree>
    <p:extLst>
      <p:ext uri="{BB962C8B-B14F-4D97-AF65-F5344CB8AC3E}">
        <p14:creationId xmlns:p14="http://schemas.microsoft.com/office/powerpoint/2010/main" val="293641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3514-902C-231F-0837-8D6139DA68F9}"/>
              </a:ext>
            </a:extLst>
          </p:cNvPr>
          <p:cNvSpPr>
            <a:spLocks noGrp="1"/>
          </p:cNvSpPr>
          <p:nvPr>
            <p:ph type="title"/>
          </p:nvPr>
        </p:nvSpPr>
        <p:spPr/>
        <p:txBody>
          <a:bodyPr/>
          <a:lstStyle/>
          <a:p>
            <a:r>
              <a:rPr lang="en-IN" dirty="0"/>
              <a:t>What is CSS</a:t>
            </a:r>
            <a:br>
              <a:rPr lang="en-IN" dirty="0"/>
            </a:br>
            <a:endParaRPr lang="en-IN" dirty="0"/>
          </a:p>
        </p:txBody>
      </p:sp>
      <p:sp>
        <p:nvSpPr>
          <p:cNvPr id="3" name="Content Placeholder 2">
            <a:extLst>
              <a:ext uri="{FF2B5EF4-FFF2-40B4-BE49-F238E27FC236}">
                <a16:creationId xmlns:a16="http://schemas.microsoft.com/office/drawing/2014/main" id="{482E8887-84C5-32F6-8BA4-FBB5B35EAC1E}"/>
              </a:ext>
            </a:extLst>
          </p:cNvPr>
          <p:cNvSpPr>
            <a:spLocks noGrp="1"/>
          </p:cNvSpPr>
          <p:nvPr>
            <p:ph idx="1"/>
          </p:nvPr>
        </p:nvSpPr>
        <p:spPr/>
        <p:txBody>
          <a:bodyPr/>
          <a:lstStyle/>
          <a:p>
            <a:r>
              <a:rPr lang="en-US" dirty="0"/>
              <a:t>CSS stands for Cascading Style Sheets </a:t>
            </a:r>
          </a:p>
          <a:p>
            <a:r>
              <a:rPr lang="en-US" dirty="0"/>
              <a:t>CSS describes how HTML elements are to be displayed on screen, paper, or in other media </a:t>
            </a:r>
          </a:p>
          <a:p>
            <a:r>
              <a:rPr lang="en-US" dirty="0"/>
              <a:t>CSS saves a lot of work. It can control the layout of multiple web pages all at once </a:t>
            </a:r>
          </a:p>
          <a:p>
            <a:r>
              <a:rPr lang="en-US" dirty="0"/>
              <a:t>External stylesheets are stored in CSS files</a:t>
            </a:r>
            <a:endParaRPr lang="en-IN" dirty="0"/>
          </a:p>
        </p:txBody>
      </p:sp>
    </p:spTree>
    <p:extLst>
      <p:ext uri="{BB962C8B-B14F-4D97-AF65-F5344CB8AC3E}">
        <p14:creationId xmlns:p14="http://schemas.microsoft.com/office/powerpoint/2010/main" val="8683535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238</TotalTime>
  <Words>437</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var(--font-family-heading-lesson-markdown)</vt:lpstr>
      <vt:lpstr>Verdana</vt:lpstr>
      <vt:lpstr>Gallery</vt:lpstr>
      <vt:lpstr>HTML Presentation</vt:lpstr>
      <vt:lpstr>Contains</vt:lpstr>
      <vt:lpstr>Introduction </vt:lpstr>
      <vt:lpstr>HTML document </vt:lpstr>
      <vt:lpstr>Tags in HTML </vt:lpstr>
      <vt:lpstr>Use of tags  </vt:lpstr>
      <vt:lpstr>difference between Class and ID selector</vt:lpstr>
      <vt:lpstr>Syntax</vt:lpstr>
      <vt:lpstr>What is CSS </vt:lpstr>
      <vt:lpstr>How CSS helps HTML </vt:lpstr>
      <vt:lpstr>Example-Code</vt:lpstr>
      <vt:lpstr>Example-Code</vt:lpstr>
      <vt:lpstr>Example-Output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Presentation</dc:title>
  <dc:creator>Vishal Sule</dc:creator>
  <cp:lastModifiedBy>Vishal Sule</cp:lastModifiedBy>
  <cp:revision>3</cp:revision>
  <dcterms:created xsi:type="dcterms:W3CDTF">2023-02-24T04:23:11Z</dcterms:created>
  <dcterms:modified xsi:type="dcterms:W3CDTF">2023-02-26T05:55:28Z</dcterms:modified>
</cp:coreProperties>
</file>