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notesMasterIdLst>
    <p:notesMasterId r:id="rId16"/>
  </p:notesMasterIdLst>
  <p:handoutMasterIdLst>
    <p:handoutMasterId r:id="rId17"/>
  </p:handoutMasterIdLst>
  <p:sldIdLst>
    <p:sldId id="256" r:id="rId2"/>
    <p:sldId id="257" r:id="rId3"/>
    <p:sldId id="264" r:id="rId4"/>
    <p:sldId id="263" r:id="rId5"/>
    <p:sldId id="258" r:id="rId6"/>
    <p:sldId id="259" r:id="rId7"/>
    <p:sldId id="260" r:id="rId8"/>
    <p:sldId id="267" r:id="rId9"/>
    <p:sldId id="268" r:id="rId10"/>
    <p:sldId id="269" r:id="rId11"/>
    <p:sldId id="270" r:id="rId12"/>
    <p:sldId id="271" r:id="rId13"/>
    <p:sldId id="272"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79189" autoAdjust="0"/>
  </p:normalViewPr>
  <p:slideViewPr>
    <p:cSldViewPr snapToGrid="0">
      <p:cViewPr varScale="1">
        <p:scale>
          <a:sx n="67" d="100"/>
          <a:sy n="67"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6FA33-8BE8-4CCB-BE4C-C584A2A07358}" type="datetimeFigureOut">
              <a:rPr lang="en-US" smtClean="0"/>
              <a:t>6/1/2016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E2EAD0-C990-4C57-8025-73D757C54834}" type="slidenum">
              <a:rPr lang="en-US" smtClean="0"/>
              <a:t>‹#›</a:t>
            </a:fld>
            <a:endParaRPr lang="en-US"/>
          </a:p>
        </p:txBody>
      </p:sp>
    </p:spTree>
    <p:extLst>
      <p:ext uri="{BB962C8B-B14F-4D97-AF65-F5344CB8AC3E}">
        <p14:creationId xmlns:p14="http://schemas.microsoft.com/office/powerpoint/2010/main" val="8921152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F706B-5A9B-49C5-B997-706BBF1B9389}" type="datetimeFigureOut">
              <a:rPr lang="en-US" smtClean="0"/>
              <a:t>6/1/2016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CF10B-8F52-4C04-B704-41BE42B91782}" type="slidenum">
              <a:rPr lang="en-US" smtClean="0"/>
              <a:t>‹#›</a:t>
            </a:fld>
            <a:endParaRPr lang="en-US"/>
          </a:p>
        </p:txBody>
      </p:sp>
    </p:spTree>
    <p:extLst>
      <p:ext uri="{BB962C8B-B14F-4D97-AF65-F5344CB8AC3E}">
        <p14:creationId xmlns:p14="http://schemas.microsoft.com/office/powerpoint/2010/main" val="3376625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OpenCV#cite_note-Itseez-1" TargetMode="External"/><Relationship Id="rId13" Type="http://schemas.openxmlformats.org/officeDocument/2006/relationships/hyperlink" Target="https://en.wikipedia.org/wiki/Open-source_software" TargetMode="External"/><Relationship Id="rId3" Type="http://schemas.openxmlformats.org/officeDocument/2006/relationships/hyperlink" Target="https://en.wikipedia.org/wiki/Library_(computing)" TargetMode="External"/><Relationship Id="rId7" Type="http://schemas.openxmlformats.org/officeDocument/2006/relationships/hyperlink" Target="https://en.wikipedia.org/wiki/Willow_Garage" TargetMode="External"/><Relationship Id="rId12" Type="http://schemas.openxmlformats.org/officeDocument/2006/relationships/hyperlink" Target="https://en.wikipedia.org/wiki/Free_software"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Nizhny_Novgorod" TargetMode="External"/><Relationship Id="rId11" Type="http://schemas.openxmlformats.org/officeDocument/2006/relationships/hyperlink" Target="https://en.wikipedia.org/wiki/BSD_license" TargetMode="External"/><Relationship Id="rId5" Type="http://schemas.openxmlformats.org/officeDocument/2006/relationships/hyperlink" Target="https://en.wikipedia.org/wiki/Intel_Corporation" TargetMode="External"/><Relationship Id="rId15" Type="http://schemas.openxmlformats.org/officeDocument/2006/relationships/hyperlink" Target="https://en.wikipedia.org/wiki/Microsoft_Windows" TargetMode="External"/><Relationship Id="rId10" Type="http://schemas.openxmlformats.org/officeDocument/2006/relationships/hyperlink" Target="https://en.wikipedia.org/wiki/Open-source" TargetMode="External"/><Relationship Id="rId4" Type="http://schemas.openxmlformats.org/officeDocument/2006/relationships/hyperlink" Target="https://en.wikipedia.org/wiki/Computer_vision" TargetMode="External"/><Relationship Id="rId9" Type="http://schemas.openxmlformats.org/officeDocument/2006/relationships/hyperlink" Target="https://en.wikipedia.org/wiki/Cross-platform" TargetMode="External"/><Relationship Id="rId14" Type="http://schemas.openxmlformats.org/officeDocument/2006/relationships/hyperlink" Target="https://en.wikipedia.org/wiki/Software_development"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OpenCV#cite_note-Itseez-1" TargetMode="External"/><Relationship Id="rId13" Type="http://schemas.openxmlformats.org/officeDocument/2006/relationships/hyperlink" Target="https://en.wikipedia.org/wiki/Open-source_software" TargetMode="External"/><Relationship Id="rId3" Type="http://schemas.openxmlformats.org/officeDocument/2006/relationships/hyperlink" Target="https://en.wikipedia.org/wiki/Library_(computing)" TargetMode="External"/><Relationship Id="rId7" Type="http://schemas.openxmlformats.org/officeDocument/2006/relationships/hyperlink" Target="https://en.wikipedia.org/wiki/Willow_Garage" TargetMode="External"/><Relationship Id="rId12" Type="http://schemas.openxmlformats.org/officeDocument/2006/relationships/hyperlink" Target="https://en.wikipedia.org/wiki/Free_softwar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Nizhny_Novgorod" TargetMode="External"/><Relationship Id="rId11" Type="http://schemas.openxmlformats.org/officeDocument/2006/relationships/hyperlink" Target="https://en.wikipedia.org/wiki/BSD_license" TargetMode="External"/><Relationship Id="rId5" Type="http://schemas.openxmlformats.org/officeDocument/2006/relationships/hyperlink" Target="https://en.wikipedia.org/wiki/Intel_Corporation" TargetMode="External"/><Relationship Id="rId15" Type="http://schemas.openxmlformats.org/officeDocument/2006/relationships/hyperlink" Target="https://en.wikipedia.org/wiki/Microsoft_Windows" TargetMode="External"/><Relationship Id="rId10" Type="http://schemas.openxmlformats.org/officeDocument/2006/relationships/hyperlink" Target="https://en.wikipedia.org/wiki/Open-source" TargetMode="External"/><Relationship Id="rId4" Type="http://schemas.openxmlformats.org/officeDocument/2006/relationships/hyperlink" Target="https://en.wikipedia.org/wiki/Computer_vision" TargetMode="External"/><Relationship Id="rId9" Type="http://schemas.openxmlformats.org/officeDocument/2006/relationships/hyperlink" Target="https://en.wikipedia.org/wiki/Cross-platform" TargetMode="External"/><Relationship Id="rId14" Type="http://schemas.openxmlformats.org/officeDocument/2006/relationships/hyperlink" Target="https://en.wikipedia.org/wiki/Software_developmen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867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OpenCV</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Open Source Computer Vision</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Library (computing)"/>
              </a:rPr>
              <a:t>library of programming functions</a:t>
            </a:r>
            <a:r>
              <a:rPr lang="en-US" sz="1200" b="0" i="0" kern="1200" dirty="0" smtClean="0">
                <a:solidFill>
                  <a:schemeClr val="tx1"/>
                </a:solidFill>
                <a:effectLst/>
                <a:latin typeface="+mn-lt"/>
                <a:ea typeface="+mn-ea"/>
                <a:cs typeface="+mn-cs"/>
              </a:rPr>
              <a:t> mainly aimed at real-time </a:t>
            </a:r>
            <a:r>
              <a:rPr lang="en-US" sz="1200" b="0" i="0" u="none" strike="noStrike" kern="1200" dirty="0" smtClean="0">
                <a:solidFill>
                  <a:schemeClr val="tx1"/>
                </a:solidFill>
                <a:effectLst/>
                <a:latin typeface="+mn-lt"/>
                <a:ea typeface="+mn-ea"/>
                <a:cs typeface="+mn-cs"/>
                <a:hlinkClick r:id="rId4" tooltip="Computer vision"/>
              </a:rPr>
              <a:t>computer vision</a:t>
            </a:r>
            <a:r>
              <a:rPr lang="en-US" sz="1200" b="0" i="0" kern="1200" dirty="0" smtClean="0">
                <a:solidFill>
                  <a:schemeClr val="tx1"/>
                </a:solidFill>
                <a:effectLst/>
                <a:latin typeface="+mn-lt"/>
                <a:ea typeface="+mn-ea"/>
                <a:cs typeface="+mn-cs"/>
              </a:rPr>
              <a:t>, originally developed by </a:t>
            </a:r>
            <a:r>
              <a:rPr lang="en-US" sz="1200" b="0" i="0" u="none" strike="noStrike" kern="1200" dirty="0" smtClean="0">
                <a:solidFill>
                  <a:schemeClr val="tx1"/>
                </a:solidFill>
                <a:effectLst/>
                <a:latin typeface="+mn-lt"/>
                <a:ea typeface="+mn-ea"/>
                <a:cs typeface="+mn-cs"/>
                <a:hlinkClick r:id="rId5" tooltip="Intel Corporation"/>
              </a:rPr>
              <a:t>Intel</a:t>
            </a:r>
            <a:r>
              <a:rPr lang="en-US" sz="1200" b="0" i="0" kern="1200" dirty="0" smtClean="0">
                <a:solidFill>
                  <a:schemeClr val="tx1"/>
                </a:solidFill>
                <a:effectLst/>
                <a:latin typeface="+mn-lt"/>
                <a:ea typeface="+mn-ea"/>
                <a:cs typeface="+mn-cs"/>
              </a:rPr>
              <a:t>'s research center in </a:t>
            </a:r>
            <a:r>
              <a:rPr lang="en-US" sz="1200" b="0" i="0" u="none" strike="noStrike" kern="1200" dirty="0" smtClean="0">
                <a:solidFill>
                  <a:schemeClr val="tx1"/>
                </a:solidFill>
                <a:effectLst/>
                <a:latin typeface="+mn-lt"/>
                <a:ea typeface="+mn-ea"/>
                <a:cs typeface="+mn-cs"/>
                <a:hlinkClick r:id="rId6" tooltip="Nizhny Novgorod"/>
              </a:rPr>
              <a:t>Nizhny Novgorod</a:t>
            </a:r>
            <a:r>
              <a:rPr lang="en-US" sz="1200" b="0" i="0" kern="1200" dirty="0" smtClean="0">
                <a:solidFill>
                  <a:schemeClr val="tx1"/>
                </a:solidFill>
                <a:effectLst/>
                <a:latin typeface="+mn-lt"/>
                <a:ea typeface="+mn-ea"/>
                <a:cs typeface="+mn-cs"/>
              </a:rPr>
              <a:t> (Russia), later supported by </a:t>
            </a:r>
            <a:r>
              <a:rPr lang="en-US" sz="1200" b="0" i="0" u="none" strike="noStrike" kern="1200" dirty="0" smtClean="0">
                <a:solidFill>
                  <a:schemeClr val="tx1"/>
                </a:solidFill>
                <a:effectLst/>
                <a:latin typeface="+mn-lt"/>
                <a:ea typeface="+mn-ea"/>
                <a:cs typeface="+mn-cs"/>
                <a:hlinkClick r:id="rId7" tooltip="Willow Garage"/>
              </a:rPr>
              <a:t>Willow Garage</a:t>
            </a:r>
            <a:r>
              <a:rPr lang="en-US" sz="1200" b="0" i="0" kern="1200" dirty="0" smtClean="0">
                <a:solidFill>
                  <a:schemeClr val="tx1"/>
                </a:solidFill>
                <a:effectLst/>
                <a:latin typeface="+mn-lt"/>
                <a:ea typeface="+mn-ea"/>
                <a:cs typeface="+mn-cs"/>
              </a:rPr>
              <a:t> and now maintained by </a:t>
            </a:r>
            <a:r>
              <a:rPr lang="en-US" sz="1200" b="0" i="0" kern="1200" dirty="0" err="1" smtClean="0">
                <a:solidFill>
                  <a:schemeClr val="tx1"/>
                </a:solidFill>
                <a:effectLst/>
                <a:latin typeface="+mn-lt"/>
                <a:ea typeface="+mn-ea"/>
                <a:cs typeface="+mn-cs"/>
              </a:rPr>
              <a:t>Itseez</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8"/>
              </a:rPr>
              <a:t>[1]</a:t>
            </a:r>
            <a:r>
              <a:rPr lang="en-US" sz="1200" b="0" i="0" kern="1200" dirty="0" smtClean="0">
                <a:solidFill>
                  <a:schemeClr val="tx1"/>
                </a:solidFill>
                <a:effectLst/>
                <a:latin typeface="+mn-lt"/>
                <a:ea typeface="+mn-ea"/>
                <a:cs typeface="+mn-cs"/>
              </a:rPr>
              <a:t> The library is </a:t>
            </a:r>
            <a:r>
              <a:rPr lang="en-US" sz="1200" b="0" i="0" u="none" strike="noStrike" kern="1200" dirty="0" smtClean="0">
                <a:solidFill>
                  <a:schemeClr val="tx1"/>
                </a:solidFill>
                <a:effectLst/>
                <a:latin typeface="+mn-lt"/>
                <a:ea typeface="+mn-ea"/>
                <a:cs typeface="+mn-cs"/>
                <a:hlinkClick r:id="rId9" tooltip="Cross-platform"/>
              </a:rPr>
              <a:t>cross-platform</a:t>
            </a:r>
            <a:r>
              <a:rPr lang="en-US" sz="1200" b="0" i="0" kern="1200" dirty="0" smtClean="0">
                <a:solidFill>
                  <a:schemeClr val="tx1"/>
                </a:solidFill>
                <a:effectLst/>
                <a:latin typeface="+mn-lt"/>
                <a:ea typeface="+mn-ea"/>
                <a:cs typeface="+mn-cs"/>
              </a:rPr>
              <a:t> and free for use under the </a:t>
            </a:r>
            <a:r>
              <a:rPr lang="en-US" sz="1200" b="0" i="0" u="none" strike="noStrike" kern="1200" dirty="0" smtClean="0">
                <a:solidFill>
                  <a:schemeClr val="tx1"/>
                </a:solidFill>
                <a:effectLst/>
                <a:latin typeface="+mn-lt"/>
                <a:ea typeface="+mn-ea"/>
                <a:cs typeface="+mn-cs"/>
                <a:hlinkClick r:id="rId10" tooltip="Open-source"/>
              </a:rPr>
              <a:t>open-source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tooltip="BSD license"/>
              </a:rPr>
              <a:t>BSD license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MinGW</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Minimalist GNU for Windows</a:t>
            </a:r>
            <a:r>
              <a:rPr lang="en-US" sz="1200" b="0" i="0" kern="1200" dirty="0" smtClean="0">
                <a:solidFill>
                  <a:schemeClr val="tx1"/>
                </a:solidFill>
                <a:effectLst/>
                <a:latin typeface="+mn-lt"/>
                <a:ea typeface="+mn-ea"/>
                <a:cs typeface="+mn-cs"/>
              </a:rPr>
              <a:t>), formerly </a:t>
            </a:r>
            <a:r>
              <a:rPr lang="en-US" sz="1200" b="1" i="0" kern="1200" dirty="0" smtClean="0">
                <a:solidFill>
                  <a:schemeClr val="tx1"/>
                </a:solidFill>
                <a:effectLst/>
                <a:latin typeface="+mn-lt"/>
                <a:ea typeface="+mn-ea"/>
                <a:cs typeface="+mn-cs"/>
              </a:rPr>
              <a:t>mingw32</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12" tooltip="Free software"/>
              </a:rPr>
              <a:t>free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3" tooltip="Open-source software"/>
              </a:rPr>
              <a:t>open source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tooltip="Software development"/>
              </a:rPr>
              <a:t>software development</a:t>
            </a:r>
            <a:r>
              <a:rPr lang="en-US" sz="1200" b="0" i="0" kern="1200" dirty="0" smtClean="0">
                <a:solidFill>
                  <a:schemeClr val="tx1"/>
                </a:solidFill>
                <a:effectLst/>
                <a:latin typeface="+mn-lt"/>
                <a:ea typeface="+mn-ea"/>
                <a:cs typeface="+mn-cs"/>
              </a:rPr>
              <a:t> environment for creating </a:t>
            </a:r>
            <a:r>
              <a:rPr lang="en-US" sz="1200" b="0" i="0" u="none" strike="noStrike" kern="1200" dirty="0" smtClean="0">
                <a:solidFill>
                  <a:schemeClr val="tx1"/>
                </a:solidFill>
                <a:effectLst/>
                <a:latin typeface="+mn-lt"/>
                <a:ea typeface="+mn-ea"/>
                <a:cs typeface="+mn-cs"/>
                <a:hlinkClick r:id="rId15" tooltip="Microsoft Windows"/>
              </a:rPr>
              <a:t>Microsoft Windows</a:t>
            </a:r>
            <a:r>
              <a:rPr lang="en-US" sz="1200" b="0" i="0" kern="1200" dirty="0" smtClean="0">
                <a:solidFill>
                  <a:schemeClr val="tx1"/>
                </a:solidFill>
                <a:effectLst/>
                <a:latin typeface="+mn-lt"/>
                <a:ea typeface="+mn-ea"/>
                <a:cs typeface="+mn-cs"/>
              </a:rPr>
              <a:t> applications.</a:t>
            </a:r>
            <a:endParaRPr lang="en-US" dirty="0"/>
          </a:p>
        </p:txBody>
      </p:sp>
    </p:spTree>
    <p:extLst>
      <p:ext uri="{BB962C8B-B14F-4D97-AF65-F5344CB8AC3E}">
        <p14:creationId xmlns:p14="http://schemas.microsoft.com/office/powerpoint/2010/main" val="210778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OpenCV</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Open Source Computer Vision</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Library (computing)"/>
              </a:rPr>
              <a:t>library of programming functions</a:t>
            </a:r>
            <a:r>
              <a:rPr lang="en-US" sz="1200" b="0" i="0" kern="1200" dirty="0" smtClean="0">
                <a:solidFill>
                  <a:schemeClr val="tx1"/>
                </a:solidFill>
                <a:effectLst/>
                <a:latin typeface="+mn-lt"/>
                <a:ea typeface="+mn-ea"/>
                <a:cs typeface="+mn-cs"/>
              </a:rPr>
              <a:t> mainly aimed at real-time </a:t>
            </a:r>
            <a:r>
              <a:rPr lang="en-US" sz="1200" b="0" i="0" u="none" strike="noStrike" kern="1200" dirty="0" smtClean="0">
                <a:solidFill>
                  <a:schemeClr val="tx1"/>
                </a:solidFill>
                <a:effectLst/>
                <a:latin typeface="+mn-lt"/>
                <a:ea typeface="+mn-ea"/>
                <a:cs typeface="+mn-cs"/>
                <a:hlinkClick r:id="rId4" tooltip="Computer vision"/>
              </a:rPr>
              <a:t>computer vision</a:t>
            </a:r>
            <a:r>
              <a:rPr lang="en-US" sz="1200" b="0" i="0" kern="1200" dirty="0" smtClean="0">
                <a:solidFill>
                  <a:schemeClr val="tx1"/>
                </a:solidFill>
                <a:effectLst/>
                <a:latin typeface="+mn-lt"/>
                <a:ea typeface="+mn-ea"/>
                <a:cs typeface="+mn-cs"/>
              </a:rPr>
              <a:t>, originally developed by </a:t>
            </a:r>
            <a:r>
              <a:rPr lang="en-US" sz="1200" b="0" i="0" u="none" strike="noStrike" kern="1200" dirty="0" smtClean="0">
                <a:solidFill>
                  <a:schemeClr val="tx1"/>
                </a:solidFill>
                <a:effectLst/>
                <a:latin typeface="+mn-lt"/>
                <a:ea typeface="+mn-ea"/>
                <a:cs typeface="+mn-cs"/>
                <a:hlinkClick r:id="rId5" tooltip="Intel Corporation"/>
              </a:rPr>
              <a:t>Intel</a:t>
            </a:r>
            <a:r>
              <a:rPr lang="en-US" sz="1200" b="0" i="0" kern="1200" dirty="0" smtClean="0">
                <a:solidFill>
                  <a:schemeClr val="tx1"/>
                </a:solidFill>
                <a:effectLst/>
                <a:latin typeface="+mn-lt"/>
                <a:ea typeface="+mn-ea"/>
                <a:cs typeface="+mn-cs"/>
              </a:rPr>
              <a:t>'s research center in </a:t>
            </a:r>
            <a:r>
              <a:rPr lang="en-US" sz="1200" b="0" i="0" u="none" strike="noStrike" kern="1200" dirty="0" smtClean="0">
                <a:solidFill>
                  <a:schemeClr val="tx1"/>
                </a:solidFill>
                <a:effectLst/>
                <a:latin typeface="+mn-lt"/>
                <a:ea typeface="+mn-ea"/>
                <a:cs typeface="+mn-cs"/>
                <a:hlinkClick r:id="rId6" tooltip="Nizhny Novgorod"/>
              </a:rPr>
              <a:t>Nizhny Novgorod</a:t>
            </a:r>
            <a:r>
              <a:rPr lang="en-US" sz="1200" b="0" i="0" kern="1200" dirty="0" smtClean="0">
                <a:solidFill>
                  <a:schemeClr val="tx1"/>
                </a:solidFill>
                <a:effectLst/>
                <a:latin typeface="+mn-lt"/>
                <a:ea typeface="+mn-ea"/>
                <a:cs typeface="+mn-cs"/>
              </a:rPr>
              <a:t> (Russia), later supported by </a:t>
            </a:r>
            <a:r>
              <a:rPr lang="en-US" sz="1200" b="0" i="0" u="none" strike="noStrike" kern="1200" dirty="0" smtClean="0">
                <a:solidFill>
                  <a:schemeClr val="tx1"/>
                </a:solidFill>
                <a:effectLst/>
                <a:latin typeface="+mn-lt"/>
                <a:ea typeface="+mn-ea"/>
                <a:cs typeface="+mn-cs"/>
                <a:hlinkClick r:id="rId7" tooltip="Willow Garage"/>
              </a:rPr>
              <a:t>Willow Garage</a:t>
            </a:r>
            <a:r>
              <a:rPr lang="en-US" sz="1200" b="0" i="0" kern="1200" dirty="0" smtClean="0">
                <a:solidFill>
                  <a:schemeClr val="tx1"/>
                </a:solidFill>
                <a:effectLst/>
                <a:latin typeface="+mn-lt"/>
                <a:ea typeface="+mn-ea"/>
                <a:cs typeface="+mn-cs"/>
              </a:rPr>
              <a:t> and now maintained by </a:t>
            </a:r>
            <a:r>
              <a:rPr lang="en-US" sz="1200" b="0" i="0" kern="1200" dirty="0" err="1" smtClean="0">
                <a:solidFill>
                  <a:schemeClr val="tx1"/>
                </a:solidFill>
                <a:effectLst/>
                <a:latin typeface="+mn-lt"/>
                <a:ea typeface="+mn-ea"/>
                <a:cs typeface="+mn-cs"/>
              </a:rPr>
              <a:t>Itseez</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8"/>
              </a:rPr>
              <a:t>[1]</a:t>
            </a:r>
            <a:r>
              <a:rPr lang="en-US" sz="1200" b="0" i="0" kern="1200" dirty="0" smtClean="0">
                <a:solidFill>
                  <a:schemeClr val="tx1"/>
                </a:solidFill>
                <a:effectLst/>
                <a:latin typeface="+mn-lt"/>
                <a:ea typeface="+mn-ea"/>
                <a:cs typeface="+mn-cs"/>
              </a:rPr>
              <a:t> The library is </a:t>
            </a:r>
            <a:r>
              <a:rPr lang="en-US" sz="1200" b="0" i="0" u="none" strike="noStrike" kern="1200" dirty="0" smtClean="0">
                <a:solidFill>
                  <a:schemeClr val="tx1"/>
                </a:solidFill>
                <a:effectLst/>
                <a:latin typeface="+mn-lt"/>
                <a:ea typeface="+mn-ea"/>
                <a:cs typeface="+mn-cs"/>
                <a:hlinkClick r:id="rId9" tooltip="Cross-platform"/>
              </a:rPr>
              <a:t>cross-platform</a:t>
            </a:r>
            <a:r>
              <a:rPr lang="en-US" sz="1200" b="0" i="0" kern="1200" dirty="0" smtClean="0">
                <a:solidFill>
                  <a:schemeClr val="tx1"/>
                </a:solidFill>
                <a:effectLst/>
                <a:latin typeface="+mn-lt"/>
                <a:ea typeface="+mn-ea"/>
                <a:cs typeface="+mn-cs"/>
              </a:rPr>
              <a:t> and free for use under the </a:t>
            </a:r>
            <a:r>
              <a:rPr lang="en-US" sz="1200" b="0" i="0" u="none" strike="noStrike" kern="1200" dirty="0" smtClean="0">
                <a:solidFill>
                  <a:schemeClr val="tx1"/>
                </a:solidFill>
                <a:effectLst/>
                <a:latin typeface="+mn-lt"/>
                <a:ea typeface="+mn-ea"/>
                <a:cs typeface="+mn-cs"/>
                <a:hlinkClick r:id="rId10" tooltip="Open-source"/>
              </a:rPr>
              <a:t>open-source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1" tooltip="BSD license"/>
              </a:rPr>
              <a:t>BSD license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MinGW</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Minimalist GNU for Windows</a:t>
            </a:r>
            <a:r>
              <a:rPr lang="en-US" sz="1200" b="0" i="0" kern="1200" dirty="0" smtClean="0">
                <a:solidFill>
                  <a:schemeClr val="tx1"/>
                </a:solidFill>
                <a:effectLst/>
                <a:latin typeface="+mn-lt"/>
                <a:ea typeface="+mn-ea"/>
                <a:cs typeface="+mn-cs"/>
              </a:rPr>
              <a:t>), formerly </a:t>
            </a:r>
            <a:r>
              <a:rPr lang="en-US" sz="1200" b="1" i="0" kern="1200" dirty="0" smtClean="0">
                <a:solidFill>
                  <a:schemeClr val="tx1"/>
                </a:solidFill>
                <a:effectLst/>
                <a:latin typeface="+mn-lt"/>
                <a:ea typeface="+mn-ea"/>
                <a:cs typeface="+mn-cs"/>
              </a:rPr>
              <a:t>mingw32</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12" tooltip="Free software"/>
              </a:rPr>
              <a:t>free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3" tooltip="Open-source software"/>
              </a:rPr>
              <a:t>open source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tooltip="Software development"/>
              </a:rPr>
              <a:t>software development</a:t>
            </a:r>
            <a:r>
              <a:rPr lang="en-US" sz="1200" b="0" i="0" kern="1200" dirty="0" smtClean="0">
                <a:solidFill>
                  <a:schemeClr val="tx1"/>
                </a:solidFill>
                <a:effectLst/>
                <a:latin typeface="+mn-lt"/>
                <a:ea typeface="+mn-ea"/>
                <a:cs typeface="+mn-cs"/>
              </a:rPr>
              <a:t> environment for creating </a:t>
            </a:r>
            <a:r>
              <a:rPr lang="en-US" sz="1200" b="0" i="0" u="none" strike="noStrike" kern="1200" dirty="0" smtClean="0">
                <a:solidFill>
                  <a:schemeClr val="tx1"/>
                </a:solidFill>
                <a:effectLst/>
                <a:latin typeface="+mn-lt"/>
                <a:ea typeface="+mn-ea"/>
                <a:cs typeface="+mn-cs"/>
                <a:hlinkClick r:id="rId15" tooltip="Microsoft Windows"/>
              </a:rPr>
              <a:t>Microsoft Windows</a:t>
            </a:r>
            <a:r>
              <a:rPr lang="en-US" sz="1200" b="0" i="0" kern="1200" dirty="0" smtClean="0">
                <a:solidFill>
                  <a:schemeClr val="tx1"/>
                </a:solidFill>
                <a:effectLst/>
                <a:latin typeface="+mn-lt"/>
                <a:ea typeface="+mn-ea"/>
                <a:cs typeface="+mn-cs"/>
              </a:rPr>
              <a:t> applications.</a:t>
            </a:r>
            <a:endParaRPr lang="en-US" dirty="0"/>
          </a:p>
        </p:txBody>
      </p:sp>
    </p:spTree>
    <p:extLst>
      <p:ext uri="{BB962C8B-B14F-4D97-AF65-F5344CB8AC3E}">
        <p14:creationId xmlns:p14="http://schemas.microsoft.com/office/powerpoint/2010/main" val="3346773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553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5606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8FEF7D-E352-4ADC-9FEC-C046F6535B7B}" type="datetime1">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216080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719C7-3E37-46DD-BCAD-EBB88F7DC9FE}" type="datetime1">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272869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57290A-9EEC-4AA0-BA4C-E312CEED0A62}" type="datetime1">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1146030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046EC-557B-47AB-BF30-E867286B39F2}" type="datetime1">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A8A1F-47CB-4005-B420-CF32038C56A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1102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214BD-66FD-4E61-BDA1-462C624443A7}" type="datetime1">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1534454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E1352D9-6F84-4FCD-8D7A-AFFF3AE7FE78}" type="datetime1">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329693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8D504F2-BB2B-43C6-95E9-3F56335CAE40}" type="datetime1">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1824312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8A4797-3753-4B77-9DAE-9E37E1AEBA27}" type="datetime1">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889501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F8318-3DE2-4CDF-8FE3-E0C0D4FF0E63}" type="datetime1">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381030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9A327-E7EF-416A-AB71-A33CE5C12D69}" type="datetime1">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190040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CF114A-71C9-4F03-A849-1B2CB73A5E99}" type="datetime1">
              <a:rPr lang="en-US" smtClean="0"/>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2597201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57B322-CD61-4C3B-9066-605C074DC510}" type="datetime1">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383272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81CF95-DEDF-4DFF-8273-2C62FFB52BC1}" type="datetime1">
              <a:rPr lang="en-US" smtClean="0"/>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58298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0E4539-26EF-4E29-874B-B35B0F1AED13}" type="datetime1">
              <a:rPr lang="en-US" smtClean="0"/>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119563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03C5-954B-4103-926A-D722FB2B8098}" type="datetime1">
              <a:rPr lang="en-US" smtClean="0"/>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1470803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B67ACF-353C-41D7-B452-625C7AAB90BF}" type="datetime1">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3102045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46FF08-FED1-47DF-9373-2115A0D5B2C0}" type="datetime1">
              <a:rPr lang="en-US" smtClean="0"/>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0A8A1F-47CB-4005-B420-CF32038C56A8}" type="slidenum">
              <a:rPr lang="en-US" smtClean="0"/>
              <a:t>‹#›</a:t>
            </a:fld>
            <a:endParaRPr lang="en-US"/>
          </a:p>
        </p:txBody>
      </p:sp>
    </p:spTree>
    <p:extLst>
      <p:ext uri="{BB962C8B-B14F-4D97-AF65-F5344CB8AC3E}">
        <p14:creationId xmlns:p14="http://schemas.microsoft.com/office/powerpoint/2010/main" val="149928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2000">
              <a:srgbClr val="3F3B3D"/>
            </a:gs>
            <a:gs pos="81000">
              <a:schemeClr val="tx2">
                <a:lumMod val="25000"/>
              </a:schemeClr>
            </a:gs>
            <a:gs pos="5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885F0D3-FB81-4157-BBB5-B9D31FA2536F}" type="datetime1">
              <a:rPr lang="en-US" smtClean="0"/>
              <a:t>6/1/2016</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D0A8A1F-47CB-4005-B420-CF32038C56A8}" type="slidenum">
              <a:rPr lang="en-US" smtClean="0"/>
              <a:t>‹#›</a:t>
            </a:fld>
            <a:endParaRPr lang="en-US"/>
          </a:p>
        </p:txBody>
      </p:sp>
    </p:spTree>
    <p:extLst>
      <p:ext uri="{BB962C8B-B14F-4D97-AF65-F5344CB8AC3E}">
        <p14:creationId xmlns:p14="http://schemas.microsoft.com/office/powerpoint/2010/main" val="3638084211"/>
      </p:ext>
    </p:extLst>
  </p:cSld>
  <p:clrMap bg1="dk1" tx1="lt1" bg2="dk2" tx2="lt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 id="2147484038" r:id="rId13"/>
    <p:sldLayoutId id="2147484039" r:id="rId14"/>
    <p:sldLayoutId id="2147484040" r:id="rId15"/>
    <p:sldLayoutId id="2147484041" r:id="rId16"/>
    <p:sldLayoutId id="2147484042"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87" y="1731965"/>
            <a:ext cx="11317356" cy="1713602"/>
          </a:xfrm>
        </p:spPr>
        <p:txBody>
          <a:bodyPr>
            <a:normAutofit fontScale="90000"/>
          </a:bodyPr>
          <a:lstStyle/>
          <a:p>
            <a:r>
              <a:rPr lang="en-US" b="1" dirty="0" smtClean="0">
                <a:latin typeface="Verdana" panose="020B0604030504040204" pitchFamily="34" charset="0"/>
                <a:ea typeface="Verdana" panose="020B0604030504040204" pitchFamily="34" charset="0"/>
                <a:cs typeface="Verdana" panose="020B0604030504040204" pitchFamily="34" charset="0"/>
              </a:rPr>
              <a:t>A Vision-based Geospatial Information System (</a:t>
            </a:r>
            <a:r>
              <a:rPr lang="en-US" b="1" dirty="0">
                <a:latin typeface="Verdana" panose="020B0604030504040204" pitchFamily="34" charset="0"/>
                <a:ea typeface="Verdana" panose="020B0604030504040204" pitchFamily="34" charset="0"/>
                <a:cs typeface="Verdana" panose="020B0604030504040204" pitchFamily="34" charset="0"/>
              </a:rPr>
              <a:t>GPS-free</a:t>
            </a:r>
            <a:r>
              <a:rPr lang="en-US" b="1" dirty="0" smtClean="0">
                <a:latin typeface="Verdana" panose="020B0604030504040204" pitchFamily="34" charset="0"/>
                <a:ea typeface="Verdana" panose="020B0604030504040204" pitchFamily="34" charset="0"/>
                <a:cs typeface="Verdana" panose="020B0604030504040204" pitchFamily="34" charset="0"/>
              </a:rPr>
              <a:t>)</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a:xfrm>
            <a:off x="530087" y="5006769"/>
            <a:ext cx="11317356" cy="1655762"/>
          </a:xfrm>
        </p:spPr>
        <p:txBody>
          <a:bodyPr/>
          <a:lstStyle/>
          <a:p>
            <a:pPr lvl="8" algn="l"/>
            <a:r>
              <a:rPr lang="en-US" dirty="0" smtClean="0"/>
              <a:t>												</a:t>
            </a:r>
            <a:r>
              <a:rPr lang="en-US" dirty="0" smtClean="0">
                <a:latin typeface="Verdana" panose="020B0604030504040204" pitchFamily="34" charset="0"/>
                <a:ea typeface="Verdana" panose="020B0604030504040204" pitchFamily="34" charset="0"/>
                <a:cs typeface="Verdana" panose="020B0604030504040204" pitchFamily="34" charset="0"/>
              </a:rPr>
              <a:t>ADHIKARI Jyoti</a:t>
            </a:r>
          </a:p>
          <a:p>
            <a:pPr lvl="8" algn="l"/>
            <a:r>
              <a:rPr lang="en-US" dirty="0" smtClean="0">
                <a:latin typeface="Verdana" panose="020B0604030504040204" pitchFamily="34" charset="0"/>
                <a:ea typeface="Verdana" panose="020B0604030504040204" pitchFamily="34" charset="0"/>
                <a:cs typeface="Verdana" panose="020B0604030504040204" pitchFamily="34" charset="0"/>
              </a:rPr>
              <a:t>												THAPALIYA Bishal</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a:xfrm>
            <a:off x="11093898" y="6297406"/>
            <a:ext cx="753545" cy="365125"/>
          </a:xfrm>
        </p:spPr>
        <p:txBody>
          <a:bodyPr/>
          <a:lstStyle/>
          <a:p>
            <a:fld id="{8D0A8A1F-47CB-4005-B420-CF32038C56A8}" type="slidenum">
              <a:rPr lang="en-US" smtClean="0">
                <a:latin typeface="Verdana" panose="020B0604030504040204" pitchFamily="34" charset="0"/>
                <a:ea typeface="Verdana" panose="020B0604030504040204" pitchFamily="34" charset="0"/>
                <a:cs typeface="Verdana" panose="020B0604030504040204" pitchFamily="34" charset="0"/>
              </a:rPr>
              <a:t>1</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13431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783" y="132522"/>
            <a:ext cx="11317356" cy="78664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5400" b="1" dirty="0" smtClean="0">
                <a:latin typeface="Verdana" panose="020B0604030504040204" pitchFamily="34" charset="0"/>
                <a:ea typeface="Verdana" panose="020B0604030504040204" pitchFamily="34" charset="0"/>
                <a:cs typeface="Verdana" panose="020B0604030504040204" pitchFamily="34" charset="0"/>
              </a:rPr>
              <a:t>SAMPLE TEST….</a:t>
            </a:r>
            <a:r>
              <a:rPr lang="en-US" sz="3200" b="1" dirty="0" smtClean="0">
                <a:latin typeface="Verdana" panose="020B0604030504040204" pitchFamily="34" charset="0"/>
                <a:ea typeface="Verdana" panose="020B0604030504040204" pitchFamily="34" charset="0"/>
                <a:cs typeface="Verdana" panose="020B0604030504040204" pitchFamily="34" charset="0"/>
              </a:rPr>
              <a:t> contd.</a:t>
            </a:r>
            <a:endParaRPr lang="en-US" sz="54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312419" y="6115368"/>
            <a:ext cx="11674794" cy="438582"/>
          </a:xfrm>
          <a:prstGeom prst="rect">
            <a:avLst/>
          </a:prstGeom>
        </p:spPr>
        <p:txBody>
          <a:bodyPr wrap="square">
            <a:spAutoFit/>
          </a:bodyPr>
          <a:lstStyle/>
          <a:p>
            <a:pPr>
              <a:lnSpc>
                <a:spcPct val="125000"/>
              </a:lnSpc>
              <a:spcBef>
                <a:spcPts val="600"/>
              </a:spcBef>
              <a:spcAft>
                <a:spcPts val="600"/>
              </a:spcAft>
              <a:tabLst>
                <a:tab pos="228600" algn="l"/>
              </a:tabLst>
            </a:pPr>
            <a:r>
              <a:rPr lang="en-US" dirty="0" smtClean="0">
                <a:latin typeface="Verdana" panose="020B0604030504040204" pitchFamily="34" charset="0"/>
                <a:cs typeface="Arial" panose="020B0604020202020204" pitchFamily="34" charset="0"/>
              </a:rPr>
              <a:t>An </a:t>
            </a:r>
            <a:r>
              <a:rPr lang="en-US" dirty="0">
                <a:latin typeface="Verdana" panose="020B0604030504040204" pitchFamily="34" charset="0"/>
                <a:cs typeface="Arial" panose="020B0604020202020204" pitchFamily="34" charset="0"/>
              </a:rPr>
              <a:t>output </a:t>
            </a:r>
            <a:r>
              <a:rPr lang="en-US" dirty="0" smtClean="0">
                <a:latin typeface="Verdana" panose="020B0604030504040204" pitchFamily="34" charset="0"/>
                <a:cs typeface="Arial" panose="020B0604020202020204" pitchFamily="34" charset="0"/>
              </a:rPr>
              <a:t>of matching key points.</a:t>
            </a:r>
            <a:endParaRPr lang="en-US" dirty="0">
              <a:effectLst/>
            </a:endParaRPr>
          </a:p>
        </p:txBody>
      </p:sp>
      <p:pic>
        <p:nvPicPr>
          <p:cNvPr id="7" name="Picture 6"/>
          <p:cNvPicPr/>
          <p:nvPr/>
        </p:nvPicPr>
        <p:blipFill rotWithShape="1">
          <a:blip r:embed="rId2"/>
          <a:srcRect r="11883" b="31107"/>
          <a:stretch/>
        </p:blipFill>
        <p:spPr bwMode="auto">
          <a:xfrm>
            <a:off x="312419" y="1060450"/>
            <a:ext cx="11674794" cy="5054918"/>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a:xfrm>
            <a:off x="11139366" y="6492875"/>
            <a:ext cx="753545" cy="365125"/>
          </a:xfrm>
        </p:spPr>
        <p:txBody>
          <a:bodyPr/>
          <a:lstStyle/>
          <a:p>
            <a:fld id="{8D0A8A1F-47CB-4005-B420-CF32038C56A8}" type="slidenum">
              <a:rPr lang="en-US" smtClean="0">
                <a:latin typeface="Verdana" panose="020B0604030504040204" pitchFamily="34" charset="0"/>
                <a:ea typeface="Verdana" panose="020B0604030504040204" pitchFamily="34" charset="0"/>
                <a:cs typeface="Verdana" panose="020B0604030504040204" pitchFamily="34" charset="0"/>
              </a:rPr>
              <a:t>10</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59526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783" y="132522"/>
            <a:ext cx="11317356" cy="78664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5400" b="1" dirty="0" smtClean="0">
                <a:latin typeface="Verdana" panose="020B0604030504040204" pitchFamily="34" charset="0"/>
                <a:ea typeface="Verdana" panose="020B0604030504040204" pitchFamily="34" charset="0"/>
                <a:cs typeface="Verdana" panose="020B0604030504040204" pitchFamily="34" charset="0"/>
              </a:rPr>
              <a:t>SAMPLE TEST….</a:t>
            </a:r>
            <a:r>
              <a:rPr lang="en-US" sz="3200" b="1" dirty="0" smtClean="0">
                <a:latin typeface="Verdana" panose="020B0604030504040204" pitchFamily="34" charset="0"/>
                <a:ea typeface="Verdana" panose="020B0604030504040204" pitchFamily="34" charset="0"/>
                <a:cs typeface="Verdana" panose="020B0604030504040204" pitchFamily="34" charset="0"/>
              </a:rPr>
              <a:t> contd.</a:t>
            </a:r>
            <a:endParaRPr lang="en-US" sz="5400" b="1" dirty="0">
              <a:latin typeface="Verdana" panose="020B0604030504040204" pitchFamily="34" charset="0"/>
              <a:ea typeface="Verdana" panose="020B0604030504040204" pitchFamily="34" charset="0"/>
              <a:cs typeface="Verdana" panose="020B0604030504040204" pitchFamily="34" charset="0"/>
            </a:endParaRPr>
          </a:p>
        </p:txBody>
      </p:sp>
      <p:sp>
        <p:nvSpPr>
          <p:cNvPr id="2" name="Rectangle 1"/>
          <p:cNvSpPr/>
          <p:nvPr/>
        </p:nvSpPr>
        <p:spPr>
          <a:xfrm>
            <a:off x="198783" y="6043618"/>
            <a:ext cx="11774142" cy="405688"/>
          </a:xfrm>
          <a:prstGeom prst="rect">
            <a:avLst/>
          </a:prstGeom>
        </p:spPr>
        <p:txBody>
          <a:bodyPr wrap="square">
            <a:spAutoFit/>
          </a:bodyPr>
          <a:lstStyle/>
          <a:p>
            <a:pPr algn="just">
              <a:lnSpc>
                <a:spcPct val="125000"/>
              </a:lnSpc>
              <a:spcBef>
                <a:spcPts val="600"/>
              </a:spcBef>
              <a:spcAft>
                <a:spcPts val="600"/>
              </a:spcAft>
              <a:tabLst>
                <a:tab pos="228600" algn="l"/>
              </a:tabLst>
            </a:pPr>
            <a:r>
              <a:rPr lang="en-US" dirty="0" smtClean="0">
                <a:latin typeface="Verdana" panose="020B0604030504040204" pitchFamily="34" charset="0"/>
                <a:cs typeface="Arial" panose="020B0604020202020204" pitchFamily="34" charset="0"/>
              </a:rPr>
              <a:t>An </a:t>
            </a:r>
            <a:r>
              <a:rPr lang="en-US" dirty="0">
                <a:latin typeface="Verdana" panose="020B0604030504040204" pitchFamily="34" charset="0"/>
                <a:cs typeface="Arial" panose="020B0604020202020204" pitchFamily="34" charset="0"/>
              </a:rPr>
              <a:t>output of maximum </a:t>
            </a:r>
            <a:r>
              <a:rPr lang="en-US" dirty="0" smtClean="0">
                <a:latin typeface="Verdana" panose="020B0604030504040204" pitchFamily="34" charset="0"/>
                <a:cs typeface="Arial" panose="020B0604020202020204" pitchFamily="34" charset="0"/>
              </a:rPr>
              <a:t>key point matching image.</a:t>
            </a:r>
            <a:endParaRPr lang="en-US" dirty="0">
              <a:effectLst/>
            </a:endParaRPr>
          </a:p>
        </p:txBody>
      </p:sp>
      <p:pic>
        <p:nvPicPr>
          <p:cNvPr id="6" name="Picture 5"/>
          <p:cNvPicPr/>
          <p:nvPr/>
        </p:nvPicPr>
        <p:blipFill rotWithShape="1">
          <a:blip r:embed="rId2"/>
          <a:srcRect r="11883" b="31382"/>
          <a:stretch/>
        </p:blipFill>
        <p:spPr bwMode="auto">
          <a:xfrm>
            <a:off x="198783" y="1071562"/>
            <a:ext cx="11774142" cy="4972056"/>
          </a:xfrm>
          <a:prstGeom prst="rect">
            <a:avLst/>
          </a:prstGeom>
          <a:ln>
            <a:noFill/>
          </a:ln>
          <a:extLst>
            <a:ext uri="{53640926-AAD7-44D8-BBD7-CCE9431645EC}">
              <a14:shadowObscured xmlns:a14="http://schemas.microsoft.com/office/drawing/2010/main"/>
            </a:ext>
          </a:extLst>
        </p:spPr>
      </p:pic>
      <p:sp>
        <p:nvSpPr>
          <p:cNvPr id="3" name="Slide Number Placeholder 2"/>
          <p:cNvSpPr>
            <a:spLocks noGrp="1"/>
          </p:cNvSpPr>
          <p:nvPr>
            <p:ph type="sldNum" sz="quarter" idx="12"/>
          </p:nvPr>
        </p:nvSpPr>
        <p:spPr>
          <a:xfrm>
            <a:off x="11219380" y="6492875"/>
            <a:ext cx="753545" cy="365125"/>
          </a:xfrm>
        </p:spPr>
        <p:txBody>
          <a:bodyPr/>
          <a:lstStyle/>
          <a:p>
            <a:fld id="{8D0A8A1F-47CB-4005-B420-CF32038C56A8}" type="slidenum">
              <a:rPr lang="en-US" smtClean="0">
                <a:latin typeface="Verdana" panose="020B0604030504040204" pitchFamily="34" charset="0"/>
                <a:ea typeface="Verdana" panose="020B0604030504040204" pitchFamily="34" charset="0"/>
                <a:cs typeface="Verdana" panose="020B0604030504040204" pitchFamily="34" charset="0"/>
              </a:rPr>
              <a:t>11</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94524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783" y="132522"/>
            <a:ext cx="11317356" cy="78664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5400" b="1" dirty="0" smtClean="0">
                <a:latin typeface="Verdana" panose="020B0604030504040204" pitchFamily="34" charset="0"/>
                <a:ea typeface="Verdana" panose="020B0604030504040204" pitchFamily="34" charset="0"/>
                <a:cs typeface="Verdana" panose="020B0604030504040204" pitchFamily="34" charset="0"/>
              </a:rPr>
              <a:t>SAMPLE TEST….</a:t>
            </a:r>
            <a:r>
              <a:rPr lang="en-US" sz="3200" b="1" dirty="0" smtClean="0">
                <a:latin typeface="Verdana" panose="020B0604030504040204" pitchFamily="34" charset="0"/>
                <a:ea typeface="Verdana" panose="020B0604030504040204" pitchFamily="34" charset="0"/>
                <a:cs typeface="Verdana" panose="020B0604030504040204" pitchFamily="34" charset="0"/>
              </a:rPr>
              <a:t> contd.</a:t>
            </a:r>
            <a:endParaRPr lang="en-US" sz="54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198783" y="4869179"/>
            <a:ext cx="11774142" cy="784830"/>
          </a:xfrm>
          <a:prstGeom prst="rect">
            <a:avLst/>
          </a:prstGeom>
        </p:spPr>
        <p:txBody>
          <a:bodyPr wrap="square">
            <a:spAutoFit/>
          </a:bodyPr>
          <a:lstStyle/>
          <a:p>
            <a:pPr algn="just">
              <a:lnSpc>
                <a:spcPct val="125000"/>
              </a:lnSpc>
              <a:spcBef>
                <a:spcPts val="600"/>
              </a:spcBef>
              <a:spcAft>
                <a:spcPts val="600"/>
              </a:spcAft>
              <a:tabLst>
                <a:tab pos="228600" algn="l"/>
              </a:tabLst>
            </a:pPr>
            <a:r>
              <a:rPr lang="en-US" dirty="0" smtClean="0">
                <a:latin typeface="Verdana" panose="020B0604030504040204" pitchFamily="34" charset="0"/>
                <a:cs typeface="Arial" panose="020B0604020202020204" pitchFamily="34" charset="0"/>
              </a:rPr>
              <a:t>An </a:t>
            </a:r>
            <a:r>
              <a:rPr lang="en-US" dirty="0">
                <a:latin typeface="Verdana" panose="020B0604030504040204" pitchFamily="34" charset="0"/>
                <a:cs typeface="Arial" panose="020B0604020202020204" pitchFamily="34" charset="0"/>
              </a:rPr>
              <a:t>image with maximum matching key points will be saved as result in </a:t>
            </a:r>
            <a:r>
              <a:rPr lang="en-US" b="1" dirty="0">
                <a:latin typeface="Verdana" panose="020B0604030504040204" pitchFamily="34" charset="0"/>
                <a:cs typeface="Arial" panose="020B0604020202020204" pitchFamily="34" charset="0"/>
              </a:rPr>
              <a:t>Output</a:t>
            </a:r>
            <a:r>
              <a:rPr lang="en-US" dirty="0">
                <a:latin typeface="Verdana" panose="020B0604030504040204" pitchFamily="34" charset="0"/>
                <a:cs typeface="Arial" panose="020B0604020202020204" pitchFamily="34" charset="0"/>
              </a:rPr>
              <a:t> folder that gives longitude and latitude of an image.</a:t>
            </a:r>
            <a:endParaRPr lang="en-US" dirty="0">
              <a:effectLst/>
            </a:endParaRPr>
          </a:p>
        </p:txBody>
      </p:sp>
      <p:pic>
        <p:nvPicPr>
          <p:cNvPr id="7" name="Picture 6"/>
          <p:cNvPicPr/>
          <p:nvPr/>
        </p:nvPicPr>
        <p:blipFill rotWithShape="1">
          <a:blip r:embed="rId3"/>
          <a:srcRect l="17130" t="21958" r="37809" b="56908"/>
          <a:stretch/>
        </p:blipFill>
        <p:spPr bwMode="auto">
          <a:xfrm>
            <a:off x="198783" y="1129347"/>
            <a:ext cx="11774142" cy="3528378"/>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a:xfrm>
            <a:off x="11139366" y="6492875"/>
            <a:ext cx="753545" cy="365125"/>
          </a:xfrm>
        </p:spPr>
        <p:txBody>
          <a:bodyPr/>
          <a:lstStyle/>
          <a:p>
            <a:fld id="{8D0A8A1F-47CB-4005-B420-CF32038C56A8}" type="slidenum">
              <a:rPr lang="en-US" smtClean="0">
                <a:latin typeface="Verdana" panose="020B0604030504040204" pitchFamily="34" charset="0"/>
                <a:ea typeface="Verdana" panose="020B0604030504040204" pitchFamily="34" charset="0"/>
                <a:cs typeface="Verdana" panose="020B0604030504040204" pitchFamily="34" charset="0"/>
              </a:rPr>
              <a:t>12</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28594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783" y="375418"/>
            <a:ext cx="11317356" cy="78664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5400" b="1" dirty="0" smtClean="0">
                <a:latin typeface="Verdana" panose="020B0604030504040204" pitchFamily="34" charset="0"/>
                <a:ea typeface="Verdana" panose="020B0604030504040204" pitchFamily="34" charset="0"/>
                <a:cs typeface="Verdana" panose="020B0604030504040204" pitchFamily="34" charset="0"/>
              </a:rPr>
              <a:t>LESSON LEARNED</a:t>
            </a:r>
            <a:endParaRPr lang="en-US" sz="54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360708" y="1466536"/>
            <a:ext cx="11155431" cy="1569660"/>
          </a:xfrm>
          <a:prstGeom prst="rect">
            <a:avLst/>
          </a:prstGeom>
        </p:spPr>
        <p:txBody>
          <a:bodyPr wrap="square">
            <a:spAutoFit/>
          </a:bodyPr>
          <a:lstStyle/>
          <a:p>
            <a:pPr algn="just"/>
            <a:r>
              <a:rPr lang="en-US" sz="2400" dirty="0"/>
              <a:t>When things go wrong, as they always will; excuses will not work. Find an alternative action or right suggestions instead. Allocating blame only causes conflict and aggression, searching for solutions will bring the team together. Together with leadership skills will definitely help you towards achieving your goal. </a:t>
            </a:r>
            <a:endParaRPr lang="en-US" sz="2400" dirty="0">
              <a:effectLst/>
            </a:endParaRPr>
          </a:p>
        </p:txBody>
      </p:sp>
      <p:sp>
        <p:nvSpPr>
          <p:cNvPr id="2" name="Slide Number Placeholder 1"/>
          <p:cNvSpPr>
            <a:spLocks noGrp="1"/>
          </p:cNvSpPr>
          <p:nvPr>
            <p:ph type="sldNum" sz="quarter" idx="12"/>
          </p:nvPr>
        </p:nvSpPr>
        <p:spPr>
          <a:xfrm>
            <a:off x="11139366" y="6492875"/>
            <a:ext cx="753545" cy="365125"/>
          </a:xfrm>
        </p:spPr>
        <p:txBody>
          <a:bodyPr/>
          <a:lstStyle/>
          <a:p>
            <a:fld id="{8D0A8A1F-47CB-4005-B420-CF32038C56A8}" type="slidenum">
              <a:rPr lang="en-US" smtClean="0">
                <a:latin typeface="Verdana" panose="020B0604030504040204" pitchFamily="34" charset="0"/>
                <a:ea typeface="Verdana" panose="020B0604030504040204" pitchFamily="34" charset="0"/>
                <a:cs typeface="Verdana" panose="020B0604030504040204" pitchFamily="34" charset="0"/>
              </a:rPr>
              <a:t>13</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33893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85530" y="2955236"/>
            <a:ext cx="11701670" cy="78664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b="1" dirty="0">
                <a:latin typeface="Verdana" panose="020B0604030504040204" pitchFamily="34" charset="0"/>
                <a:ea typeface="Verdana" panose="020B0604030504040204" pitchFamily="34" charset="0"/>
                <a:cs typeface="Verdana" panose="020B0604030504040204" pitchFamily="34" charset="0"/>
              </a:rPr>
              <a:t>THANK YOU!!!</a:t>
            </a:r>
          </a:p>
        </p:txBody>
      </p:sp>
      <p:sp>
        <p:nvSpPr>
          <p:cNvPr id="2" name="Slide Number Placeholder 1"/>
          <p:cNvSpPr>
            <a:spLocks noGrp="1"/>
          </p:cNvSpPr>
          <p:nvPr>
            <p:ph type="sldNum" sz="quarter" idx="12"/>
          </p:nvPr>
        </p:nvSpPr>
        <p:spPr>
          <a:xfrm>
            <a:off x="11133655" y="6492875"/>
            <a:ext cx="753545" cy="365125"/>
          </a:xfrm>
        </p:spPr>
        <p:txBody>
          <a:bodyPr/>
          <a:lstStyle/>
          <a:p>
            <a:fld id="{8D0A8A1F-47CB-4005-B420-CF32038C56A8}" type="slidenum">
              <a:rPr lang="en-US" smtClean="0">
                <a:latin typeface="Verdana" panose="020B0604030504040204" pitchFamily="34" charset="0"/>
                <a:ea typeface="Verdana" panose="020B0604030504040204" pitchFamily="34" charset="0"/>
                <a:cs typeface="Verdana" panose="020B0604030504040204" pitchFamily="34" charset="0"/>
              </a:rPr>
              <a:t>14</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50514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87" y="161625"/>
            <a:ext cx="11317356" cy="1050994"/>
          </a:xfrm>
        </p:spPr>
        <p:txBody>
          <a:bodyPr>
            <a:norm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OBJECTIVE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644387" y="1212619"/>
            <a:ext cx="11203056" cy="2785378"/>
          </a:xfrm>
          <a:prstGeom prst="rect">
            <a:avLst/>
          </a:prstGeom>
        </p:spPr>
        <p:txBody>
          <a:bodyPr wrap="square">
            <a:spAutoFit/>
          </a:bodyPr>
          <a:lstStyle/>
          <a:p>
            <a:pPr algn="just">
              <a:lnSpc>
                <a:spcPct val="125000"/>
              </a:lnSpc>
              <a:spcBef>
                <a:spcPts val="600"/>
              </a:spcBef>
              <a:spcAft>
                <a:spcPts val="600"/>
              </a:spcAft>
            </a:pPr>
            <a:r>
              <a:rPr lang="en-US" sz="2800" dirty="0" smtClean="0">
                <a:latin typeface="Verdana" panose="020B0604030504040204" pitchFamily="34" charset="0"/>
                <a:cs typeface="Arial" panose="020B0604020202020204" pitchFamily="34" charset="0"/>
              </a:rPr>
              <a:t>To </a:t>
            </a:r>
            <a:r>
              <a:rPr lang="en-US" sz="2800" dirty="0">
                <a:latin typeface="Verdana" panose="020B0604030504040204" pitchFamily="34" charset="0"/>
                <a:cs typeface="Arial" panose="020B0604020202020204" pitchFamily="34" charset="0"/>
              </a:rPr>
              <a:t>develop a computer application that is useful to find the geographic location of a picture that is taken by a non-GPS devices such as; camera, webcam and mobile </a:t>
            </a:r>
            <a:r>
              <a:rPr lang="en-US" sz="2800" dirty="0" smtClean="0">
                <a:latin typeface="Verdana" panose="020B0604030504040204" pitchFamily="34" charset="0"/>
                <a:cs typeface="Arial" panose="020B0604020202020204" pitchFamily="34" charset="0"/>
              </a:rPr>
              <a:t>phone by comparing and matching properties with the photos (with GPS coordinates) that are stored in the dataset.</a:t>
            </a:r>
            <a:endParaRPr lang="en-US" sz="2800" dirty="0">
              <a:effectLst/>
            </a:endParaRPr>
          </a:p>
        </p:txBody>
      </p:sp>
      <p:sp>
        <p:nvSpPr>
          <p:cNvPr id="5" name="Slide Number Placeholder 3"/>
          <p:cNvSpPr txBox="1">
            <a:spLocks/>
          </p:cNvSpPr>
          <p:nvPr/>
        </p:nvSpPr>
        <p:spPr>
          <a:xfrm>
            <a:off x="11093898" y="6297406"/>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latin typeface="Verdana" panose="020B0604030504040204" pitchFamily="34" charset="0"/>
                <a:ea typeface="Verdana" panose="020B0604030504040204" pitchFamily="34" charset="0"/>
                <a:cs typeface="Verdana" panose="020B0604030504040204" pitchFamily="34" charset="0"/>
              </a:rPr>
              <a:t>2</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00658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87" y="161625"/>
            <a:ext cx="11317356" cy="1050994"/>
          </a:xfrm>
        </p:spPr>
        <p:txBody>
          <a:bodyPr>
            <a:norm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TECHNOLOGIES USED</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See original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58349" y="1212619"/>
            <a:ext cx="1714959" cy="21128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original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5136" y="3913652"/>
            <a:ext cx="2806864" cy="2022594"/>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p:cNvSpPr>
            <a:spLocks noGrp="1"/>
          </p:cNvSpPr>
          <p:nvPr>
            <p:ph type="subTitle" idx="1"/>
          </p:nvPr>
        </p:nvSpPr>
        <p:spPr>
          <a:xfrm>
            <a:off x="530087" y="1561211"/>
            <a:ext cx="11317356" cy="4375035"/>
          </a:xfrm>
        </p:spPr>
        <p:txBody>
          <a:bodyPr>
            <a:normAutofit/>
          </a:bodyPr>
          <a:lstStyle/>
          <a:p>
            <a:pPr marL="50800" lvl="8" algn="just"/>
            <a:r>
              <a:rPr lang="en-US" sz="2800" b="1" dirty="0" smtClean="0">
                <a:latin typeface="Verdana" panose="020B0604030504040204" pitchFamily="34" charset="0"/>
                <a:ea typeface="Verdana" panose="020B0604030504040204" pitchFamily="34" charset="0"/>
                <a:cs typeface="Verdana" panose="020B0604030504040204" pitchFamily="34" charset="0"/>
              </a:rPr>
              <a:t>Open Source Computer Vision (</a:t>
            </a:r>
            <a:r>
              <a:rPr lang="en-US" sz="2800" b="1" dirty="0" err="1" smtClean="0">
                <a:latin typeface="Verdana" panose="020B0604030504040204" pitchFamily="34" charset="0"/>
                <a:ea typeface="Verdana" panose="020B0604030504040204" pitchFamily="34" charset="0"/>
                <a:cs typeface="Verdana" panose="020B0604030504040204" pitchFamily="34" charset="0"/>
              </a:rPr>
              <a:t>OpenCV</a:t>
            </a:r>
            <a:r>
              <a:rPr lang="en-US" sz="2800" b="1" dirty="0" smtClean="0">
                <a:latin typeface="Verdana" panose="020B0604030504040204" pitchFamily="34" charset="0"/>
                <a:ea typeface="Verdana" panose="020B0604030504040204" pitchFamily="34" charset="0"/>
                <a:cs typeface="Verdana" panose="020B0604030504040204" pitchFamily="34" charset="0"/>
              </a:rPr>
              <a:t>)</a:t>
            </a:r>
          </a:p>
          <a:p>
            <a:pPr marL="50800" lvl="8" algn="just"/>
            <a:r>
              <a:rPr lang="en-US" sz="2400" dirty="0" err="1" smtClean="0">
                <a:latin typeface="Verdana" panose="020B0604030504040204" pitchFamily="34" charset="0"/>
                <a:ea typeface="Verdana" panose="020B0604030504040204" pitchFamily="34" charset="0"/>
                <a:cs typeface="Verdana" panose="020B0604030504040204" pitchFamily="34" charset="0"/>
              </a:rPr>
              <a:t>OpenCV</a:t>
            </a:r>
            <a:r>
              <a:rPr lang="en-US" sz="2400" dirty="0" smtClean="0">
                <a:latin typeface="Verdana" panose="020B0604030504040204" pitchFamily="34" charset="0"/>
                <a:ea typeface="Verdana" panose="020B0604030504040204" pitchFamily="34" charset="0"/>
                <a:cs typeface="Verdana" panose="020B0604030504040204" pitchFamily="34" charset="0"/>
              </a:rPr>
              <a:t> is a library of programming </a:t>
            </a:r>
            <a:r>
              <a:rPr lang="en-US" sz="2400" dirty="0" err="1" smtClean="0">
                <a:latin typeface="Verdana" panose="020B0604030504040204" pitchFamily="34" charset="0"/>
                <a:ea typeface="Verdana" panose="020B0604030504040204" pitchFamily="34" charset="0"/>
                <a:cs typeface="Verdana" panose="020B0604030504040204" pitchFamily="34" charset="0"/>
              </a:rPr>
              <a:t>funtions</a:t>
            </a:r>
            <a:r>
              <a:rPr lang="en-US" sz="2400" dirty="0" smtClean="0">
                <a:latin typeface="Verdana" panose="020B0604030504040204" pitchFamily="34" charset="0"/>
                <a:ea typeface="Verdana" panose="020B0604030504040204" pitchFamily="34" charset="0"/>
                <a:cs typeface="Verdana" panose="020B0604030504040204" pitchFamily="34" charset="0"/>
              </a:rPr>
              <a:t> mainly </a:t>
            </a:r>
          </a:p>
          <a:p>
            <a:pPr marL="50800" lvl="8" algn="just"/>
            <a:r>
              <a:rPr lang="en-US" sz="2400" dirty="0" smtClean="0">
                <a:latin typeface="Verdana" panose="020B0604030504040204" pitchFamily="34" charset="0"/>
                <a:ea typeface="Verdana" panose="020B0604030504040204" pitchFamily="34" charset="0"/>
                <a:cs typeface="Verdana" panose="020B0604030504040204" pitchFamily="34" charset="0"/>
              </a:rPr>
              <a:t>aimed at real-time computer vision.</a:t>
            </a:r>
          </a:p>
          <a:p>
            <a:pPr marL="0" lvl="8" algn="just"/>
            <a:r>
              <a:rPr lang="en-US" sz="2400" dirty="0">
                <a:latin typeface="Verdana" panose="020B0604030504040204" pitchFamily="34" charset="0"/>
                <a:ea typeface="Verdana" panose="020B0604030504040204" pitchFamily="34" charset="0"/>
                <a:cs typeface="Verdana" panose="020B0604030504040204" pitchFamily="34" charset="0"/>
              </a:rPr>
              <a:t>	</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marL="0" lvl="8" algn="just"/>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marL="50800" lvl="8" algn="just"/>
            <a:r>
              <a:rPr lang="en-US" sz="2800" b="1" dirty="0" smtClean="0">
                <a:latin typeface="Verdana" panose="020B0604030504040204" pitchFamily="34" charset="0"/>
                <a:ea typeface="Verdana" panose="020B0604030504040204" pitchFamily="34" charset="0"/>
                <a:cs typeface="Verdana" panose="020B0604030504040204" pitchFamily="34" charset="0"/>
              </a:rPr>
              <a:t>Minimalist GNU for Windows (</a:t>
            </a:r>
            <a:r>
              <a:rPr lang="en-US" sz="2800" b="1" dirty="0" err="1" smtClean="0">
                <a:latin typeface="Verdana" panose="020B0604030504040204" pitchFamily="34" charset="0"/>
                <a:ea typeface="Verdana" panose="020B0604030504040204" pitchFamily="34" charset="0"/>
                <a:cs typeface="Verdana" panose="020B0604030504040204" pitchFamily="34" charset="0"/>
              </a:rPr>
              <a:t>MinGW</a:t>
            </a:r>
            <a:r>
              <a:rPr lang="en-US" sz="2800" b="1" dirty="0" smtClean="0">
                <a:latin typeface="Verdana" panose="020B0604030504040204" pitchFamily="34" charset="0"/>
                <a:ea typeface="Verdana" panose="020B0604030504040204" pitchFamily="34" charset="0"/>
                <a:cs typeface="Verdana" panose="020B0604030504040204" pitchFamily="34" charset="0"/>
              </a:rPr>
              <a:t>)</a:t>
            </a:r>
            <a:endParaRPr lang="en-US" sz="2800" b="1" dirty="0">
              <a:latin typeface="Verdana" panose="020B0604030504040204" pitchFamily="34" charset="0"/>
              <a:ea typeface="Verdana" panose="020B0604030504040204" pitchFamily="34" charset="0"/>
              <a:cs typeface="Verdana" panose="020B0604030504040204" pitchFamily="34" charset="0"/>
            </a:endParaRPr>
          </a:p>
          <a:p>
            <a:pPr marL="50800" lvl="8" algn="just"/>
            <a:r>
              <a:rPr lang="en-US" sz="2400" dirty="0" err="1" smtClean="0">
                <a:latin typeface="Verdana" panose="020B0604030504040204" pitchFamily="34" charset="0"/>
                <a:ea typeface="Verdana" panose="020B0604030504040204" pitchFamily="34" charset="0"/>
                <a:cs typeface="Verdana" panose="020B0604030504040204" pitchFamily="34" charset="0"/>
              </a:rPr>
              <a:t>MinGW</a:t>
            </a:r>
            <a:r>
              <a:rPr lang="en-US" sz="2400" dirty="0" smtClean="0">
                <a:latin typeface="Verdana" panose="020B0604030504040204" pitchFamily="34" charset="0"/>
                <a:ea typeface="Verdana" panose="020B0604030504040204" pitchFamily="34" charset="0"/>
                <a:cs typeface="Verdana" panose="020B0604030504040204" pitchFamily="34" charset="0"/>
              </a:rPr>
              <a:t> is a free and open source software development </a:t>
            </a:r>
          </a:p>
          <a:p>
            <a:pPr marL="50800" lvl="8" algn="just"/>
            <a:r>
              <a:rPr lang="en-US" sz="2400" dirty="0" smtClean="0">
                <a:latin typeface="Verdana" panose="020B0604030504040204" pitchFamily="34" charset="0"/>
                <a:ea typeface="Verdana" panose="020B0604030504040204" pitchFamily="34" charset="0"/>
                <a:cs typeface="Verdana" panose="020B0604030504040204" pitchFamily="34" charset="0"/>
              </a:rPr>
              <a:t>environment for creating Microsoft Windows applications.</a:t>
            </a:r>
            <a:endParaRPr lang="en-US" sz="2400" dirty="0">
              <a:latin typeface="Verdana" panose="020B0604030504040204" pitchFamily="34" charset="0"/>
              <a:ea typeface="Verdana" panose="020B0604030504040204" pitchFamily="34" charset="0"/>
              <a:cs typeface="Verdana" panose="020B0604030504040204" pitchFamily="34" charset="0"/>
            </a:endParaRPr>
          </a:p>
          <a:p>
            <a:pPr marL="0" lvl="8" algn="just"/>
            <a:endParaRPr lang="en-US" sz="2400" dirty="0"/>
          </a:p>
        </p:txBody>
      </p:sp>
      <p:sp>
        <p:nvSpPr>
          <p:cNvPr id="3" name="Slide Number Placeholder 2"/>
          <p:cNvSpPr>
            <a:spLocks noGrp="1"/>
          </p:cNvSpPr>
          <p:nvPr>
            <p:ph type="sldNum" sz="quarter" idx="12"/>
          </p:nvPr>
        </p:nvSpPr>
        <p:spPr>
          <a:xfrm>
            <a:off x="11093898" y="6341887"/>
            <a:ext cx="753545" cy="365125"/>
          </a:xfrm>
        </p:spPr>
        <p:txBody>
          <a:bodyPr/>
          <a:lstStyle/>
          <a:p>
            <a:fld id="{8D0A8A1F-47CB-4005-B420-CF32038C56A8}" type="slidenum">
              <a:rPr lang="en-US" smtClean="0">
                <a:latin typeface="Verdana" panose="020B0604030504040204" pitchFamily="34" charset="0"/>
                <a:ea typeface="Verdana" panose="020B0604030504040204" pitchFamily="34" charset="0"/>
                <a:cs typeface="Verdana" panose="020B0604030504040204" pitchFamily="34" charset="0"/>
              </a:rPr>
              <a:t>3</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53148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87" y="161625"/>
            <a:ext cx="11317356" cy="1050994"/>
          </a:xfrm>
        </p:spPr>
        <p:txBody>
          <a:bodyPr>
            <a:normAutofit/>
          </a:bodyPr>
          <a:lstStyle/>
          <a:p>
            <a:pPr algn="just"/>
            <a:r>
              <a:rPr lang="en-US" sz="4800" b="1" dirty="0" smtClean="0">
                <a:latin typeface="Verdana" panose="020B0604030504040204" pitchFamily="34" charset="0"/>
                <a:ea typeface="Verdana" panose="020B0604030504040204" pitchFamily="34" charset="0"/>
                <a:cs typeface="Verdana" panose="020B0604030504040204" pitchFamily="34" charset="0"/>
              </a:rPr>
              <a:t>TECHNOLOGIES USED </a:t>
            </a:r>
            <a:r>
              <a:rPr lang="en-US" sz="4800" b="1" dirty="0" err="1" smtClean="0">
                <a:latin typeface="Verdana" panose="020B0604030504040204" pitchFamily="34" charset="0"/>
                <a:ea typeface="Verdana" panose="020B0604030504040204" pitchFamily="34" charset="0"/>
                <a:cs typeface="Verdana" panose="020B0604030504040204" pitchFamily="34" charset="0"/>
              </a:rPr>
              <a:t>cntd</a:t>
            </a:r>
            <a:r>
              <a:rPr lang="en-US" sz="4800" b="1" dirty="0" smtClean="0">
                <a:latin typeface="Verdana" panose="020B0604030504040204" pitchFamily="34" charset="0"/>
                <a:ea typeface="Verdana" panose="020B0604030504040204" pitchFamily="34" charset="0"/>
                <a:cs typeface="Verdana" panose="020B0604030504040204" pitchFamily="34" charset="0"/>
              </a:rPr>
              <a:t>….</a:t>
            </a:r>
            <a:endParaRPr lang="en-US" sz="4800" dirty="0">
              <a:latin typeface="Verdana" panose="020B0604030504040204" pitchFamily="34" charset="0"/>
              <a:ea typeface="Verdana" panose="020B0604030504040204" pitchFamily="34" charset="0"/>
              <a:cs typeface="Verdana" panose="020B0604030504040204" pitchFamily="34" charset="0"/>
            </a:endParaRPr>
          </a:p>
        </p:txBody>
      </p:sp>
      <p:sp>
        <p:nvSpPr>
          <p:cNvPr id="8" name="Subtitle 2"/>
          <p:cNvSpPr>
            <a:spLocks noGrp="1"/>
          </p:cNvSpPr>
          <p:nvPr>
            <p:ph type="subTitle" idx="1"/>
          </p:nvPr>
        </p:nvSpPr>
        <p:spPr>
          <a:xfrm>
            <a:off x="530087" y="1662809"/>
            <a:ext cx="11317356" cy="4375035"/>
          </a:xfrm>
        </p:spPr>
        <p:txBody>
          <a:bodyPr>
            <a:normAutofit/>
          </a:bodyPr>
          <a:lstStyle/>
          <a:p>
            <a:pPr marL="50800" lvl="8" algn="just"/>
            <a:r>
              <a:rPr lang="en-US" sz="2800" b="1" dirty="0" smtClean="0">
                <a:latin typeface="Verdana" panose="020B0604030504040204" pitchFamily="34" charset="0"/>
                <a:ea typeface="Verdana" panose="020B0604030504040204" pitchFamily="34" charset="0"/>
                <a:cs typeface="Verdana" panose="020B0604030504040204" pitchFamily="34" charset="0"/>
              </a:rPr>
              <a:t>ECLIPSE (C++)</a:t>
            </a:r>
          </a:p>
          <a:p>
            <a:pPr marL="50800" lvl="8" algn="just">
              <a:spcAft>
                <a:spcPts val="0"/>
              </a:spcAft>
            </a:pPr>
            <a:r>
              <a:rPr lang="en-US" sz="2400" dirty="0" smtClean="0">
                <a:latin typeface="Verdana" panose="020B0604030504040204" pitchFamily="34" charset="0"/>
                <a:ea typeface="Verdana" panose="020B0604030504040204" pitchFamily="34" charset="0"/>
                <a:cs typeface="Verdana" panose="020B0604030504040204" pitchFamily="34" charset="0"/>
              </a:rPr>
              <a:t>Eclipse is an integrated development </a:t>
            </a:r>
          </a:p>
          <a:p>
            <a:pPr marL="50800" lvl="8" algn="just">
              <a:spcAft>
                <a:spcPts val="0"/>
              </a:spcAft>
            </a:pPr>
            <a:r>
              <a:rPr lang="en-US" sz="2400" dirty="0" smtClean="0">
                <a:latin typeface="Verdana" panose="020B0604030504040204" pitchFamily="34" charset="0"/>
                <a:ea typeface="Verdana" panose="020B0604030504040204" pitchFamily="34" charset="0"/>
                <a:cs typeface="Verdana" panose="020B0604030504040204" pitchFamily="34" charset="0"/>
              </a:rPr>
              <a:t>environment (IDE) used in computer programming. </a:t>
            </a:r>
          </a:p>
          <a:p>
            <a:pPr marL="50800" lvl="8" algn="just">
              <a:spcAft>
                <a:spcPts val="0"/>
              </a:spcAft>
            </a:pPr>
            <a:r>
              <a:rPr lang="en-US" sz="2400" dirty="0" smtClean="0">
                <a:latin typeface="Verdana" panose="020B0604030504040204" pitchFamily="34" charset="0"/>
                <a:ea typeface="Verdana" panose="020B0604030504040204" pitchFamily="34" charset="0"/>
                <a:cs typeface="Verdana" panose="020B0604030504040204" pitchFamily="34" charset="0"/>
              </a:rPr>
              <a:t>It contains a base workspace and an extensible plug-in system for customizing the environment.</a:t>
            </a:r>
          </a:p>
        </p:txBody>
      </p:sp>
      <p:pic>
        <p:nvPicPr>
          <p:cNvPr id="7" name="Picture 6" descr="See original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0034" y="1596224"/>
            <a:ext cx="4777409" cy="112269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a:xfrm>
            <a:off x="11093898" y="6396529"/>
            <a:ext cx="753545" cy="365125"/>
          </a:xfrm>
        </p:spPr>
        <p:txBody>
          <a:bodyPr/>
          <a:lstStyle/>
          <a:p>
            <a:fld id="{8D0A8A1F-47CB-4005-B420-CF32038C56A8}" type="slidenum">
              <a:rPr lang="en-US" smtClean="0">
                <a:latin typeface="Verdana" panose="020B0604030504040204" pitchFamily="34" charset="0"/>
                <a:ea typeface="Verdana" panose="020B0604030504040204" pitchFamily="34" charset="0"/>
                <a:cs typeface="Verdana" panose="020B0604030504040204" pitchFamily="34" charset="0"/>
              </a:rPr>
              <a:t>4</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50755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87" y="81030"/>
            <a:ext cx="11317356" cy="1050994"/>
          </a:xfrm>
        </p:spPr>
        <p:txBody>
          <a:bodyPr>
            <a:norm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ALGORITHM</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Subtitle 2"/>
          <p:cNvSpPr>
            <a:spLocks noGrp="1"/>
          </p:cNvSpPr>
          <p:nvPr>
            <p:ph type="subTitle" idx="1"/>
          </p:nvPr>
        </p:nvSpPr>
        <p:spPr>
          <a:xfrm>
            <a:off x="530087" y="1733482"/>
            <a:ext cx="11317356" cy="4693822"/>
          </a:xfrm>
        </p:spPr>
        <p:txBody>
          <a:bodyPr>
            <a:normAutofit/>
          </a:bodyPr>
          <a:lstStyle/>
          <a:p>
            <a:pPr marL="0" lvl="8" algn="just"/>
            <a:r>
              <a:rPr lang="en-US" sz="2400" dirty="0" smtClean="0">
                <a:latin typeface="Verdana" panose="020B0604030504040204" pitchFamily="34" charset="0"/>
                <a:ea typeface="Verdana" panose="020B0604030504040204" pitchFamily="34" charset="0"/>
                <a:cs typeface="Verdana" panose="020B0604030504040204" pitchFamily="34" charset="0"/>
              </a:rPr>
              <a:t>Using SURF (Speeded-Up Robust Features) algorithm</a:t>
            </a:r>
          </a:p>
          <a:p>
            <a:pPr marL="1206500" lvl="8" indent="-342900" algn="just">
              <a:buFont typeface="Arial" panose="020B0604020202020204" pitchFamily="34" charset="0"/>
              <a:buChar char="•"/>
            </a:pPr>
            <a:r>
              <a:rPr lang="en-US" sz="2400" dirty="0" err="1" smtClean="0">
                <a:latin typeface="Verdana" panose="020B0604030504040204" pitchFamily="34" charset="0"/>
                <a:ea typeface="Verdana" panose="020B0604030504040204" pitchFamily="34" charset="0"/>
                <a:cs typeface="Verdana" panose="020B0604030504040204" pitchFamily="34" charset="0"/>
              </a:rPr>
              <a:t>Keypoints</a:t>
            </a:r>
            <a:r>
              <a:rPr lang="en-US" sz="2400" dirty="0" smtClean="0">
                <a:latin typeface="Verdana" panose="020B0604030504040204" pitchFamily="34" charset="0"/>
                <a:ea typeface="Verdana" panose="020B0604030504040204" pitchFamily="34" charset="0"/>
                <a:cs typeface="Verdana" panose="020B0604030504040204" pitchFamily="34" charset="0"/>
              </a:rPr>
              <a:t> </a:t>
            </a:r>
            <a:r>
              <a:rPr lang="en-US" sz="2400" dirty="0">
                <a:latin typeface="Verdana" panose="020B0604030504040204" pitchFamily="34" charset="0"/>
                <a:ea typeface="Verdana" panose="020B0604030504040204" pitchFamily="34" charset="0"/>
                <a:cs typeface="Verdana" panose="020B0604030504040204" pitchFamily="34" charset="0"/>
              </a:rPr>
              <a:t>Detection using </a:t>
            </a:r>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marL="1206500" lvl="8" indent="-342900" algn="just">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Calculate Descriptors</a:t>
            </a:r>
          </a:p>
          <a:p>
            <a:pPr marL="1206500" lvl="8" indent="-342900" algn="just">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Matching Descriptors</a:t>
            </a:r>
          </a:p>
          <a:p>
            <a:pPr marL="1206500" lvl="8" indent="-342900" algn="just">
              <a:buFont typeface="Arial" panose="020B0604020202020204" pitchFamily="34" charset="0"/>
              <a:buChar char="•"/>
            </a:pPr>
            <a:r>
              <a:rPr lang="en-US" sz="2400" dirty="0" smtClean="0">
                <a:latin typeface="Verdana" panose="020B0604030504040204" pitchFamily="34" charset="0"/>
                <a:ea typeface="Verdana" panose="020B0604030504040204" pitchFamily="34" charset="0"/>
                <a:cs typeface="Verdana" panose="020B0604030504040204" pitchFamily="34" charset="0"/>
              </a:rPr>
              <a:t>Calculation of max and min</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smtClean="0">
                <a:latin typeface="Verdana" panose="020B0604030504040204" pitchFamily="34" charset="0"/>
                <a:ea typeface="Verdana" panose="020B0604030504040204" pitchFamily="34" charset="0"/>
                <a:cs typeface="Verdana" panose="020B0604030504040204" pitchFamily="34" charset="0"/>
              </a:rPr>
              <a:t>distances between key points </a:t>
            </a:r>
          </a:p>
          <a:p>
            <a:pPr marL="1206500" lvl="8" indent="-342900" algn="just">
              <a:buFont typeface="Arial" panose="020B0604020202020204" pitchFamily="34" charset="0"/>
              <a:buChar char="•"/>
            </a:pPr>
            <a:endParaRPr lang="en-US" sz="2400" dirty="0" smtClean="0">
              <a:latin typeface="Verdana" panose="020B0604030504040204" pitchFamily="34" charset="0"/>
              <a:ea typeface="Verdana" panose="020B0604030504040204" pitchFamily="34" charset="0"/>
              <a:cs typeface="Verdana" panose="020B0604030504040204" pitchFamily="34" charset="0"/>
            </a:endParaRPr>
          </a:p>
          <a:p>
            <a:pPr marL="0" lvl="8" algn="just"/>
            <a:r>
              <a:rPr lang="en-US" sz="2400" dirty="0">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2"/>
          </p:nvPr>
        </p:nvSpPr>
        <p:spPr>
          <a:xfrm>
            <a:off x="11093898" y="6427304"/>
            <a:ext cx="753545" cy="365125"/>
          </a:xfrm>
        </p:spPr>
        <p:txBody>
          <a:bodyPr/>
          <a:lstStyle/>
          <a:p>
            <a:fld id="{8D0A8A1F-47CB-4005-B420-CF32038C56A8}" type="slidenum">
              <a:rPr lang="en-US" smtClean="0">
                <a:latin typeface="Verdana" panose="020B0604030504040204" pitchFamily="34" charset="0"/>
                <a:ea typeface="Verdana" panose="020B0604030504040204" pitchFamily="34" charset="0"/>
                <a:cs typeface="Verdana" panose="020B0604030504040204" pitchFamily="34" charset="0"/>
              </a:rPr>
              <a:t>5</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01917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4508" y="0"/>
            <a:ext cx="11317356" cy="808383"/>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5400" b="1" dirty="0">
                <a:latin typeface="Verdana" panose="020B0604030504040204" pitchFamily="34" charset="0"/>
                <a:ea typeface="Verdana" panose="020B0604030504040204" pitchFamily="34" charset="0"/>
                <a:cs typeface="Verdana" panose="020B0604030504040204" pitchFamily="34" charset="0"/>
              </a:rPr>
              <a:t>CODES</a:t>
            </a:r>
          </a:p>
        </p:txBody>
      </p:sp>
      <p:sp>
        <p:nvSpPr>
          <p:cNvPr id="2" name="Slide Number Placeholder 1"/>
          <p:cNvSpPr>
            <a:spLocks noGrp="1"/>
          </p:cNvSpPr>
          <p:nvPr>
            <p:ph type="sldNum" sz="quarter" idx="12"/>
          </p:nvPr>
        </p:nvSpPr>
        <p:spPr>
          <a:xfrm>
            <a:off x="11175091" y="6492875"/>
            <a:ext cx="753545" cy="365125"/>
          </a:xfrm>
        </p:spPr>
        <p:txBody>
          <a:bodyPr/>
          <a:lstStyle/>
          <a:p>
            <a:fld id="{8D0A8A1F-47CB-4005-B420-CF32038C56A8}" type="slidenum">
              <a:rPr lang="en-US" smtClean="0">
                <a:latin typeface="Verdana" panose="020B0604030504040204" pitchFamily="34" charset="0"/>
                <a:ea typeface="Verdana" panose="020B0604030504040204" pitchFamily="34" charset="0"/>
                <a:cs typeface="Verdana" panose="020B0604030504040204" pitchFamily="34" charset="0"/>
              </a:rPr>
              <a:t>6</a:t>
            </a:fld>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rotWithShape="1">
          <a:blip r:embed="rId2"/>
          <a:srcRect l="11494" t="5078" r="22401" b="17773"/>
          <a:stretch/>
        </p:blipFill>
        <p:spPr>
          <a:xfrm>
            <a:off x="234508" y="808383"/>
            <a:ext cx="11694128" cy="5643564"/>
          </a:xfrm>
          <a:prstGeom prst="rect">
            <a:avLst/>
          </a:prstGeom>
        </p:spPr>
      </p:pic>
    </p:spTree>
    <p:extLst>
      <p:ext uri="{BB962C8B-B14F-4D97-AF65-F5344CB8AC3E}">
        <p14:creationId xmlns:p14="http://schemas.microsoft.com/office/powerpoint/2010/main" val="66436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783" y="132522"/>
            <a:ext cx="11317356" cy="78664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5400" b="1" dirty="0" smtClean="0">
                <a:latin typeface="Verdana" panose="020B0604030504040204" pitchFamily="34" charset="0"/>
                <a:ea typeface="Verdana" panose="020B0604030504040204" pitchFamily="34" charset="0"/>
                <a:cs typeface="Verdana" panose="020B0604030504040204" pitchFamily="34" charset="0"/>
              </a:rPr>
              <a:t>SAMPLE TEST</a:t>
            </a:r>
            <a:endParaRPr lang="en-US" sz="54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98783" y="4688911"/>
            <a:ext cx="11468101" cy="1246495"/>
          </a:xfrm>
          <a:prstGeom prst="rect">
            <a:avLst/>
          </a:prstGeom>
        </p:spPr>
        <p:txBody>
          <a:bodyPr wrap="square">
            <a:spAutoFit/>
          </a:bodyPr>
          <a:lstStyle/>
          <a:p>
            <a:pPr algn="just">
              <a:lnSpc>
                <a:spcPct val="125000"/>
              </a:lnSpc>
              <a:spcBef>
                <a:spcPts val="600"/>
              </a:spcBef>
              <a:spcAft>
                <a:spcPts val="600"/>
              </a:spcAft>
              <a:tabLst>
                <a:tab pos="228600" algn="l"/>
              </a:tabLst>
            </a:pPr>
            <a:r>
              <a:rPr lang="en-US" sz="2000" dirty="0">
                <a:latin typeface="Verdana" panose="020B0604030504040204" pitchFamily="34" charset="0"/>
                <a:ea typeface="Verdana" panose="020B0604030504040204" pitchFamily="34" charset="0"/>
                <a:cs typeface="Verdana" panose="020B0604030504040204" pitchFamily="34" charset="0"/>
              </a:rPr>
              <a:t>For instance: </a:t>
            </a:r>
            <a:r>
              <a:rPr lang="en-US" sz="2000" dirty="0" smtClean="0">
                <a:latin typeface="Verdana" panose="020B0604030504040204" pitchFamily="34" charset="0"/>
                <a:ea typeface="Verdana" panose="020B0604030504040204" pitchFamily="34" charset="0"/>
                <a:cs typeface="Verdana" panose="020B0604030504040204" pitchFamily="34" charset="0"/>
              </a:rPr>
              <a:t>we </a:t>
            </a:r>
            <a:r>
              <a:rPr lang="en-US" sz="2000" dirty="0">
                <a:latin typeface="Verdana" panose="020B0604030504040204" pitchFamily="34" charset="0"/>
                <a:ea typeface="Verdana" panose="020B0604030504040204" pitchFamily="34" charset="0"/>
                <a:cs typeface="Verdana" panose="020B0604030504040204" pitchFamily="34" charset="0"/>
              </a:rPr>
              <a:t>have our reference image </a:t>
            </a:r>
            <a:r>
              <a:rPr lang="en-US" sz="2000" b="1" dirty="0">
                <a:latin typeface="Verdana" panose="020B0604030504040204" pitchFamily="34" charset="0"/>
                <a:ea typeface="Verdana" panose="020B0604030504040204" pitchFamily="34" charset="0"/>
                <a:cs typeface="Verdana" panose="020B0604030504040204" pitchFamily="34" charset="0"/>
              </a:rPr>
              <a:t>"b5.jpeg"</a:t>
            </a:r>
            <a:r>
              <a:rPr lang="en-US" sz="2000" dirty="0">
                <a:latin typeface="Verdana" panose="020B0604030504040204" pitchFamily="34" charset="0"/>
                <a:ea typeface="Verdana" panose="020B0604030504040204" pitchFamily="34" charset="0"/>
                <a:cs typeface="Verdana" panose="020B0604030504040204" pitchFamily="34" charset="0"/>
              </a:rPr>
              <a:t> in </a:t>
            </a:r>
            <a:r>
              <a:rPr lang="en-US" sz="2000" b="1" dirty="0">
                <a:latin typeface="Verdana" panose="020B0604030504040204" pitchFamily="34" charset="0"/>
                <a:ea typeface="Verdana" panose="020B0604030504040204" pitchFamily="34" charset="0"/>
                <a:cs typeface="Verdana" panose="020B0604030504040204" pitchFamily="34" charset="0"/>
              </a:rPr>
              <a:t>"</a:t>
            </a:r>
            <a:r>
              <a:rPr lang="en-US" sz="2000" b="1" dirty="0" err="1">
                <a:latin typeface="Verdana" panose="020B0604030504040204" pitchFamily="34" charset="0"/>
                <a:ea typeface="Verdana" panose="020B0604030504040204" pitchFamily="34" charset="0"/>
                <a:cs typeface="Verdana" panose="020B0604030504040204" pitchFamily="34" charset="0"/>
              </a:rPr>
              <a:t>ReferenceImage</a:t>
            </a:r>
            <a:r>
              <a:rPr lang="en-US" sz="2000" b="1" dirty="0">
                <a:latin typeface="Verdana" panose="020B0604030504040204" pitchFamily="34" charset="0"/>
                <a:ea typeface="Verdana" panose="020B0604030504040204" pitchFamily="34" charset="0"/>
                <a:cs typeface="Verdana" panose="020B0604030504040204" pitchFamily="34" charset="0"/>
              </a:rPr>
              <a:t>"</a:t>
            </a:r>
            <a:r>
              <a:rPr lang="en-US" sz="2000" dirty="0">
                <a:latin typeface="Verdana" panose="020B0604030504040204" pitchFamily="34" charset="0"/>
                <a:ea typeface="Verdana" panose="020B0604030504040204" pitchFamily="34" charset="0"/>
                <a:cs typeface="Verdana" panose="020B0604030504040204" pitchFamily="34" charset="0"/>
              </a:rPr>
              <a:t> folder. Now we have to extract its GPS latitude and longitude by detecting features from the set of images in </a:t>
            </a:r>
            <a:r>
              <a:rPr lang="en-US" sz="2000" b="1" dirty="0">
                <a:latin typeface="Verdana" panose="020B0604030504040204" pitchFamily="34" charset="0"/>
                <a:ea typeface="Verdana" panose="020B0604030504040204" pitchFamily="34" charset="0"/>
                <a:cs typeface="Verdana" panose="020B0604030504040204" pitchFamily="34" charset="0"/>
              </a:rPr>
              <a:t>"Dataset"</a:t>
            </a:r>
            <a:r>
              <a:rPr lang="en-US" sz="2000" dirty="0">
                <a:latin typeface="Verdana" panose="020B0604030504040204" pitchFamily="34" charset="0"/>
                <a:ea typeface="Verdana" panose="020B0604030504040204" pitchFamily="34" charset="0"/>
                <a:cs typeface="Verdana" panose="020B0604030504040204" pitchFamily="34" charset="0"/>
              </a:rPr>
              <a:t> folder. </a:t>
            </a:r>
            <a:r>
              <a:rPr lang="en-US" sz="2000" dirty="0" smtClean="0">
                <a:latin typeface="Verdana" panose="020B0604030504040204" pitchFamily="34" charset="0"/>
                <a:ea typeface="Verdana" panose="020B0604030504040204" pitchFamily="34" charset="0"/>
                <a:cs typeface="Verdana" panose="020B0604030504040204" pitchFamily="34" charset="0"/>
              </a:rPr>
              <a:t> </a:t>
            </a:r>
            <a:endParaRPr lang="en-US" sz="2000" dirty="0">
              <a:effectLst/>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p:nvPr/>
        </p:nvPicPr>
        <p:blipFill rotWithShape="1">
          <a:blip r:embed="rId2"/>
          <a:srcRect l="16358" t="21683" r="37037" b="56085"/>
          <a:stretch/>
        </p:blipFill>
        <p:spPr bwMode="auto">
          <a:xfrm>
            <a:off x="198783" y="1047752"/>
            <a:ext cx="11845580" cy="2752726"/>
          </a:xfrm>
          <a:prstGeom prst="rect">
            <a:avLst/>
          </a:prstGeom>
          <a:ln>
            <a:noFill/>
          </a:ln>
          <a:extLst>
            <a:ext uri="{53640926-AAD7-44D8-BBD7-CCE9431645EC}">
              <a14:shadowObscured xmlns:a14="http://schemas.microsoft.com/office/drawing/2010/main"/>
            </a:ext>
          </a:extLst>
        </p:spPr>
      </p:pic>
      <p:sp>
        <p:nvSpPr>
          <p:cNvPr id="3" name="Slide Number Placeholder 2"/>
          <p:cNvSpPr>
            <a:spLocks noGrp="1"/>
          </p:cNvSpPr>
          <p:nvPr>
            <p:ph type="sldNum" sz="quarter" idx="12"/>
          </p:nvPr>
        </p:nvSpPr>
        <p:spPr>
          <a:xfrm>
            <a:off x="11139366" y="6458714"/>
            <a:ext cx="753545" cy="365125"/>
          </a:xfrm>
        </p:spPr>
        <p:txBody>
          <a:bodyPr/>
          <a:lstStyle/>
          <a:p>
            <a:fld id="{8D0A8A1F-47CB-4005-B420-CF32038C56A8}" type="slidenum">
              <a:rPr lang="en-US" smtClean="0">
                <a:latin typeface="Verdana" panose="020B0604030504040204" pitchFamily="34" charset="0"/>
                <a:ea typeface="Verdana" panose="020B0604030504040204" pitchFamily="34" charset="0"/>
                <a:cs typeface="Verdana" panose="020B0604030504040204" pitchFamily="34" charset="0"/>
              </a:rPr>
              <a:t>7</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50351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783" y="132522"/>
            <a:ext cx="11317356" cy="78664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5400" b="1" dirty="0" smtClean="0">
                <a:latin typeface="Verdana" panose="020B0604030504040204" pitchFamily="34" charset="0"/>
                <a:ea typeface="Verdana" panose="020B0604030504040204" pitchFamily="34" charset="0"/>
                <a:cs typeface="Verdana" panose="020B0604030504040204" pitchFamily="34" charset="0"/>
              </a:rPr>
              <a:t>SAMPLE TEST….</a:t>
            </a:r>
            <a:r>
              <a:rPr lang="en-US" sz="3200" b="1" dirty="0" smtClean="0">
                <a:latin typeface="Verdana" panose="020B0604030504040204" pitchFamily="34" charset="0"/>
                <a:ea typeface="Verdana" panose="020B0604030504040204" pitchFamily="34" charset="0"/>
                <a:cs typeface="Verdana" panose="020B0604030504040204" pitchFamily="34" charset="0"/>
              </a:rPr>
              <a:t> contd.</a:t>
            </a:r>
            <a:endParaRPr lang="en-US" sz="54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371475" y="5789820"/>
            <a:ext cx="11444288" cy="438582"/>
          </a:xfrm>
          <a:prstGeom prst="rect">
            <a:avLst/>
          </a:prstGeom>
        </p:spPr>
        <p:txBody>
          <a:bodyPr wrap="square">
            <a:spAutoFit/>
          </a:bodyPr>
          <a:lstStyle/>
          <a:p>
            <a:pPr algn="just">
              <a:lnSpc>
                <a:spcPct val="125000"/>
              </a:lnSpc>
              <a:spcBef>
                <a:spcPts val="600"/>
              </a:spcBef>
              <a:spcAft>
                <a:spcPts val="600"/>
              </a:spcAft>
              <a:tabLst>
                <a:tab pos="228600" algn="l"/>
              </a:tabLst>
            </a:pPr>
            <a:r>
              <a:rPr lang="en-US" dirty="0" smtClean="0">
                <a:latin typeface="Verdana" panose="020B0604030504040204" pitchFamily="34" charset="0"/>
                <a:cs typeface="Arial" panose="020B0604020202020204" pitchFamily="34" charset="0"/>
              </a:rPr>
              <a:t>Then </a:t>
            </a:r>
            <a:r>
              <a:rPr lang="en-US" dirty="0">
                <a:latin typeface="Verdana" panose="020B0604030504040204" pitchFamily="34" charset="0"/>
                <a:cs typeface="Arial" panose="020B0604020202020204" pitchFamily="34" charset="0"/>
              </a:rPr>
              <a:t>we used the same image </a:t>
            </a:r>
            <a:r>
              <a:rPr lang="en-US" b="1" i="1" dirty="0">
                <a:latin typeface="Verdana" panose="020B0604030504040204" pitchFamily="34" charset="0"/>
                <a:cs typeface="Arial" panose="020B0604020202020204" pitchFamily="34" charset="0"/>
              </a:rPr>
              <a:t>"b5.jpg"</a:t>
            </a:r>
            <a:r>
              <a:rPr lang="en-US" dirty="0">
                <a:latin typeface="Verdana" panose="020B0604030504040204" pitchFamily="34" charset="0"/>
                <a:cs typeface="Arial" panose="020B0604020202020204" pitchFamily="34" charset="0"/>
              </a:rPr>
              <a:t> as </a:t>
            </a:r>
            <a:r>
              <a:rPr lang="en-US" b="1" i="1" dirty="0" err="1">
                <a:latin typeface="Verdana" panose="020B0604030504040204" pitchFamily="34" charset="0"/>
                <a:cs typeface="Arial" panose="020B0604020202020204" pitchFamily="34" charset="0"/>
              </a:rPr>
              <a:t>referenceimage</a:t>
            </a:r>
            <a:r>
              <a:rPr lang="en-US" dirty="0">
                <a:latin typeface="Verdana" panose="020B0604030504040204" pitchFamily="34" charset="0"/>
                <a:cs typeface="Arial" panose="020B0604020202020204" pitchFamily="34" charset="0"/>
              </a:rPr>
              <a:t> in source code.  </a:t>
            </a:r>
            <a:endParaRPr lang="en-US" dirty="0">
              <a:effectLst/>
            </a:endParaRPr>
          </a:p>
        </p:txBody>
      </p:sp>
      <p:pic>
        <p:nvPicPr>
          <p:cNvPr id="7" name="Picture 6"/>
          <p:cNvPicPr/>
          <p:nvPr/>
        </p:nvPicPr>
        <p:blipFill rotWithShape="1">
          <a:blip r:embed="rId2"/>
          <a:srcRect l="11112" t="6039" r="22068" b="17658"/>
          <a:stretch/>
        </p:blipFill>
        <p:spPr bwMode="auto">
          <a:xfrm>
            <a:off x="371475" y="919162"/>
            <a:ext cx="11630025" cy="4738688"/>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a:xfrm>
            <a:off x="11247955" y="6472117"/>
            <a:ext cx="753545" cy="365125"/>
          </a:xfrm>
        </p:spPr>
        <p:txBody>
          <a:bodyPr/>
          <a:lstStyle/>
          <a:p>
            <a:fld id="{8D0A8A1F-47CB-4005-B420-CF32038C56A8}" type="slidenum">
              <a:rPr lang="en-US" smtClean="0">
                <a:latin typeface="Verdana" panose="020B0604030504040204" pitchFamily="34" charset="0"/>
                <a:ea typeface="Verdana" panose="020B0604030504040204" pitchFamily="34" charset="0"/>
                <a:cs typeface="Verdana" panose="020B0604030504040204" pitchFamily="34" charset="0"/>
              </a:rPr>
              <a:t>8</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46578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98783" y="461138"/>
            <a:ext cx="11317356" cy="786640"/>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5400" b="1" dirty="0" smtClean="0">
                <a:latin typeface="Verdana" panose="020B0604030504040204" pitchFamily="34" charset="0"/>
                <a:ea typeface="Verdana" panose="020B0604030504040204" pitchFamily="34" charset="0"/>
                <a:cs typeface="Verdana" panose="020B0604030504040204" pitchFamily="34" charset="0"/>
              </a:rPr>
              <a:t>SAMPLE TEST….</a:t>
            </a:r>
            <a:r>
              <a:rPr lang="en-US" sz="3200" b="1" dirty="0" smtClean="0">
                <a:latin typeface="Verdana" panose="020B0604030504040204" pitchFamily="34" charset="0"/>
                <a:ea typeface="Verdana" panose="020B0604030504040204" pitchFamily="34" charset="0"/>
                <a:cs typeface="Verdana" panose="020B0604030504040204" pitchFamily="34" charset="0"/>
              </a:rPr>
              <a:t> contd.</a:t>
            </a:r>
            <a:endParaRPr lang="en-US" sz="5400" b="1" dirty="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descr="E:\ESIGELEC\Project\Masters_Project\eclipseworkspace\TestOpencv\Documentation\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845" y="1992793"/>
            <a:ext cx="11512205" cy="1621950"/>
          </a:xfrm>
          <a:prstGeom prst="rect">
            <a:avLst/>
          </a:prstGeom>
          <a:noFill/>
          <a:ln>
            <a:noFill/>
          </a:ln>
        </p:spPr>
      </p:pic>
      <p:sp>
        <p:nvSpPr>
          <p:cNvPr id="2" name="Rectangle 1"/>
          <p:cNvSpPr/>
          <p:nvPr/>
        </p:nvSpPr>
        <p:spPr>
          <a:xfrm>
            <a:off x="317845" y="3752536"/>
            <a:ext cx="3647152" cy="510204"/>
          </a:xfrm>
          <a:prstGeom prst="rect">
            <a:avLst/>
          </a:prstGeom>
        </p:spPr>
        <p:txBody>
          <a:bodyPr wrap="none">
            <a:spAutoFit/>
          </a:bodyPr>
          <a:lstStyle/>
          <a:p>
            <a:pPr algn="just">
              <a:lnSpc>
                <a:spcPct val="125000"/>
              </a:lnSpc>
              <a:spcBef>
                <a:spcPts val="600"/>
              </a:spcBef>
              <a:spcAft>
                <a:spcPts val="600"/>
              </a:spcAft>
              <a:tabLst>
                <a:tab pos="228600" algn="l"/>
              </a:tabLst>
            </a:pPr>
            <a:r>
              <a:rPr lang="en-US" sz="2400" dirty="0" smtClean="0">
                <a:latin typeface="Verdana" panose="020B0604030504040204" pitchFamily="34" charset="0"/>
                <a:cs typeface="Arial" panose="020B0604020202020204" pitchFamily="34" charset="0"/>
              </a:rPr>
              <a:t>Click </a:t>
            </a:r>
            <a:r>
              <a:rPr lang="en-US" sz="2400" dirty="0">
                <a:latin typeface="Verdana" panose="020B0604030504040204" pitchFamily="34" charset="0"/>
                <a:cs typeface="Arial" panose="020B0604020202020204" pitchFamily="34" charset="0"/>
              </a:rPr>
              <a:t>on </a:t>
            </a:r>
            <a:r>
              <a:rPr lang="en-US" sz="2400" b="1" dirty="0">
                <a:latin typeface="Verdana" panose="020B0604030504040204" pitchFamily="34" charset="0"/>
                <a:cs typeface="Arial" panose="020B0604020202020204" pitchFamily="34" charset="0"/>
              </a:rPr>
              <a:t>Run</a:t>
            </a:r>
            <a:r>
              <a:rPr lang="en-US" sz="2400" dirty="0">
                <a:latin typeface="Verdana" panose="020B0604030504040204" pitchFamily="34" charset="0"/>
                <a:cs typeface="Arial" panose="020B0604020202020204" pitchFamily="34" charset="0"/>
              </a:rPr>
              <a:t> button.  </a:t>
            </a:r>
            <a:endParaRPr lang="en-US" sz="2400" dirty="0">
              <a:effectLst/>
            </a:endParaRPr>
          </a:p>
        </p:txBody>
      </p:sp>
      <p:sp>
        <p:nvSpPr>
          <p:cNvPr id="3" name="Slide Number Placeholder 2"/>
          <p:cNvSpPr>
            <a:spLocks noGrp="1"/>
          </p:cNvSpPr>
          <p:nvPr>
            <p:ph type="sldNum" sz="quarter" idx="12"/>
          </p:nvPr>
        </p:nvSpPr>
        <p:spPr>
          <a:xfrm>
            <a:off x="11139366" y="6492875"/>
            <a:ext cx="753545" cy="365125"/>
          </a:xfrm>
        </p:spPr>
        <p:txBody>
          <a:bodyPr/>
          <a:lstStyle/>
          <a:p>
            <a:fld id="{8D0A8A1F-47CB-4005-B420-CF32038C56A8}" type="slidenum">
              <a:rPr lang="en-US" smtClean="0">
                <a:latin typeface="Verdana" panose="020B0604030504040204" pitchFamily="34" charset="0"/>
                <a:ea typeface="Verdana" panose="020B0604030504040204" pitchFamily="34" charset="0"/>
                <a:cs typeface="Verdana" panose="020B0604030504040204" pitchFamily="34" charset="0"/>
              </a:rPr>
              <a:t>9</a:t>
            </a:fld>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151447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240</TotalTime>
  <Words>350</Words>
  <Application>Microsoft Office PowerPoint</Application>
  <PresentationFormat>Widescreen</PresentationFormat>
  <Paragraphs>63</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Calisto MT</vt:lpstr>
      <vt:lpstr>Trebuchet MS</vt:lpstr>
      <vt:lpstr>Verdana</vt:lpstr>
      <vt:lpstr>Wingdings 2</vt:lpstr>
      <vt:lpstr>Slate</vt:lpstr>
      <vt:lpstr>A Vision-based Geospatial Information System (GPS-free)</vt:lpstr>
      <vt:lpstr>OBJECTIVE</vt:lpstr>
      <vt:lpstr>TECHNOLOGIES USED</vt:lpstr>
      <vt:lpstr>TECHNOLOGIES USED cntd….</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vision-based geospatial information system (GPS-free)</dc:title>
  <dc:creator>Bishal Thapaliya</dc:creator>
  <cp:lastModifiedBy>Bishal Thapaliya</cp:lastModifiedBy>
  <cp:revision>44</cp:revision>
  <dcterms:created xsi:type="dcterms:W3CDTF">2016-05-10T18:37:49Z</dcterms:created>
  <dcterms:modified xsi:type="dcterms:W3CDTF">2016-05-31T18:58:08Z</dcterms:modified>
</cp:coreProperties>
</file>