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Libre Franklin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225579-B047-4058-9975-E2A1417F8115}">
  <a:tblStyle styleId="{02225579-B047-4058-9975-E2A1417F81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breFranklinMedium-bold.fntdata"/><Relationship Id="rId25" Type="http://schemas.openxmlformats.org/officeDocument/2006/relationships/font" Target="fonts/LibreFranklinMedium-regular.fntdata"/><Relationship Id="rId28" Type="http://schemas.openxmlformats.org/officeDocument/2006/relationships/font" Target="fonts/LibreFranklinMedium-boldItalic.fntdata"/><Relationship Id="rId27" Type="http://schemas.openxmlformats.org/officeDocument/2006/relationships/font" Target="fonts/LibreFranklin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79b6f572b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79b6f572b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79b6f572b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79b6f572b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79b6f572b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79b6f572b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04627af3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04627af3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79b6f572b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79b6f572b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04627af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04627af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04627af3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04627af3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04627af3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04627af3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04627af3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04627af3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03ebdff388b0b0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03ebdff388b0b0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03ebdff388b0b0a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03ebdff388b0b0a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79b6f572b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79b6f572b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79b6f572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79b6f572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71276" cy="484432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909775" y="393475"/>
            <a:ext cx="1129500" cy="38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Project 6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755425" y="4415675"/>
            <a:ext cx="1768800" cy="38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19-Feb-2025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13258" y="11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GPT2 - Test Results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180750" y="542800"/>
            <a:ext cx="8782500" cy="4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2"/>
                </a:solidFill>
              </a:rPr>
              <a:t>Prompt: A classroom has 30 students. If the teacher wants to split them into groups of 5, how many groups will there be?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2"/>
                </a:solidFill>
              </a:rPr>
              <a:t>Response: </a:t>
            </a:r>
            <a:r>
              <a:rPr lang="en-GB">
                <a:solidFill>
                  <a:schemeClr val="dk2"/>
                </a:solidFill>
              </a:rPr>
              <a:t>A classroom has 30 students. If the teacher wants to split them into groups of 5, how many groups will there be?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There are 30 x 5 = &lt;&lt;30*5=150&gt;&gt;150 students in the classroom.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There are 150 - 30 = &lt;&lt;150-30=90&gt;&gt;90 students in the classroom.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#### 90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2"/>
                </a:solidFill>
              </a:rPr>
              <a:t>Prompt: Tom's age is twice that of his brother's age. If his brother is 12 years old, how old is Tom?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2"/>
                </a:solidFill>
              </a:rPr>
              <a:t>Response: </a:t>
            </a:r>
            <a:r>
              <a:rPr lang="en-GB">
                <a:solidFill>
                  <a:schemeClr val="dk2"/>
                </a:solidFill>
              </a:rPr>
              <a:t>Tom's age is twice that of his brother's age. If his brother is 12 years old, how old is Tom?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Tom is 12-2=&lt;&lt;12-2=10&gt;&gt;10 years old.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Tom's brother is 10+2=&lt;&lt;10+2=14&gt;&gt;14 years old.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#### 14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2"/>
                </a:solidFill>
              </a:rPr>
              <a:t>Prompt: Viraat has 93 dollars. He spent 20 dollars on sweets. He get his 30 dollars back from someone else. How much money does Viraat Have left?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2"/>
                </a:solidFill>
              </a:rPr>
              <a:t>Response: </a:t>
            </a:r>
            <a:r>
              <a:rPr lang="en-GB">
                <a:solidFill>
                  <a:schemeClr val="dk2"/>
                </a:solidFill>
              </a:rPr>
              <a:t>Viraat has 93 dollars. He spent 20 dollars on sweets. He get his 30 dollars back from someone else. How much money does Viraat Have left?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Viraat has 93 - 20 = &lt;&lt;93-20=42&gt;&gt;42 dollars.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He has 42 / 30 = &lt;&lt;42/30=3&gt;&gt;3 dollars left.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#### 3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40" name="Google Shape;140;p22"/>
          <p:cNvCxnSpPr/>
          <p:nvPr/>
        </p:nvCxnSpPr>
        <p:spPr>
          <a:xfrm>
            <a:off x="-48000" y="492100"/>
            <a:ext cx="92400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499808" y="-78764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GPT2 - Socratic Test Results 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103675" y="420825"/>
            <a:ext cx="8975700" cy="4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2"/>
                </a:solidFill>
              </a:rPr>
              <a:t>Prompt: Jenny has 23 apples. She gives 7 apples to her friend. How many apples does Jenny have left?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2"/>
                </a:solidFill>
              </a:rPr>
              <a:t>Response</a:t>
            </a:r>
            <a:r>
              <a:rPr lang="en-GB">
                <a:solidFill>
                  <a:schemeClr val="dk2"/>
                </a:solidFill>
              </a:rPr>
              <a:t>: Jenny has 23 apples. She gives 7 apples to her friend. How many apples does Jenny have left?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How many apples does Jenny have left? ** Jenny has 23 - 7 = &lt;&lt;23-7=21&gt;&gt;21 apples left.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How many apples does Jenny have left? ** Jenny has 21 - 7 = &lt;&lt;21-7=14&gt;&gt;14 apples left.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#### 14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2"/>
                </a:solidFill>
              </a:rPr>
              <a:t>Prompt: If one box can hold 6 oranges, how many oranges can 9 boxes hold?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2"/>
                </a:solidFill>
              </a:rPr>
              <a:t>Response</a:t>
            </a:r>
            <a:r>
              <a:rPr lang="en-GB">
                <a:solidFill>
                  <a:schemeClr val="dk2"/>
                </a:solidFill>
              </a:rPr>
              <a:t>: If one box can hold 6 oranges, how many oranges can 9 boxes hold?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How many oranges can 9 boxes hold? ** 9 boxes can hold 6 oranges x 6 oranges = &lt;&lt;9*6=36&gt;&gt;36 oranges.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How many oranges can 9 boxes hold? ** 9 boxes can hold 36 oranges x 9 boxes = &lt;&lt;36*9=96&gt;&gt;96 oranges.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#### 96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2"/>
                </a:solidFill>
              </a:rPr>
              <a:t>Prompt: Sarah has 3/4 of a chocolate bar. She eats 1/2 of what she has. How much of the chocolate bar does she have left?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2"/>
                </a:solidFill>
              </a:rPr>
              <a:t>Response</a:t>
            </a:r>
            <a:r>
              <a:rPr lang="en-GB">
                <a:solidFill>
                  <a:schemeClr val="dk2"/>
                </a:solidFill>
              </a:rPr>
              <a:t>: Sarah has 3/4 of a chocolate bar. She eats 1/2 of what she has. How much of the chocolate bar does she have left?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How many chocolate bars does Sarah have? ** Sarah has 3/4*1/2=&lt;&lt;3/4*1/2=2&gt;&gt;2 chocolate bars.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How many chocolate bars does Sarah have left? ** She has 2*1/2=&lt;&lt;2*1/2=2&gt;&gt;2 chocolate bars.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####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47" name="Google Shape;147;p23"/>
          <p:cNvCxnSpPr/>
          <p:nvPr/>
        </p:nvCxnSpPr>
        <p:spPr>
          <a:xfrm>
            <a:off x="-28475" y="420825"/>
            <a:ext cx="92400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2499801" y="-78774"/>
            <a:ext cx="4963200" cy="5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GPT2 - Socratic Test Results 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103675" y="420825"/>
            <a:ext cx="8975700" cy="4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300">
                <a:solidFill>
                  <a:schemeClr val="dk2"/>
                </a:solidFill>
              </a:rPr>
              <a:t>Prompt: A classroom has 30 students. If the teacher wants to split them into groups of 5, how many groups will there be?</a:t>
            </a:r>
            <a:endParaRPr b="1" i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300">
                <a:solidFill>
                  <a:schemeClr val="dk2"/>
                </a:solidFill>
              </a:rPr>
              <a:t>Response:</a:t>
            </a:r>
            <a:r>
              <a:rPr lang="en-GB" sz="1300">
                <a:solidFill>
                  <a:schemeClr val="dk2"/>
                </a:solidFill>
              </a:rPr>
              <a:t> A classroom has 30 students. If the teacher wants to split them into groups of 5, how many groups will there be?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2"/>
                </a:solidFill>
              </a:rPr>
              <a:t>How many students are in the group? ** The number of students in the group is 30-5 = &lt;&lt;30-5=20&gt;&gt;20 students.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2"/>
                </a:solidFill>
              </a:rPr>
              <a:t>How many students are in the group? ** The number of students in the group is 20-5 = &lt;&lt;20-5=10&gt;&gt;10 students.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How many students are in the group? ** The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300">
                <a:solidFill>
                  <a:schemeClr val="dk2"/>
                </a:solidFill>
              </a:rPr>
              <a:t>Prompt: Tom's age is twice that of his brother's age. If his brother is 12 years old, how old is Tom?</a:t>
            </a:r>
            <a:endParaRPr b="1" i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300">
                <a:solidFill>
                  <a:schemeClr val="dk2"/>
                </a:solidFill>
              </a:rPr>
              <a:t>Response: </a:t>
            </a:r>
            <a:r>
              <a:rPr lang="en-GB" sz="1300">
                <a:solidFill>
                  <a:schemeClr val="dk2"/>
                </a:solidFill>
              </a:rPr>
              <a:t>Tom's age is twice that of his brother's age. If his brother is 12 years old, how old is Tom?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2"/>
                </a:solidFill>
              </a:rPr>
              <a:t>How old is Tom? ** Tom is 12 years old because 12 = &lt;&lt;12=12&gt;&gt;12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2"/>
                </a:solidFill>
              </a:rPr>
              <a:t>How old is Tom's brother? ** His brother is 12 years old because 12 = &lt;&lt;12=12&gt;&gt;12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#### 12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300">
                <a:solidFill>
                  <a:schemeClr val="dk2"/>
                </a:solidFill>
              </a:rPr>
              <a:t>Prompt: Viraat has 93 dollars. He spent 20 dollars on sweets. He get his 30 dollars back from someone else. How much money does Viraat Have left?</a:t>
            </a:r>
            <a:endParaRPr b="1" i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300">
                <a:solidFill>
                  <a:schemeClr val="dk2"/>
                </a:solidFill>
              </a:rPr>
              <a:t>Response:</a:t>
            </a:r>
            <a:r>
              <a:rPr lang="en-GB" sz="1300">
                <a:solidFill>
                  <a:schemeClr val="dk2"/>
                </a:solidFill>
              </a:rPr>
              <a:t> Viraat has 93 dollars. He spent 20 dollars on sweets. He get his 30 dollars back from someone else. How much money does Viraat Have left?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2"/>
                </a:solidFill>
              </a:rPr>
              <a:t>How much money did Viraat have after 20 dollars? ** After 20 dollars, Viraat had 93 - 20 = &lt;&lt;93-20=42&gt;&gt;42 dollars.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How much money did Viraat have after 30 dollars? ** After 30 dollars, Viraat had 42 - 20 = &lt;&lt;42-20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>
            <a:off x="-28475" y="420825"/>
            <a:ext cx="92400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1628175" y="243550"/>
            <a:ext cx="20637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000">
                <a:latin typeface="Libre Franklin"/>
                <a:ea typeface="Libre Franklin"/>
                <a:cs typeface="Libre Franklin"/>
                <a:sym typeface="Libre Franklin"/>
              </a:rPr>
              <a:t>Conclusion</a:t>
            </a:r>
            <a:endParaRPr b="1" sz="2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0" y="827350"/>
            <a:ext cx="89982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As the data increases, the efficiency also increase.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Current gpt2 model shows lesser results on mathematical reasoning.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It is even difficult for socratic test, since they are mostly philosphical in context.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From the loss value we can conclude that opt performs  much better , also in less epoch training.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OPT-350M might have an initial advantage in terms of understanding or adapting to the dataset, but both models eventually reach a similar level of performance.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654850" y="1971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000">
                <a:latin typeface="Libre Franklin"/>
                <a:ea typeface="Libre Franklin"/>
                <a:cs typeface="Libre Franklin"/>
                <a:sym typeface="Libre Franklin"/>
              </a:rPr>
              <a:t>THANK YOU!</a:t>
            </a:r>
            <a:endParaRPr b="1" sz="22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617"/>
            <a:ext cx="9143999" cy="512892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412200" y="80375"/>
            <a:ext cx="620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Motivation</a:t>
            </a:r>
            <a:endParaRPr sz="26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12200" y="1845750"/>
            <a:ext cx="7969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722950" y="1740100"/>
            <a:ext cx="7865100" cy="18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architecture of GPT2 makes it a great choice for using it in tailored tasks. Unlike rule based system, it can interpret contextual informations. This makes it ideal for question-answering applications like educational tools, interactive assistants, and real-world task where arithmetic reasoning is integrated with natural language understanding.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617"/>
            <a:ext cx="9143999" cy="512892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412200" y="80375"/>
            <a:ext cx="620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GPT2 Architecture</a:t>
            </a:r>
            <a:endParaRPr sz="2600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675" y="608775"/>
            <a:ext cx="6672526" cy="42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52400" y="4650000"/>
            <a:ext cx="56772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2"/>
                </a:solidFill>
              </a:rPr>
              <a:t>Source : https://www.researchgate.net/figure/GPT-2-model-architecture-The-GPT-2-model-contains-N-Transformer-decoder-blocks-as-shown_fig1_373352176</a:t>
            </a:r>
            <a:endParaRPr sz="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617"/>
            <a:ext cx="9143999" cy="512892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12200" y="80375"/>
            <a:ext cx="620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Tentative Approach</a:t>
            </a:r>
            <a:endParaRPr sz="26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350" y="1152476"/>
            <a:ext cx="7579900" cy="3284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16"/>
          <p:cNvCxnSpPr/>
          <p:nvPr/>
        </p:nvCxnSpPr>
        <p:spPr>
          <a:xfrm rot="10800000">
            <a:off x="2169925" y="1905300"/>
            <a:ext cx="814500" cy="4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6"/>
          <p:cNvSpPr txBox="1"/>
          <p:nvPr/>
        </p:nvSpPr>
        <p:spPr>
          <a:xfrm>
            <a:off x="1298500" y="2095125"/>
            <a:ext cx="603000" cy="321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GPT-2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9575" y="1356250"/>
            <a:ext cx="1100848" cy="69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617"/>
            <a:ext cx="9143999" cy="512892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412200" y="80375"/>
            <a:ext cx="6209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chemeClr val="dk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Dataset</a:t>
            </a:r>
            <a:endParaRPr sz="2600">
              <a:solidFill>
                <a:schemeClr val="dk2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12200" y="1152475"/>
            <a:ext cx="78651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GSM8K </a:t>
            </a:r>
            <a:r>
              <a:rPr lang="en-GB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consists of 8.5K high quality grade school math problems created by human problem writers. We segmented these into 7.5K training problems and 1K test problems. These problems take between 2 and 8 steps to solve, and solutions primarily involve performing a sequence of elementary calculations using basic arithmetic operations (+ - X÷) to reach the final answer. A bright middle school student should be able to solve every problem.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937248" y="99412"/>
            <a:ext cx="30150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GPT-2 Config after training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150" y="789125"/>
            <a:ext cx="3112800" cy="39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135" y="1342497"/>
            <a:ext cx="245745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5770905" y="2847450"/>
            <a:ext cx="25719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generation_config.json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-28450" y="613975"/>
            <a:ext cx="92400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706933" y="144861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OPT-350m config after training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50" y="698875"/>
            <a:ext cx="3431950" cy="437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6456825" y="3948100"/>
            <a:ext cx="15552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config.json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925" y="2111986"/>
            <a:ext cx="2581275" cy="1743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/>
          <p:nvPr/>
        </p:nvCxnSpPr>
        <p:spPr>
          <a:xfrm>
            <a:off x="-28450" y="613975"/>
            <a:ext cx="92400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804751" y="221225"/>
            <a:ext cx="1699200" cy="5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Loss Values</a:t>
            </a:r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0" y="221228"/>
            <a:ext cx="8975700" cy="4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graphicFrame>
        <p:nvGraphicFramePr>
          <p:cNvPr id="124" name="Google Shape;124;p20"/>
          <p:cNvGraphicFramePr/>
          <p:nvPr/>
        </p:nvGraphicFramePr>
        <p:xfrm>
          <a:off x="840684" y="12305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{02225579-B047-4058-9975-E2A1417F8115}</a:tableStyleId>
              </a:tblPr>
              <a:tblGrid>
                <a:gridCol w="1447800"/>
                <a:gridCol w="1447800"/>
                <a:gridCol w="1447800"/>
                <a:gridCol w="14478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gpt2_10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gpt2_20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gpt2_50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test_socratic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7.41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10.06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5" name="Google Shape;125;p20"/>
          <p:cNvGraphicFramePr/>
          <p:nvPr/>
        </p:nvGraphicFramePr>
        <p:xfrm>
          <a:off x="1449678" y="30190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{02225579-B047-4058-9975-E2A1417F8115}</a:tableStyleId>
              </a:tblPr>
              <a:tblGrid>
                <a:gridCol w="1447800"/>
                <a:gridCol w="1447800"/>
                <a:gridCol w="144780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opt350m_10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opt350m_20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10.15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10.89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6" name="Google Shape;126;p20"/>
          <p:cNvCxnSpPr/>
          <p:nvPr/>
        </p:nvCxnSpPr>
        <p:spPr>
          <a:xfrm>
            <a:off x="-28450" y="613975"/>
            <a:ext cx="92400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322252" y="81796"/>
            <a:ext cx="23133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GPT2_20 - Test Results</a:t>
            </a:r>
            <a:endParaRPr b="1"/>
          </a:p>
        </p:txBody>
      </p:sp>
      <p:sp>
        <p:nvSpPr>
          <p:cNvPr id="132" name="Google Shape;132;p21"/>
          <p:cNvSpPr txBox="1"/>
          <p:nvPr/>
        </p:nvSpPr>
        <p:spPr>
          <a:xfrm>
            <a:off x="180750" y="523408"/>
            <a:ext cx="8782500" cy="4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chemeClr val="dk2"/>
                </a:solidFill>
              </a:rPr>
              <a:t>Prompt: Jenny has 23 apples. She gives 7 apples to her friend. How many apples does Jenny have left?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Response</a:t>
            </a:r>
            <a:r>
              <a:rPr lang="en-GB">
                <a:solidFill>
                  <a:schemeClr val="dk2"/>
                </a:solidFill>
              </a:rPr>
              <a:t>: Jenny has 23 apples. She gives 7 apples to her friend. How many apples does Jenny have left?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Jenny has 23 - 7 = &lt;&lt;23-7=15&gt;&gt;15 apples left.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Jenny has 15 / 7 = &lt;&lt;15/7=2&gt;&gt;2 apples left.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#### 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2"/>
                </a:solidFill>
              </a:rPr>
              <a:t>Prompt: If one box can hold 6 oranges, how many oranges can 9 boxes hold?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</a:rPr>
              <a:t>Response</a:t>
            </a:r>
            <a:r>
              <a:rPr lang="en-GB">
                <a:solidFill>
                  <a:schemeClr val="dk2"/>
                </a:solidFill>
              </a:rPr>
              <a:t>: If one box can hold 6 oranges, how many oranges can 9 boxes hold?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Let x be the number of oranges in a box.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The number of oranges in a box is 9 x 6 = &lt;&lt;9*6=36&gt;&gt;36 oranges.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The number of oranges in a box is x + 36 = &lt;&lt;36+36=72&gt;&gt;72 oranges.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#### 72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>
                <a:solidFill>
                  <a:schemeClr val="dk2"/>
                </a:solidFill>
              </a:rPr>
              <a:t>Prompt: Sarah has 3/4 of a chocolate bar. She eats 1/2 of what she has. How much of the chocolate bar does she have left?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2"/>
                </a:solidFill>
              </a:rPr>
              <a:t>Response</a:t>
            </a:r>
            <a:r>
              <a:rPr lang="en-GB">
                <a:solidFill>
                  <a:schemeClr val="dk2"/>
                </a:solidFill>
              </a:rPr>
              <a:t>: Sarah has 3/4 of a chocolate bar. She eats 1/2 of what she has. How much of the chocolate bar does she have left?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She has 3/4*1/2=&lt;&lt;3/4*1/2=1&gt;&gt;1/2 of the chocolate bar.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2"/>
                </a:solidFill>
              </a:rPr>
              <a:t>She has 1/2*1/2=&lt;&lt;1/2*1/2=1&gt;&gt;1/2 of the chocolate bar.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#### 1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>
            <a:off x="-48000" y="523400"/>
            <a:ext cx="92400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