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grandir Wide Medium" pitchFamily="2" charset="7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" panose="020B0503030501040103" pitchFamily="34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ato Bold" panose="020F0802020204030203" pitchFamily="34" charset="77"/>
      <p:regular r:id="rId26"/>
      <p:bold r:id="rId27"/>
    </p:embeddedFont>
    <p:embeddedFont>
      <p:font typeface="Lato Bold Italics" panose="020F0802020204030203" pitchFamily="34" charset="77"/>
      <p:regular r:id="rId28"/>
      <p:bold r:id="rId29"/>
      <p:italic r:id="rId30"/>
      <p:boldItalic r:id="rId31"/>
    </p:embeddedFont>
    <p:embeddedFont>
      <p:font typeface="Lato Italics" panose="020F0502020204030203" pitchFamily="34" charset="77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590" autoAdjust="0"/>
  </p:normalViewPr>
  <p:slideViewPr>
    <p:cSldViewPr>
      <p:cViewPr>
        <p:scale>
          <a:sx n="64" d="100"/>
          <a:sy n="64" d="100"/>
        </p:scale>
        <p:origin x="-176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mb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1232" t="9563" r="11370" b="4847"/>
          <a:stretch>
            <a:fillRect/>
          </a:stretch>
        </p:blipFill>
        <p:spPr>
          <a:xfrm>
            <a:off x="10999037" y="1606530"/>
            <a:ext cx="7288963" cy="724159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020702"/>
            <a:ext cx="9970337" cy="4327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125B50"/>
                </a:solidFill>
                <a:latin typeface="Agrandir Wide Medium"/>
              </a:rPr>
              <a:t>HEALTH</a:t>
            </a:r>
          </a:p>
          <a:p>
            <a:pPr>
              <a:lnSpc>
                <a:spcPts val="8000"/>
              </a:lnSpc>
            </a:pPr>
            <a:r>
              <a:rPr lang="en-US" sz="8000">
                <a:solidFill>
                  <a:srgbClr val="125B50"/>
                </a:solidFill>
                <a:latin typeface="Agrandir Wide Medium"/>
              </a:rPr>
              <a:t>MANAGEMENT ORGANISATION (HMO)</a:t>
            </a: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0"/>
            <a:ext cx="18288000" cy="18566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3039" b="3039"/>
          <a:stretch>
            <a:fillRect/>
          </a:stretch>
        </p:blipFill>
        <p:spPr>
          <a:xfrm>
            <a:off x="6871511" y="3086100"/>
            <a:ext cx="11143726" cy="6172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118715"/>
            <a:ext cx="18288000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CORRELATION OF COST AND</a:t>
            </a:r>
          </a:p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 SMOKERS AND NON-SMOKERS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3845" y="4518025"/>
            <a:ext cx="6069028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 spc="172" dirty="0">
                <a:solidFill>
                  <a:srgbClr val="000000"/>
                </a:solidFill>
                <a:latin typeface="Lato"/>
              </a:rPr>
              <a:t>As we can see, the healthcare expenses of a smoker are very high compared to that of a non-smoker.</a:t>
            </a:r>
          </a:p>
          <a:p>
            <a:pPr>
              <a:lnSpc>
                <a:spcPts val="4400"/>
              </a:lnSpc>
              <a:spcBef>
                <a:spcPct val="0"/>
              </a:spcBef>
            </a:pPr>
            <a:endParaRPr lang="en-US" sz="4000" spc="172" dirty="0">
              <a:solidFill>
                <a:srgbClr val="000000"/>
              </a:solidFill>
              <a:latin typeface="Lato"/>
            </a:endParaRP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0"/>
            <a:ext cx="18288000" cy="18566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68900" y="2813973"/>
            <a:ext cx="10451259" cy="616447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118715"/>
            <a:ext cx="18288000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CORRELATION OF</a:t>
            </a:r>
          </a:p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COST AND EXERCISE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7851" y="4518259"/>
            <a:ext cx="6991048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4000" spc="172" dirty="0">
                <a:solidFill>
                  <a:srgbClr val="000000"/>
                </a:solidFill>
                <a:latin typeface="Lato"/>
              </a:rPr>
              <a:t>A person who exercise actively and doesn't smoke have a very low healthcare cost compared to that of a non-active person.</a:t>
            </a:r>
          </a:p>
        </p:txBody>
      </p:sp>
    </p:spTree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0"/>
            <a:ext cx="18288000" cy="18566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2659401"/>
            <a:ext cx="8557605" cy="632307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533052"/>
            <a:ext cx="1828800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AVERAGE COST PER STATE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6245" y="4442988"/>
            <a:ext cx="8051161" cy="167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en-US" sz="4000" spc="172">
                <a:solidFill>
                  <a:srgbClr val="000000"/>
                </a:solidFill>
                <a:latin typeface="Lato"/>
              </a:rPr>
              <a:t>New Yorker's mean healthcare expenses is costlier compared to the other states </a:t>
            </a:r>
          </a:p>
        </p:txBody>
      </p:sp>
    </p:spTree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0"/>
            <a:ext cx="18288000" cy="18566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533052"/>
            <a:ext cx="1828800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RECOMMENDATIONS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831952"/>
            <a:ext cx="18288000" cy="476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9" lvl="1" indent="-345444" algn="ctr">
              <a:lnSpc>
                <a:spcPts val="3520"/>
              </a:lnSpc>
              <a:buFont typeface="Arial"/>
              <a:buChar char="•"/>
            </a:pPr>
            <a:r>
              <a:rPr lang="en-US" sz="3600" spc="137" dirty="0">
                <a:solidFill>
                  <a:srgbClr val="000000"/>
                </a:solidFill>
                <a:latin typeface="Lato Italics"/>
              </a:rPr>
              <a:t>HMOs should hold monthly workshops and educate people about keeping active and not smoking, as well as the direct relationship of those to their healthcare expenses.</a:t>
            </a:r>
          </a:p>
          <a:p>
            <a:pPr algn="ctr">
              <a:lnSpc>
                <a:spcPts val="3520"/>
              </a:lnSpc>
            </a:pPr>
            <a:endParaRPr lang="en-US" sz="3600" spc="137" dirty="0">
              <a:solidFill>
                <a:srgbClr val="000000"/>
              </a:solidFill>
              <a:latin typeface="Lato Italics"/>
            </a:endParaRPr>
          </a:p>
          <a:p>
            <a:pPr algn="ctr">
              <a:lnSpc>
                <a:spcPts val="3520"/>
              </a:lnSpc>
            </a:pPr>
            <a:endParaRPr lang="en-US" sz="3600" spc="137" dirty="0">
              <a:solidFill>
                <a:srgbClr val="000000"/>
              </a:solidFill>
              <a:latin typeface="Lato Italics"/>
            </a:endParaRPr>
          </a:p>
          <a:p>
            <a:pPr marL="690889" lvl="1" indent="-345444" algn="ctr">
              <a:lnSpc>
                <a:spcPts val="3520"/>
              </a:lnSpc>
              <a:buFont typeface="Arial"/>
              <a:buChar char="•"/>
            </a:pPr>
            <a:r>
              <a:rPr lang="en-US" sz="3600" spc="137" dirty="0">
                <a:solidFill>
                  <a:srgbClr val="000000"/>
                </a:solidFill>
                <a:latin typeface="Lato Italics"/>
              </a:rPr>
              <a:t>Design a healthcare program which encourages obese people to lose weight</a:t>
            </a:r>
          </a:p>
          <a:p>
            <a:pPr algn="ctr">
              <a:lnSpc>
                <a:spcPts val="3520"/>
              </a:lnSpc>
            </a:pPr>
            <a:endParaRPr lang="en-US" sz="3600" spc="137" dirty="0">
              <a:solidFill>
                <a:srgbClr val="000000"/>
              </a:solidFill>
              <a:latin typeface="Lato Italics"/>
            </a:endParaRPr>
          </a:p>
          <a:p>
            <a:pPr algn="ctr">
              <a:lnSpc>
                <a:spcPts val="3520"/>
              </a:lnSpc>
            </a:pPr>
            <a:endParaRPr lang="en-US" sz="3600" spc="137" dirty="0">
              <a:solidFill>
                <a:srgbClr val="000000"/>
              </a:solidFill>
              <a:latin typeface="Lato Italics"/>
            </a:endParaRPr>
          </a:p>
          <a:p>
            <a:pPr marL="690889" lvl="1" indent="-345444" algn="ctr">
              <a:lnSpc>
                <a:spcPts val="3520"/>
              </a:lnSpc>
              <a:buFont typeface="Arial"/>
              <a:buChar char="•"/>
            </a:pPr>
            <a:r>
              <a:rPr lang="en-US" sz="3600" spc="137" dirty="0">
                <a:solidFill>
                  <a:srgbClr val="000000"/>
                </a:solidFill>
                <a:latin typeface="Lato"/>
              </a:rPr>
              <a:t>Give proper guidance to people with "hypertension=0.5" and monitor their progress</a:t>
            </a:r>
          </a:p>
          <a:p>
            <a:pPr algn="ctr">
              <a:lnSpc>
                <a:spcPts val="6599"/>
              </a:lnSpc>
              <a:spcBef>
                <a:spcPct val="0"/>
              </a:spcBef>
            </a:pPr>
            <a:endParaRPr lang="en-US" sz="3200" spc="137" dirty="0">
              <a:solidFill>
                <a:srgbClr val="000000"/>
              </a:solidFill>
              <a:latin typeface="Lato"/>
            </a:endParaRPr>
          </a:p>
        </p:txBody>
      </p: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1232" t="9563" r="11370" b="4847"/>
          <a:stretch>
            <a:fillRect/>
          </a:stretch>
        </p:blipFill>
        <p:spPr>
          <a:xfrm>
            <a:off x="10999037" y="1606530"/>
            <a:ext cx="7288963" cy="724159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24597" y="3958776"/>
            <a:ext cx="7145690" cy="4319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8526"/>
              </a:lnSpc>
              <a:buFont typeface="Arial"/>
              <a:buChar char="•"/>
            </a:pPr>
            <a:r>
              <a:rPr lang="en-US" sz="4200" spc="29">
                <a:solidFill>
                  <a:srgbClr val="125B50"/>
                </a:solidFill>
                <a:latin typeface="Agrandir Wide Medium"/>
              </a:rPr>
              <a:t>BHANU KIRANN  </a:t>
            </a:r>
          </a:p>
          <a:p>
            <a:pPr marL="906780" lvl="1" indent="-453390">
              <a:lnSpc>
                <a:spcPts val="8526"/>
              </a:lnSpc>
              <a:buFont typeface="Arial"/>
              <a:buChar char="•"/>
            </a:pPr>
            <a:r>
              <a:rPr lang="en-US" sz="4200" spc="29">
                <a:solidFill>
                  <a:srgbClr val="125B50"/>
                </a:solidFill>
                <a:latin typeface="Agrandir Wide Medium"/>
              </a:rPr>
              <a:t>SACHIN SAMANT</a:t>
            </a:r>
          </a:p>
          <a:p>
            <a:pPr marL="906780" lvl="1" indent="-453390">
              <a:lnSpc>
                <a:spcPts val="8526"/>
              </a:lnSpc>
              <a:buFont typeface="Arial"/>
              <a:buChar char="•"/>
            </a:pPr>
            <a:r>
              <a:rPr lang="en-US" sz="4200" spc="29">
                <a:solidFill>
                  <a:srgbClr val="125B50"/>
                </a:solidFill>
                <a:latin typeface="Agrandir Wide Medium"/>
              </a:rPr>
              <a:t>SNEHAL YADAV</a:t>
            </a:r>
          </a:p>
          <a:p>
            <a:pPr marL="906780" lvl="1" indent="-453390">
              <a:lnSpc>
                <a:spcPts val="8526"/>
              </a:lnSpc>
              <a:buFont typeface="Arial"/>
              <a:buChar char="•"/>
            </a:pPr>
            <a:r>
              <a:rPr lang="en-US" sz="4200" spc="29">
                <a:solidFill>
                  <a:srgbClr val="125B50"/>
                </a:solidFill>
                <a:latin typeface="Agrandir Wide Medium"/>
              </a:rPr>
              <a:t>VISHAL REDDY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24597" y="2529941"/>
            <a:ext cx="9635797" cy="129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00"/>
              </a:lnSpc>
            </a:pPr>
            <a:r>
              <a:rPr lang="en-US" sz="8000">
                <a:solidFill>
                  <a:srgbClr val="125B50"/>
                </a:solidFill>
                <a:latin typeface="Agrandir Wide Medium"/>
              </a:rPr>
              <a:t>THANK YOU</a:t>
            </a:r>
          </a:p>
        </p:txBody>
      </p: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37424" y="1972266"/>
            <a:ext cx="5184106" cy="214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899">
                <a:solidFill>
                  <a:srgbClr val="125B50"/>
                </a:solidFill>
                <a:latin typeface="Lato"/>
              </a:rPr>
              <a:t>The primary objective of the project is to provide insights based on findings in the dataset.</a:t>
            </a:r>
          </a:p>
          <a:p>
            <a:pPr algn="just">
              <a:lnSpc>
                <a:spcPts val="4349"/>
              </a:lnSpc>
            </a:pPr>
            <a:r>
              <a:rPr lang="en-US" sz="2899">
                <a:solidFill>
                  <a:srgbClr val="125B50"/>
                </a:solidFill>
                <a:latin typeface="Lato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7424" y="1127715"/>
            <a:ext cx="564888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125B50"/>
                </a:solidFill>
                <a:latin typeface="Lato Bold"/>
              </a:rPr>
              <a:t>Insights on Dataset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1797" y="3966210"/>
            <a:ext cx="3716928" cy="2228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25B50"/>
                </a:solidFill>
                <a:latin typeface="Lato"/>
              </a:rPr>
              <a:t>PROJECT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25B50"/>
                </a:solidFill>
                <a:latin typeface="Lato"/>
              </a:rPr>
              <a:t>GOALS</a:t>
            </a:r>
          </a:p>
        </p:txBody>
      </p:sp>
      <p:sp>
        <p:nvSpPr>
          <p:cNvPr id="5" name="AutoShape 5"/>
          <p:cNvSpPr/>
          <p:nvPr/>
        </p:nvSpPr>
        <p:spPr>
          <a:xfrm>
            <a:off x="5437424" y="4867275"/>
            <a:ext cx="11821876" cy="0"/>
          </a:xfrm>
          <a:prstGeom prst="line">
            <a:avLst/>
          </a:prstGeom>
          <a:ln w="9525" cap="flat">
            <a:solidFill>
              <a:srgbClr val="125B5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5400000">
            <a:off x="7277197" y="4837811"/>
            <a:ext cx="7627747" cy="0"/>
          </a:xfrm>
          <a:prstGeom prst="line">
            <a:avLst/>
          </a:prstGeom>
          <a:ln w="9525" cap="flat">
            <a:solidFill>
              <a:srgbClr val="125B5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32705" t="9977" r="35161" b="82452"/>
          <a:stretch>
            <a:fillRect/>
          </a:stretch>
        </p:blipFill>
        <p:spPr>
          <a:xfrm>
            <a:off x="0" y="0"/>
            <a:ext cx="4408724" cy="69191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32705" t="9681" r="35161" b="82452"/>
          <a:stretch>
            <a:fillRect/>
          </a:stretch>
        </p:blipFill>
        <p:spPr>
          <a:xfrm flipV="1">
            <a:off x="0" y="9568007"/>
            <a:ext cx="4408724" cy="71899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348362" y="1127715"/>
            <a:ext cx="564888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125B50"/>
                </a:solidFill>
                <a:latin typeface="Lato Bold"/>
              </a:rPr>
              <a:t>Analyzing 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348362" y="1972266"/>
            <a:ext cx="5184106" cy="214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899">
                <a:solidFill>
                  <a:srgbClr val="125B50"/>
                </a:solidFill>
                <a:latin typeface="Lato"/>
              </a:rPr>
              <a:t>Analyzing datasets in order to establish the relationship between medical costs and  variables in the dataset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48362" y="5143500"/>
            <a:ext cx="564888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125B50"/>
                </a:solidFill>
                <a:latin typeface="Lato Bold"/>
              </a:rPr>
              <a:t>Recommendation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46949" y="5143500"/>
            <a:ext cx="5648884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125B50"/>
                </a:solidFill>
                <a:latin typeface="Lato Bold"/>
              </a:rPr>
              <a:t>Determining Variables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9339" y="5840413"/>
            <a:ext cx="5184106" cy="268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899" dirty="0">
                <a:solidFill>
                  <a:srgbClr val="125B50"/>
                </a:solidFill>
                <a:latin typeface="Lato"/>
              </a:rPr>
              <a:t>Understanding the variables that affect the health cost:</a:t>
            </a:r>
          </a:p>
          <a:p>
            <a:pPr algn="just">
              <a:lnSpc>
                <a:spcPts val="4349"/>
              </a:lnSpc>
            </a:pPr>
            <a:r>
              <a:rPr lang="en-US" sz="2899" dirty="0">
                <a:solidFill>
                  <a:srgbClr val="125B50"/>
                </a:solidFill>
                <a:latin typeface="Lato"/>
              </a:rPr>
              <a:t> 1) Age          2)  Hypertension </a:t>
            </a:r>
          </a:p>
          <a:p>
            <a:pPr algn="just">
              <a:lnSpc>
                <a:spcPts val="4349"/>
              </a:lnSpc>
            </a:pPr>
            <a:r>
              <a:rPr lang="en-US" sz="2899" dirty="0">
                <a:solidFill>
                  <a:srgbClr val="125B50"/>
                </a:solidFill>
                <a:latin typeface="Lato"/>
              </a:rPr>
              <a:t> 3) Smoker    4) Exercise</a:t>
            </a:r>
          </a:p>
          <a:p>
            <a:pPr algn="just">
              <a:lnSpc>
                <a:spcPts val="4349"/>
              </a:lnSpc>
            </a:pPr>
            <a:r>
              <a:rPr lang="en-US" sz="2899" dirty="0">
                <a:solidFill>
                  <a:srgbClr val="125B50"/>
                </a:solidFill>
                <a:latin typeface="Lato"/>
              </a:rPr>
              <a:t> 5) BMI          6) Location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14907" y="5840413"/>
            <a:ext cx="5648883" cy="2146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899" dirty="0">
                <a:solidFill>
                  <a:srgbClr val="125B50"/>
                </a:solidFill>
                <a:latin typeface="Lato"/>
              </a:rPr>
              <a:t>Based on the analysis, provide recommendations  on reduction in health costs of individuals.</a:t>
            </a:r>
          </a:p>
          <a:p>
            <a:pPr algn="just">
              <a:lnSpc>
                <a:spcPts val="4349"/>
              </a:lnSpc>
            </a:pPr>
            <a:r>
              <a:rPr lang="en-US" sz="2899" dirty="0">
                <a:solidFill>
                  <a:srgbClr val="125B50"/>
                </a:solidFill>
                <a:latin typeface="Lato"/>
              </a:rPr>
              <a:t> </a:t>
            </a:r>
          </a:p>
        </p:txBody>
      </p:sp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72033" r="18964" b="9550"/>
          <a:stretch>
            <a:fillRect/>
          </a:stretch>
        </p:blipFill>
        <p:spPr>
          <a:xfrm flipH="1">
            <a:off x="17438687" y="-38341"/>
            <a:ext cx="1339171" cy="896480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290754"/>
            <a:ext cx="6848808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>
                <a:solidFill>
                  <a:srgbClr val="125B50"/>
                </a:solidFill>
                <a:latin typeface="Lato"/>
              </a:rPr>
              <a:t>PROJECT PHASES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8150" y="7475506"/>
            <a:ext cx="3271281" cy="3132450"/>
            <a:chOff x="-2154" y="-76200"/>
            <a:chExt cx="928401" cy="889000"/>
          </a:xfrm>
        </p:grpSpPr>
        <p:sp>
          <p:nvSpPr>
            <p:cNvPr id="5" name="Freeform 5"/>
            <p:cNvSpPr/>
            <p:nvPr/>
          </p:nvSpPr>
          <p:spPr>
            <a:xfrm>
              <a:off x="-2154" y="28646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878041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99" dirty="0">
                  <a:solidFill>
                    <a:srgbClr val="FFFFFF"/>
                  </a:solidFill>
                  <a:latin typeface="Lato"/>
                </a:rPr>
                <a:t>Data Exploration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765406" y="6206357"/>
            <a:ext cx="3271281" cy="3132450"/>
            <a:chOff x="0" y="-76200"/>
            <a:chExt cx="928401" cy="889000"/>
          </a:xfrm>
        </p:grpSpPr>
        <p:sp>
          <p:nvSpPr>
            <p:cNvPr id="8" name="Freeform 8"/>
            <p:cNvSpPr/>
            <p:nvPr/>
          </p:nvSpPr>
          <p:spPr>
            <a:xfrm>
              <a:off x="0" y="58777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99" dirty="0">
                  <a:solidFill>
                    <a:srgbClr val="FFFFFF"/>
                  </a:solidFill>
                  <a:latin typeface="Lato"/>
                </a:rPr>
                <a:t>Data Cleansing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450711" y="4943791"/>
            <a:ext cx="3271281" cy="3132450"/>
            <a:chOff x="-49403" y="-76200"/>
            <a:chExt cx="928401" cy="889000"/>
          </a:xfrm>
        </p:grpSpPr>
        <p:sp>
          <p:nvSpPr>
            <p:cNvPr id="11" name="Freeform 11"/>
            <p:cNvSpPr/>
            <p:nvPr/>
          </p:nvSpPr>
          <p:spPr>
            <a:xfrm>
              <a:off x="-49403" y="54947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99" dirty="0">
                  <a:solidFill>
                    <a:srgbClr val="FFFFFF"/>
                  </a:solidFill>
                  <a:latin typeface="Lato"/>
                </a:rPr>
                <a:t>Key Variables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166378" y="3778649"/>
            <a:ext cx="4427543" cy="3132450"/>
            <a:chOff x="-14239" y="-76200"/>
            <a:chExt cx="1131928" cy="889000"/>
          </a:xfrm>
        </p:grpSpPr>
        <p:sp>
          <p:nvSpPr>
            <p:cNvPr id="14" name="Freeform 14"/>
            <p:cNvSpPr/>
            <p:nvPr/>
          </p:nvSpPr>
          <p:spPr>
            <a:xfrm>
              <a:off x="-14239" y="51297"/>
              <a:ext cx="1131928" cy="534735"/>
            </a:xfrm>
            <a:custGeom>
              <a:avLst/>
              <a:gdLst/>
              <a:ahLst/>
              <a:cxnLst/>
              <a:rect l="l" t="t" r="r" b="b"/>
              <a:pathLst>
                <a:path w="1131928" h="534735">
                  <a:moveTo>
                    <a:pt x="0" y="0"/>
                  </a:moveTo>
                  <a:lnTo>
                    <a:pt x="1131928" y="0"/>
                  </a:lnTo>
                  <a:lnTo>
                    <a:pt x="1131928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079799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99" dirty="0">
                  <a:solidFill>
                    <a:srgbClr val="FFFFFF"/>
                  </a:solidFill>
                  <a:latin typeface="Lato"/>
                </a:rPr>
                <a:t>Data Modeling &amp;Visualization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8160309" y="6089380"/>
            <a:ext cx="573660" cy="572743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 rot="-10800000">
            <a:off x="5447844" y="7272194"/>
            <a:ext cx="573660" cy="572743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2038386" y="1412300"/>
            <a:ext cx="5400301" cy="3731200"/>
            <a:chOff x="0" y="-46389"/>
            <a:chExt cx="1256784" cy="868343"/>
          </a:xfrm>
        </p:grpSpPr>
        <p:sp>
          <p:nvSpPr>
            <p:cNvPr id="21" name="Freeform 21"/>
            <p:cNvSpPr/>
            <p:nvPr/>
          </p:nvSpPr>
          <p:spPr>
            <a:xfrm>
              <a:off x="0" y="-46389"/>
              <a:ext cx="1256784" cy="868343"/>
            </a:xfrm>
            <a:custGeom>
              <a:avLst/>
              <a:gdLst/>
              <a:ahLst/>
              <a:cxnLst/>
              <a:rect l="l" t="t" r="r" b="b"/>
              <a:pathLst>
                <a:path w="1256784" h="868343">
                  <a:moveTo>
                    <a:pt x="1256784" y="434171"/>
                  </a:moveTo>
                  <a:lnTo>
                    <a:pt x="850384" y="0"/>
                  </a:lnTo>
                  <a:lnTo>
                    <a:pt x="850384" y="203200"/>
                  </a:lnTo>
                  <a:lnTo>
                    <a:pt x="0" y="203200"/>
                  </a:lnTo>
                  <a:lnTo>
                    <a:pt x="0" y="665143"/>
                  </a:lnTo>
                  <a:lnTo>
                    <a:pt x="850384" y="665143"/>
                  </a:lnTo>
                  <a:lnTo>
                    <a:pt x="850384" y="868343"/>
                  </a:lnTo>
                  <a:lnTo>
                    <a:pt x="1256784" y="43417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127000"/>
              <a:ext cx="1046567" cy="482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spc="199" dirty="0">
                  <a:solidFill>
                    <a:srgbClr val="FFFFFF"/>
                  </a:solidFill>
                  <a:latin typeface="Lato"/>
                </a:rPr>
                <a:t>Recommendation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12017802" y="4235911"/>
            <a:ext cx="573660" cy="572743"/>
            <a:chOff x="0" y="0"/>
            <a:chExt cx="6350000" cy="63398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</p:sp>
      </p:grpSp>
      <p:grpSp>
        <p:nvGrpSpPr>
          <p:cNvPr id="25" name="Group 25"/>
          <p:cNvGrpSpPr/>
          <p:nvPr/>
        </p:nvGrpSpPr>
        <p:grpSpPr>
          <a:xfrm rot="-10800000">
            <a:off x="2765406" y="8560059"/>
            <a:ext cx="644024" cy="617168"/>
            <a:chOff x="0" y="0"/>
            <a:chExt cx="6350000" cy="633984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</p:sp>
      </p:grp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-190500"/>
            <a:ext cx="18325621" cy="204718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74946" y="4553881"/>
            <a:ext cx="2935558" cy="1179238"/>
            <a:chOff x="0" y="0"/>
            <a:chExt cx="773151" cy="3105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73151" cy="310581"/>
            </a:xfrm>
            <a:custGeom>
              <a:avLst/>
              <a:gdLst/>
              <a:ahLst/>
              <a:cxnLst/>
              <a:rect l="l" t="t" r="r" b="b"/>
              <a:pathLst>
                <a:path w="773151" h="310581">
                  <a:moveTo>
                    <a:pt x="0" y="0"/>
                  </a:moveTo>
                  <a:lnTo>
                    <a:pt x="773151" y="0"/>
                  </a:lnTo>
                  <a:lnTo>
                    <a:pt x="773151" y="310581"/>
                  </a:lnTo>
                  <a:lnTo>
                    <a:pt x="0" y="31058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773151" cy="3105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Canva Sans"/>
                </a:rPr>
                <a:t>AGE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46063" y="4553881"/>
            <a:ext cx="3086100" cy="1179238"/>
            <a:chOff x="0" y="0"/>
            <a:chExt cx="812800" cy="3105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73151" cy="310581"/>
            </a:xfrm>
            <a:custGeom>
              <a:avLst/>
              <a:gdLst/>
              <a:ahLst/>
              <a:cxnLst/>
              <a:rect l="l" t="t" r="r" b="b"/>
              <a:pathLst>
                <a:path w="773151" h="310581">
                  <a:moveTo>
                    <a:pt x="0" y="0"/>
                  </a:moveTo>
                  <a:lnTo>
                    <a:pt x="773151" y="0"/>
                  </a:lnTo>
                  <a:lnTo>
                    <a:pt x="773151" y="310581"/>
                  </a:lnTo>
                  <a:lnTo>
                    <a:pt x="0" y="31058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12800" cy="3105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Canva Sans"/>
                </a:rPr>
                <a:t>LOCATION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81621" y="7455747"/>
            <a:ext cx="3086100" cy="1179238"/>
            <a:chOff x="0" y="0"/>
            <a:chExt cx="812800" cy="3105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73151" cy="310581"/>
            </a:xfrm>
            <a:custGeom>
              <a:avLst/>
              <a:gdLst/>
              <a:ahLst/>
              <a:cxnLst/>
              <a:rect l="l" t="t" r="r" b="b"/>
              <a:pathLst>
                <a:path w="773151" h="310581">
                  <a:moveTo>
                    <a:pt x="0" y="0"/>
                  </a:moveTo>
                  <a:lnTo>
                    <a:pt x="773151" y="0"/>
                  </a:lnTo>
                  <a:lnTo>
                    <a:pt x="773151" y="310581"/>
                  </a:lnTo>
                  <a:lnTo>
                    <a:pt x="0" y="310581"/>
                  </a:lnTo>
                  <a:close/>
                </a:path>
              </a:pathLst>
            </a:custGeom>
            <a:solidFill>
              <a:srgbClr val="125B5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12800" cy="3105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Canva Sans"/>
                </a:rPr>
                <a:t>SMOKER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17178" y="4553881"/>
            <a:ext cx="4570622" cy="1179238"/>
            <a:chOff x="0" y="0"/>
            <a:chExt cx="812800" cy="3105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73151" cy="310581"/>
            </a:xfrm>
            <a:custGeom>
              <a:avLst/>
              <a:gdLst/>
              <a:ahLst/>
              <a:cxnLst/>
              <a:rect l="l" t="t" r="r" b="b"/>
              <a:pathLst>
                <a:path w="773151" h="310581">
                  <a:moveTo>
                    <a:pt x="0" y="0"/>
                  </a:moveTo>
                  <a:lnTo>
                    <a:pt x="773151" y="0"/>
                  </a:lnTo>
                  <a:lnTo>
                    <a:pt x="773151" y="310581"/>
                  </a:lnTo>
                  <a:lnTo>
                    <a:pt x="0" y="310581"/>
                  </a:lnTo>
                  <a:close/>
                </a:path>
              </a:pathLst>
            </a:custGeom>
            <a:solidFill>
              <a:srgbClr val="125B5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812800" cy="3105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Canva Sans"/>
                </a:rPr>
                <a:t>HYPERTENSION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10504" y="7455747"/>
            <a:ext cx="3086100" cy="1179238"/>
            <a:chOff x="0" y="0"/>
            <a:chExt cx="812800" cy="3105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151" cy="310581"/>
            </a:xfrm>
            <a:custGeom>
              <a:avLst/>
              <a:gdLst/>
              <a:ahLst/>
              <a:cxnLst/>
              <a:rect l="l" t="t" r="r" b="b"/>
              <a:pathLst>
                <a:path w="773151" h="310581">
                  <a:moveTo>
                    <a:pt x="0" y="0"/>
                  </a:moveTo>
                  <a:lnTo>
                    <a:pt x="773151" y="0"/>
                  </a:lnTo>
                  <a:lnTo>
                    <a:pt x="773151" y="310581"/>
                  </a:lnTo>
                  <a:lnTo>
                    <a:pt x="0" y="310581"/>
                  </a:lnTo>
                  <a:close/>
                </a:path>
              </a:pathLst>
            </a:custGeom>
            <a:solidFill>
              <a:srgbClr val="125B5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812800" cy="3105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Canva Sans"/>
                </a:rPr>
                <a:t>BMI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052737" y="7455747"/>
            <a:ext cx="3086100" cy="1179238"/>
            <a:chOff x="0" y="0"/>
            <a:chExt cx="812800" cy="31058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73151" cy="310581"/>
            </a:xfrm>
            <a:custGeom>
              <a:avLst/>
              <a:gdLst/>
              <a:ahLst/>
              <a:cxnLst/>
              <a:rect l="l" t="t" r="r" b="b"/>
              <a:pathLst>
                <a:path w="773151" h="310581">
                  <a:moveTo>
                    <a:pt x="0" y="0"/>
                  </a:moveTo>
                  <a:lnTo>
                    <a:pt x="773151" y="0"/>
                  </a:lnTo>
                  <a:lnTo>
                    <a:pt x="773151" y="310581"/>
                  </a:lnTo>
                  <a:lnTo>
                    <a:pt x="0" y="310581"/>
                  </a:lnTo>
                  <a:close/>
                </a:path>
              </a:pathLst>
            </a:custGeom>
            <a:solidFill>
              <a:srgbClr val="125B5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812800" cy="3105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Canva Sans"/>
                </a:rPr>
                <a:t>EXERCISE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283" y="623862"/>
            <a:ext cx="18288000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 dirty="0">
                <a:solidFill>
                  <a:srgbClr val="000000"/>
                </a:solidFill>
                <a:latin typeface="Lato Bold Italics"/>
              </a:rPr>
              <a:t>DETERMINANTS OF HEALTH CARE COSTS</a:t>
            </a:r>
          </a:p>
        </p:txBody>
      </p:sp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0"/>
            <a:ext cx="18288000" cy="18566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561" r="561" b="3516"/>
          <a:stretch>
            <a:fillRect/>
          </a:stretch>
        </p:blipFill>
        <p:spPr>
          <a:xfrm>
            <a:off x="4254822" y="3186465"/>
            <a:ext cx="9778356" cy="590274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533052"/>
            <a:ext cx="1828800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MODELS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10140" y="2258306"/>
            <a:ext cx="366772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 spc="171">
                <a:solidFill>
                  <a:srgbClr val="2C92D5"/>
                </a:solidFill>
                <a:latin typeface="Lato Bold Italics"/>
              </a:rPr>
              <a:t>LINEAR MODEL</a:t>
            </a: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0"/>
            <a:ext cx="18288000" cy="18566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5004" t="544"/>
          <a:stretch>
            <a:fillRect/>
          </a:stretch>
        </p:blipFill>
        <p:spPr>
          <a:xfrm>
            <a:off x="10158501" y="4127328"/>
            <a:ext cx="6315117" cy="51309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660" t="86" b="1475"/>
          <a:stretch>
            <a:fillRect/>
          </a:stretch>
        </p:blipFill>
        <p:spPr>
          <a:xfrm>
            <a:off x="1814382" y="4127328"/>
            <a:ext cx="6210592" cy="513097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533052"/>
            <a:ext cx="1828800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MODELS USED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52634" y="2950436"/>
            <a:ext cx="4134088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4000" spc="172">
                <a:solidFill>
                  <a:srgbClr val="2C92D5"/>
                </a:solidFill>
                <a:latin typeface="Lato Bold Italics"/>
              </a:rPr>
              <a:t>TREEBAG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25695" y="2950436"/>
            <a:ext cx="2980730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4000" spc="172">
                <a:solidFill>
                  <a:srgbClr val="2C92D5"/>
                </a:solidFill>
                <a:latin typeface="Lato Bold Italics"/>
              </a:rPr>
              <a:t>SVM MODEL</a:t>
            </a:r>
          </a:p>
        </p:txBody>
      </p:sp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0"/>
            <a:ext cx="18288000" cy="18566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480" y="2826284"/>
            <a:ext cx="8378650" cy="509142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491172"/>
            <a:ext cx="1828800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COST AND BMI HISTOGRAMS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70941" y="2826284"/>
            <a:ext cx="8254844" cy="5091423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0"/>
            <a:ext cx="18288000" cy="18566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85441" y="3098651"/>
            <a:ext cx="9514219" cy="583654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533052"/>
            <a:ext cx="1828800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CORRELATION OF COST AND 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806" y="4638973"/>
            <a:ext cx="7482552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 spc="172" dirty="0">
                <a:solidFill>
                  <a:srgbClr val="000000"/>
                </a:solidFill>
                <a:latin typeface="Lato"/>
              </a:rPr>
              <a:t>Age and healthcare costs have a positive correlation, i.e.,</a:t>
            </a:r>
          </a:p>
          <a:p>
            <a:pPr algn="ctr">
              <a:lnSpc>
                <a:spcPts val="4400"/>
              </a:lnSpc>
            </a:pPr>
            <a:r>
              <a:rPr lang="en-US" sz="4000" spc="172" dirty="0">
                <a:solidFill>
                  <a:srgbClr val="000000"/>
                </a:solidFill>
                <a:latin typeface="Lato"/>
              </a:rPr>
              <a:t>as age increases healthcare expenses also increase</a:t>
            </a:r>
          </a:p>
          <a:p>
            <a:pPr>
              <a:lnSpc>
                <a:spcPts val="4400"/>
              </a:lnSpc>
              <a:spcBef>
                <a:spcPct val="0"/>
              </a:spcBef>
            </a:pPr>
            <a:endParaRPr lang="en-US" sz="4000" spc="172" dirty="0">
              <a:solidFill>
                <a:srgbClr val="000000"/>
              </a:solidFill>
              <a:latin typeface="Lato"/>
            </a:endParaRPr>
          </a:p>
        </p:txBody>
      </p:sp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677" b="68083"/>
          <a:stretch>
            <a:fillRect/>
          </a:stretch>
        </p:blipFill>
        <p:spPr>
          <a:xfrm>
            <a:off x="0" y="0"/>
            <a:ext cx="18288000" cy="18566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62674" y="2961265"/>
            <a:ext cx="9385852" cy="584320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533052"/>
            <a:ext cx="1828800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257">
                <a:solidFill>
                  <a:srgbClr val="000000"/>
                </a:solidFill>
                <a:latin typeface="Lato Bold Italics"/>
              </a:rPr>
              <a:t>CORRELATION OF COST AND BMI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1512" y="4504918"/>
            <a:ext cx="8051161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 spc="172" dirty="0">
                <a:solidFill>
                  <a:srgbClr val="000000"/>
                </a:solidFill>
                <a:latin typeface="Lato Italics"/>
              </a:rPr>
              <a:t>BMI and healthcare cost have a</a:t>
            </a:r>
          </a:p>
          <a:p>
            <a:pPr algn="ctr">
              <a:lnSpc>
                <a:spcPts val="4400"/>
              </a:lnSpc>
            </a:pPr>
            <a:r>
              <a:rPr lang="en-US" sz="4000" spc="172" dirty="0">
                <a:solidFill>
                  <a:srgbClr val="000000"/>
                </a:solidFill>
                <a:latin typeface="Lato Italics"/>
              </a:rPr>
              <a:t>positive correlation, i.e.,</a:t>
            </a:r>
          </a:p>
          <a:p>
            <a:pPr algn="ctr">
              <a:lnSpc>
                <a:spcPts val="4400"/>
              </a:lnSpc>
            </a:pPr>
            <a:r>
              <a:rPr lang="en-US" sz="4000" spc="172" dirty="0">
                <a:solidFill>
                  <a:srgbClr val="000000"/>
                </a:solidFill>
                <a:latin typeface="Lato Italics"/>
              </a:rPr>
              <a:t>as BMI increases healthcare expenses also increase</a:t>
            </a:r>
          </a:p>
          <a:p>
            <a:pPr>
              <a:lnSpc>
                <a:spcPts val="4400"/>
              </a:lnSpc>
              <a:spcBef>
                <a:spcPct val="0"/>
              </a:spcBef>
            </a:pPr>
            <a:endParaRPr lang="en-US" sz="4000" spc="172" dirty="0">
              <a:solidFill>
                <a:srgbClr val="000000"/>
              </a:solidFill>
              <a:latin typeface="Lato Italics"/>
            </a:endParaRPr>
          </a:p>
        </p:txBody>
      </p: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321</Words>
  <Application>Microsoft Macintosh PowerPoint</Application>
  <PresentationFormat>Custom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Canva Sans</vt:lpstr>
      <vt:lpstr>Lato Italics</vt:lpstr>
      <vt:lpstr>Lato</vt:lpstr>
      <vt:lpstr>Arial</vt:lpstr>
      <vt:lpstr>Agrandir Wide Medium</vt:lpstr>
      <vt:lpstr>Lato Bold</vt:lpstr>
      <vt:lpstr>Lato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Gradient Monotone Minimalist Presentation Template</dc:title>
  <cp:lastModifiedBy>Sachin Samant</cp:lastModifiedBy>
  <cp:revision>5</cp:revision>
  <dcterms:created xsi:type="dcterms:W3CDTF">2006-08-16T00:00:00Z</dcterms:created>
  <dcterms:modified xsi:type="dcterms:W3CDTF">2023-05-01T16:38:13Z</dcterms:modified>
  <dc:identifier>DAFhiQcw1XE</dc:identifier>
</cp:coreProperties>
</file>