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59" r:id="rId8"/>
    <p:sldId id="261" r:id="rId9"/>
    <p:sldId id="258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D2A77-1F31-EAD8-E78E-511BD8EB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A14B3C-254F-31A1-2224-148C56A13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85E41-EC97-8F38-12D1-E3BEF8C5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8A09A-A2D1-670B-03C1-CEC66FC3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988F6-9945-17F4-41A7-3A051932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392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C7485-CA5D-BE64-6012-F6FCF908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0D01D1-7365-74E4-023E-12730DE8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68DBE-FB02-A2B7-D1EF-0178B206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F2A85-6DA1-2BC9-FD07-C728645A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2DD965-0256-D939-AF43-518BDC5D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50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3B133F-F6E2-572C-999E-B990C6CBB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ADA6F2-43EE-355B-0D45-1F7FA1006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AA320-D943-DAC3-6391-993E0483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9C7CC-5E35-9401-DB3A-0F8E1966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22763-62B9-5FEF-35CB-9DA81ED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3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16E0-572A-0B9E-A5EB-D4B9810F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2CD34-B454-AC10-38DC-DA703732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B7237E-3489-D56B-D4B0-E81229D6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A11A72-BD45-3AC5-12BB-D9DEE41A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F2621-EA3F-D7E0-4A1D-392515CE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037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B48B6-8A04-7151-9D0E-97C24A94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3B8916-D34D-40F7-D2DA-FD91A5FD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0076DB-BE7C-2E7C-A5F4-AD069931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EBAAB2-A5E7-4DF2-6230-DD0502A5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D468D1-6720-5CB7-498E-CAD3EFCC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53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45CA0-FD9F-EFD5-E8CA-CC26B77B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57E82-5F13-DA2F-0C6E-5F3C96657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4D428-E838-B863-CF32-BCA0CF6A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8076C-72CE-25DC-C9B4-AC474E53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91FA86-6056-11FA-8E1E-DDC16C14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47BD04-31F8-05F8-E68C-D93DC5C9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0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20AA-411E-3839-45A5-38BD7637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1AF5AF-6F81-6977-FB25-D2A92D0B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DF6664-B731-8CE5-21FE-BF97CEE69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8CC01-F196-6B38-A97B-7EDBB910E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F44B10-782E-CDB4-DF2F-7901C4875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D44EF4-FB14-83EF-5086-E17B8BFF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9C431B-3B48-D5B1-DD7E-20C03DAD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ADFAF4-4170-41AC-0D69-0D98A04A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702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96397-CE08-A2AB-627D-0704E0BA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929560-B98C-3519-F470-E03A6AED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83FC41-AE93-E729-7DB5-1AB866F8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E30EEE-5FCE-CCCB-3B43-753A2E97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11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40EE9D-D657-3E4D-1FC0-B6C71DD2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7B10F1-8BC2-B2B7-A8E3-46510F8F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EBF5C8-9FC8-45D5-89A3-475433BA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09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F6508-3432-B9C8-C3EB-4DA6A1D5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D6F61-FDBC-42CF-8FD0-AA0099D3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84D2A9-172A-D0F9-0901-C66458739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6800C9-2CAA-3646-38BD-20762919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262070-CCED-4F88-6B63-0F444272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A47417-5E44-B021-B950-CDA1FA8C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431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F7723-2A67-66EA-AC1B-E89F88CE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3D4925-1EEF-0DB4-453A-BC05BCE14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5B3600-3B5D-417C-981F-09E72D3E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9CAAC6-209B-E596-E6D2-184AF40C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6895B0-18C5-2B0C-6A07-8FA7DC7D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D93B3F-F2E2-26D5-8967-A3BDCD0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514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685960-C239-7479-B2D7-C91D5CF5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CFE885-AB44-C334-4C7D-16F157D6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29FF5-F9F8-6B62-FDB4-0F96CBB25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BCC77-A2AD-43C2-8EFA-6E8874831AA1}" type="datetimeFigureOut">
              <a:rPr lang="de-AT" smtClean="0"/>
              <a:t>05.04.2025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AB598-1008-5E70-654A-C6AFA5D2D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AB6F-A267-46AE-C2E5-59717554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EFFDE-2E28-4879-9DE6-8FB0E16AFD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94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Über uns | Alpiq">
            <a:extLst>
              <a:ext uri="{FF2B5EF4-FFF2-40B4-BE49-F238E27FC236}">
                <a16:creationId xmlns:a16="http://schemas.microsoft.com/office/drawing/2014/main" id="{0B461723-3781-F5C0-F117-E16FF9FB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9F70D7-4B4F-8161-D4C8-B7F21F07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ALPIQ – Modeling Tomorrow‘s Energy Needs</a:t>
            </a:r>
            <a:endParaRPr lang="de-AT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6776A-CF1B-E87F-B148-8A9A93EE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AT" b="0" i="0">
                <a:solidFill>
                  <a:srgbClr val="FFFFFF"/>
                </a:solidFill>
                <a:effectLst/>
                <a:latin typeface="Google Sans"/>
              </a:rPr>
              <a:t>Vishal Varwani, Florian Zogaj</a:t>
            </a:r>
            <a:r>
              <a:rPr lang="de-AT">
                <a:solidFill>
                  <a:srgbClr val="FFFFFF"/>
                </a:solidFill>
                <a:latin typeface="Google Sans"/>
              </a:rPr>
              <a:t>, Jakob Hütteneder, Jadhav Gourav</a:t>
            </a:r>
          </a:p>
        </p:txBody>
      </p:sp>
    </p:spTree>
    <p:extLst>
      <p:ext uri="{BB962C8B-B14F-4D97-AF65-F5344CB8AC3E}">
        <p14:creationId xmlns:p14="http://schemas.microsoft.com/office/powerpoint/2010/main" val="216461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046C1-71E4-23DC-450D-4598F19C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Understanding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AT" dirty="0"/>
          </a:p>
        </p:txBody>
      </p:sp>
      <p:pic>
        <p:nvPicPr>
          <p:cNvPr id="5" name="Inhaltsplatzhalter 4" descr="Ein Bild, das Reihe, Tex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EECF49F0-032D-FD4E-3E25-90C1B2316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" y="2136053"/>
            <a:ext cx="5982644" cy="2991322"/>
          </a:xfrm>
        </p:spPr>
      </p:pic>
      <p:pic>
        <p:nvPicPr>
          <p:cNvPr id="7" name="Grafik 6" descr="Ein Bild, das Text, Reihe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661D2BA5-6643-71B6-4A2A-8BEFB1A88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6053"/>
            <a:ext cx="5982648" cy="29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4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C2BD-FEF9-47AE-08E9-DCC3B929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Understanding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AT" dirty="0"/>
          </a:p>
        </p:txBody>
      </p:sp>
      <p:pic>
        <p:nvPicPr>
          <p:cNvPr id="5" name="Inhaltsplatzhalter 4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225758EC-6D08-1EC1-DC23-F0427AA42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003242"/>
            <a:ext cx="5591175" cy="3714750"/>
          </a:xfrm>
        </p:spPr>
      </p:pic>
    </p:spTree>
    <p:extLst>
      <p:ext uri="{BB962C8B-B14F-4D97-AF65-F5344CB8AC3E}">
        <p14:creationId xmlns:p14="http://schemas.microsoft.com/office/powerpoint/2010/main" val="176750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907B17-7579-06C8-9BD8-81A25FE8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03E3D-AC9C-3C5F-E43D-3FA6367CF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Months</a:t>
            </a:r>
            <a:endParaRPr lang="de-DE" dirty="0"/>
          </a:p>
          <a:p>
            <a:r>
              <a:rPr lang="de-DE" dirty="0"/>
              <a:t>Days </a:t>
            </a:r>
          </a:p>
          <a:p>
            <a:r>
              <a:rPr lang="de-DE" dirty="0" err="1"/>
              <a:t>Is_weekend</a:t>
            </a:r>
            <a:r>
              <a:rPr lang="de-DE" dirty="0"/>
              <a:t> (0 – </a:t>
            </a:r>
            <a:r>
              <a:rPr lang="de-DE" dirty="0" err="1"/>
              <a:t>weekdays</a:t>
            </a:r>
            <a:r>
              <a:rPr lang="de-DE" dirty="0"/>
              <a:t>, 1 – </a:t>
            </a:r>
            <a:r>
              <a:rPr lang="de-DE" dirty="0" err="1"/>
              <a:t>weekends</a:t>
            </a:r>
            <a:r>
              <a:rPr lang="de-DE" dirty="0"/>
              <a:t>)</a:t>
            </a:r>
          </a:p>
          <a:p>
            <a:r>
              <a:rPr lang="de-DE" dirty="0"/>
              <a:t>Hours</a:t>
            </a:r>
          </a:p>
          <a:p>
            <a:r>
              <a:rPr lang="de-DE" dirty="0"/>
              <a:t>Holidays (0 –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holiday</a:t>
            </a:r>
            <a:r>
              <a:rPr lang="de-DE" dirty="0"/>
              <a:t>, 1 – </a:t>
            </a:r>
            <a:r>
              <a:rPr lang="de-DE" dirty="0" err="1"/>
              <a:t>holiday</a:t>
            </a:r>
            <a:r>
              <a:rPr lang="de-DE" dirty="0"/>
              <a:t>)</a:t>
            </a:r>
          </a:p>
          <a:p>
            <a:r>
              <a:rPr lang="de-DE" dirty="0" err="1"/>
              <a:t>Spv</a:t>
            </a:r>
            <a:endParaRPr lang="de-DE" dirty="0"/>
          </a:p>
          <a:p>
            <a:r>
              <a:rPr lang="de-DE" dirty="0" err="1"/>
              <a:t>Temperature</a:t>
            </a:r>
            <a:endParaRPr lang="de-DE" dirty="0"/>
          </a:p>
          <a:p>
            <a:r>
              <a:rPr lang="de-DE" dirty="0"/>
              <a:t>Lag (1h, 24h, 48h)</a:t>
            </a:r>
          </a:p>
        </p:txBody>
      </p:sp>
    </p:spTree>
    <p:extLst>
      <p:ext uri="{BB962C8B-B14F-4D97-AF65-F5344CB8AC3E}">
        <p14:creationId xmlns:p14="http://schemas.microsoft.com/office/powerpoint/2010/main" val="123023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017B5-A48D-CC18-8C25-8062C705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1F1F1F"/>
                </a:solidFill>
                <a:effectLst/>
                <a:latin typeface="Google Sans"/>
              </a:rPr>
              <a:t>LSTM  (</a:t>
            </a:r>
            <a:r>
              <a:rPr lang="de-AT" b="0" i="0" dirty="0">
                <a:solidFill>
                  <a:srgbClr val="040C28"/>
                </a:solidFill>
                <a:effectLst/>
                <a:latin typeface="Google Sans"/>
              </a:rPr>
              <a:t>Long </a:t>
            </a:r>
            <a:r>
              <a:rPr lang="de-AT" b="0" i="0" dirty="0" err="1">
                <a:solidFill>
                  <a:srgbClr val="040C28"/>
                </a:solidFill>
                <a:effectLst/>
                <a:latin typeface="Google Sans"/>
              </a:rPr>
              <a:t>short</a:t>
            </a:r>
            <a:r>
              <a:rPr lang="de-AT" b="0" i="0" dirty="0">
                <a:solidFill>
                  <a:srgbClr val="040C28"/>
                </a:solidFill>
                <a:effectLst/>
                <a:latin typeface="Google Sans"/>
              </a:rPr>
              <a:t>-term </a:t>
            </a:r>
            <a:r>
              <a:rPr lang="de-AT" b="0" i="0" dirty="0" err="1">
                <a:solidFill>
                  <a:srgbClr val="040C28"/>
                </a:solidFill>
                <a:effectLst/>
                <a:latin typeface="Google Sans"/>
              </a:rPr>
              <a:t>memory</a:t>
            </a:r>
            <a:r>
              <a:rPr lang="de-AT" dirty="0">
                <a:solidFill>
                  <a:srgbClr val="1F1F1F"/>
                </a:solidFill>
                <a:latin typeface="Google Sans"/>
              </a:rPr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D5468-F36A-EF57-256A-E3CF90F7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695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80336-1660-463C-EDF7-EBE3982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XGBoost</a:t>
            </a:r>
            <a:r>
              <a:rPr lang="de-AT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(</a:t>
            </a:r>
            <a:r>
              <a:rPr lang="de-AT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eXtreme</a:t>
            </a:r>
            <a:r>
              <a:rPr lang="de-AT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Gradient </a:t>
            </a:r>
            <a:r>
              <a:rPr lang="de-AT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Boosting</a:t>
            </a:r>
            <a:r>
              <a:rPr lang="de-AT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)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3FA7F-DA92-F6BC-0E50-351AB330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8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D452A-C481-D5DB-A959-02C72318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572A55-0E22-03D4-CD1D-AEB78608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8861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E831ADD94689C48938EA18148D00D84" ma:contentTypeVersion="8" ma:contentTypeDescription="Ein neues Dokument erstellen." ma:contentTypeScope="" ma:versionID="01670f6cf6b24c97363e562738eebb9e">
  <xsd:schema xmlns:xsd="http://www.w3.org/2001/XMLSchema" xmlns:xs="http://www.w3.org/2001/XMLSchema" xmlns:p="http://schemas.microsoft.com/office/2006/metadata/properties" xmlns:ns3="80dde2ef-a778-42d7-b7fa-de16740a3cd4" targetNamespace="http://schemas.microsoft.com/office/2006/metadata/properties" ma:root="true" ma:fieldsID="87204a10eb4bac488de79c13e248b121" ns3:_="">
    <xsd:import namespace="80dde2ef-a778-42d7-b7fa-de16740a3c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de2ef-a778-42d7-b7fa-de16740a3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412BA8-18A0-41F8-B488-D7F28AE578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dde2ef-a778-42d7-b7fa-de16740a3c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25F7A-54AD-49E3-A72F-2A35C1C140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C72A47-5911-4EC8-95FD-749142563A1A}">
  <ds:schemaRefs>
    <ds:schemaRef ds:uri="80dde2ef-a778-42d7-b7fa-de16740a3cd4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IBM Plex Sans</vt:lpstr>
      <vt:lpstr>Office</vt:lpstr>
      <vt:lpstr>ALPIQ – Modeling Tomorrow‘s Energy Needs</vt:lpstr>
      <vt:lpstr>Understanding the data</vt:lpstr>
      <vt:lpstr>Understanding the data</vt:lpstr>
      <vt:lpstr>Feature Engineering</vt:lpstr>
      <vt:lpstr>LSTM  (Long short-term memory)</vt:lpstr>
      <vt:lpstr>XGBoost (eXtreme Gradient Boosting)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Hütteneder, Jakob</dc:creator>
  <cp:lastModifiedBy>Hütteneder, Jakob</cp:lastModifiedBy>
  <cp:revision>1</cp:revision>
  <dcterms:created xsi:type="dcterms:W3CDTF">2025-04-05T19:16:01Z</dcterms:created>
  <dcterms:modified xsi:type="dcterms:W3CDTF">2025-04-06T09:42:53Z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0x010100DE831ADD94689C48938EA18148D00D84</vt:lpwstr>
  </property>
</Properties>
</file>