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6" r:id="rId6"/>
    <p:sldId id="261" r:id="rId7"/>
    <p:sldId id="287" r:id="rId8"/>
    <p:sldId id="267" r:id="rId9"/>
    <p:sldId id="282" r:id="rId10"/>
    <p:sldId id="283" r:id="rId11"/>
    <p:sldId id="284" r:id="rId12"/>
    <p:sldId id="285" r:id="rId13"/>
    <p:sldId id="288" r:id="rId14"/>
    <p:sldId id="271" r:id="rId15"/>
    <p:sldId id="272" r:id="rId16"/>
    <p:sldId id="270" r:id="rId17"/>
    <p:sldId id="273" r:id="rId18"/>
    <p:sldId id="274" r:id="rId19"/>
    <p:sldId id="275" r:id="rId20"/>
    <p:sldId id="276" r:id="rId21"/>
    <p:sldId id="278" r:id="rId22"/>
    <p:sldId id="279" r:id="rId23"/>
    <p:sldId id="280" r:id="rId24"/>
    <p:sldId id="262" r:id="rId25"/>
    <p:sldId id="281" r:id="rId26"/>
  </p:sldIdLst>
  <p:sldSz cx="9144000" cy="5143500" type="screen16x9"/>
  <p:notesSz cx="6858000" cy="9144000"/>
  <p:embeddedFontLst>
    <p:embeddedFont>
      <p:font typeface="Nunito" panose="020B0604020202020204" charset="0"/>
      <p:regular r:id="rId28"/>
      <p:bold r:id="rId29"/>
      <p:italic r:id="rId30"/>
      <p:boldItalic r:id="rId31"/>
    </p:embeddedFont>
    <p:embeddedFont>
      <p:font typeface="Maven Pro" panose="020B0604020202020204" charset="0"/>
      <p:regular r:id="rId32"/>
      <p:bold r:id="rId33"/>
    </p:embeddedFont>
    <p:embeddedFont>
      <p:font typeface="Nunito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241276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757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958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71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56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490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1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529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479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65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33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442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637f3d0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637f3d0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56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6f75fc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56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6f75fc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200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46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45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26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3475" y="170550"/>
            <a:ext cx="1398600" cy="958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DBMS</a:t>
            </a:r>
            <a:endParaRPr/>
          </a:p>
        </p:txBody>
      </p:sp>
      <p:sp>
        <p:nvSpPr>
          <p:cNvPr id="278" name="Google Shape;278;p13"/>
          <p:cNvSpPr txBox="1">
            <a:spLocks noGrp="1"/>
          </p:cNvSpPr>
          <p:nvPr>
            <p:ph type="subTitle" idx="1"/>
          </p:nvPr>
        </p:nvSpPr>
        <p:spPr>
          <a:xfrm>
            <a:off x="1682496" y="2679192"/>
            <a:ext cx="5783400" cy="18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By :</a:t>
            </a:r>
            <a:endParaRPr sz="1800"/>
          </a:p>
          <a:p>
            <a:pPr marL="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Vishal Vasoya 202118013</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Bhavin Soneji - 202118024</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Parth Surydhwaj - 202118032</a:t>
            </a:r>
            <a:endParaRPr sz="1400">
              <a:solidFill>
                <a:srgbClr val="000000"/>
              </a:solidFill>
              <a:latin typeface="Times New Roman"/>
              <a:ea typeface="Times New Roman"/>
              <a:cs typeface="Times New Roman"/>
              <a:sym typeface="Times New Roman"/>
            </a:endParaRPr>
          </a:p>
          <a:p>
            <a:pPr marL="0" lvl="0" indent="0" algn="l" rtl="0">
              <a:lnSpc>
                <a:spcPct val="107916"/>
              </a:lnSpc>
              <a:spcBef>
                <a:spcPts val="0"/>
              </a:spcBef>
              <a:spcAft>
                <a:spcPts val="0"/>
              </a:spcAft>
              <a:buNone/>
            </a:pPr>
            <a:r>
              <a:rPr lang="en" sz="1400">
                <a:solidFill>
                  <a:srgbClr val="000000"/>
                </a:solidFill>
                <a:latin typeface="Times New Roman"/>
                <a:ea typeface="Times New Roman"/>
                <a:cs typeface="Times New Roman"/>
                <a:sym typeface="Times New Roman"/>
              </a:rPr>
              <a:t>Bhumi Bosamia -- 202118040</a:t>
            </a:r>
            <a:endParaRPr sz="1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a:p>
        </p:txBody>
      </p:sp>
      <p:sp>
        <p:nvSpPr>
          <p:cNvPr id="279" name="Google Shape;279;p13"/>
          <p:cNvSpPr txBox="1">
            <a:spLocks noGrp="1"/>
          </p:cNvSpPr>
          <p:nvPr>
            <p:ph type="ctrTitle"/>
          </p:nvPr>
        </p:nvSpPr>
        <p:spPr>
          <a:xfrm>
            <a:off x="53475" y="1333125"/>
            <a:ext cx="9090600" cy="95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0"/>
              <a:t>Blood Bank Management System</a:t>
            </a:r>
            <a:endParaRPr b="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27" y="341720"/>
            <a:ext cx="7030500" cy="644598"/>
          </a:xfrm>
        </p:spPr>
        <p:txBody>
          <a:bodyPr/>
          <a:lstStyle/>
          <a:p>
            <a:pPr algn="ctr"/>
            <a:r>
              <a:rPr lang="en-US" dirty="0" smtClean="0"/>
              <a:t>FUNCTIONAL DEPENDENCIES :</a:t>
            </a:r>
            <a:endParaRPr lang="en-IN" dirty="0"/>
          </a:p>
        </p:txBody>
      </p:sp>
      <p:sp>
        <p:nvSpPr>
          <p:cNvPr id="3" name="Text Placeholder 2"/>
          <p:cNvSpPr>
            <a:spLocks noGrp="1"/>
          </p:cNvSpPr>
          <p:nvPr>
            <p:ph type="body" idx="1"/>
          </p:nvPr>
        </p:nvSpPr>
        <p:spPr>
          <a:xfrm>
            <a:off x="1171254" y="1243173"/>
            <a:ext cx="7163046" cy="3811711"/>
          </a:xfrm>
        </p:spPr>
        <p:txBody>
          <a:bodyPr>
            <a:normAutofit/>
          </a:bodyPr>
          <a:lstStyle/>
          <a:p>
            <a:pPr marL="146050" indent="0">
              <a:buNone/>
            </a:pPr>
            <a:r>
              <a:rPr lang="en-IN" b="1" dirty="0" smtClean="0"/>
              <a:t>		Normalization </a:t>
            </a:r>
            <a:r>
              <a:rPr lang="en-IN" b="1" dirty="0"/>
              <a:t>to 3NF and BCNF form.</a:t>
            </a:r>
            <a:r>
              <a:rPr lang="en-IN" dirty="0"/>
              <a:t> </a:t>
            </a:r>
          </a:p>
          <a:p>
            <a:endParaRPr lang="en-IN" b="1" dirty="0" smtClean="0"/>
          </a:p>
          <a:p>
            <a:pPr marL="146050" indent="0">
              <a:buNone/>
            </a:pPr>
            <a:r>
              <a:rPr lang="en-IN" sz="1400" b="1" dirty="0" smtClean="0"/>
              <a:t>Reason</a:t>
            </a:r>
            <a:r>
              <a:rPr lang="en-IN" sz="1400" b="1" dirty="0"/>
              <a:t>:</a:t>
            </a:r>
            <a:r>
              <a:rPr lang="en-IN" b="1" dirty="0"/>
              <a:t> </a:t>
            </a:r>
            <a:r>
              <a:rPr lang="en-IN" dirty="0"/>
              <a:t>It is in 2NF but </a:t>
            </a:r>
            <a:r>
              <a:rPr lang="en-IN" dirty="0" err="1"/>
              <a:t>bb_pincode</a:t>
            </a:r>
            <a:r>
              <a:rPr lang="en-IN" dirty="0"/>
              <a:t> is not unique. Thus it cannot be a prime attribute. So bb_id and </a:t>
            </a:r>
            <a:r>
              <a:rPr lang="en-IN" dirty="0" err="1"/>
              <a:t>bb_pincode</a:t>
            </a:r>
            <a:r>
              <a:rPr lang="en-IN" dirty="0"/>
              <a:t> together can be declared as super key, thus uniquely identifying </a:t>
            </a:r>
            <a:r>
              <a:rPr lang="en-IN" dirty="0" err="1"/>
              <a:t>bb_city</a:t>
            </a:r>
            <a:r>
              <a:rPr lang="en-IN" dirty="0"/>
              <a:t> and </a:t>
            </a:r>
            <a:r>
              <a:rPr lang="en-IN" dirty="0" err="1"/>
              <a:t>bb_state</a:t>
            </a:r>
            <a:r>
              <a:rPr lang="en-IN" dirty="0"/>
              <a:t>. </a:t>
            </a:r>
          </a:p>
          <a:p>
            <a:pPr marL="146050" indent="0">
              <a:buNone/>
            </a:pPr>
            <a:endParaRPr lang="en-IN" dirty="0" smtClean="0"/>
          </a:p>
          <a:p>
            <a:pPr marL="603250" lvl="1" indent="0">
              <a:buNone/>
            </a:pPr>
            <a:r>
              <a:rPr lang="en-IN" sz="1400" dirty="0" smtClean="0"/>
              <a:t>{ </a:t>
            </a:r>
            <a:r>
              <a:rPr lang="en-IN" sz="1400" dirty="0"/>
              <a:t>bb_id } -&gt; </a:t>
            </a:r>
            <a:r>
              <a:rPr lang="en-IN" sz="1400" dirty="0" err="1"/>
              <a:t>bb_name</a:t>
            </a:r>
            <a:r>
              <a:rPr lang="en-IN" sz="1400" dirty="0"/>
              <a:t> </a:t>
            </a:r>
          </a:p>
          <a:p>
            <a:pPr marL="603250" lvl="1" indent="0">
              <a:buNone/>
            </a:pPr>
            <a:r>
              <a:rPr lang="en-IN" sz="1400" dirty="0"/>
              <a:t>{ bb_id } -&gt; </a:t>
            </a:r>
            <a:r>
              <a:rPr lang="en-IN" sz="1400" dirty="0" err="1"/>
              <a:t>bb_contact</a:t>
            </a:r>
            <a:r>
              <a:rPr lang="en-IN" sz="1400" dirty="0"/>
              <a:t> </a:t>
            </a:r>
          </a:p>
          <a:p>
            <a:pPr marL="603250" lvl="1" indent="0">
              <a:buNone/>
            </a:pPr>
            <a:r>
              <a:rPr lang="en-IN" sz="1400" dirty="0"/>
              <a:t>{ bb_id } -&gt; </a:t>
            </a:r>
            <a:r>
              <a:rPr lang="en-IN" sz="1400" dirty="0" err="1"/>
              <a:t>bb_address</a:t>
            </a:r>
            <a:r>
              <a:rPr lang="en-IN" sz="1400" dirty="0"/>
              <a:t> </a:t>
            </a:r>
          </a:p>
          <a:p>
            <a:pPr marL="603250" lvl="1" indent="0">
              <a:buNone/>
            </a:pPr>
            <a:r>
              <a:rPr lang="en-IN" sz="1400" dirty="0"/>
              <a:t>{ bb_id, </a:t>
            </a:r>
            <a:r>
              <a:rPr lang="en-IN" sz="1400" dirty="0" err="1"/>
              <a:t>bb_pincode</a:t>
            </a:r>
            <a:r>
              <a:rPr lang="en-IN" sz="1400" dirty="0"/>
              <a:t> } -&gt; </a:t>
            </a:r>
            <a:r>
              <a:rPr lang="en-IN" sz="1400" dirty="0" err="1"/>
              <a:t>bb_state</a:t>
            </a:r>
            <a:r>
              <a:rPr lang="en-IN" sz="1400" dirty="0"/>
              <a:t> </a:t>
            </a:r>
          </a:p>
          <a:p>
            <a:pPr marL="603250" lvl="1" indent="0">
              <a:buNone/>
            </a:pPr>
            <a:r>
              <a:rPr lang="en-IN" sz="1400" dirty="0"/>
              <a:t>{ bb_id, </a:t>
            </a:r>
            <a:r>
              <a:rPr lang="en-IN" sz="1400" dirty="0" err="1"/>
              <a:t>bb_pincode</a:t>
            </a:r>
            <a:r>
              <a:rPr lang="en-IN" sz="1400" dirty="0"/>
              <a:t> } -&gt; </a:t>
            </a:r>
            <a:r>
              <a:rPr lang="en-IN" sz="1400" dirty="0" err="1"/>
              <a:t>bb_city</a:t>
            </a:r>
            <a:r>
              <a:rPr lang="en-IN" sz="1400" dirty="0"/>
              <a:t> </a:t>
            </a:r>
          </a:p>
        </p:txBody>
      </p:sp>
    </p:spTree>
    <p:extLst>
      <p:ext uri="{BB962C8B-B14F-4D97-AF65-F5344CB8AC3E}">
        <p14:creationId xmlns:p14="http://schemas.microsoft.com/office/powerpoint/2010/main" val="3588597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27" y="341721"/>
            <a:ext cx="7030500" cy="644598"/>
          </a:xfrm>
        </p:spPr>
        <p:txBody>
          <a:bodyPr/>
          <a:lstStyle/>
          <a:p>
            <a:pPr algn="ctr"/>
            <a:r>
              <a:rPr lang="en-US" dirty="0" smtClean="0"/>
              <a:t>FUNCTIONAL DEPENDENCIES :</a:t>
            </a:r>
            <a:endParaRPr lang="en-IN" dirty="0"/>
          </a:p>
        </p:txBody>
      </p:sp>
      <p:sp>
        <p:nvSpPr>
          <p:cNvPr id="3" name="Text Placeholder 2"/>
          <p:cNvSpPr>
            <a:spLocks noGrp="1"/>
          </p:cNvSpPr>
          <p:nvPr>
            <p:ph type="body" idx="1"/>
          </p:nvPr>
        </p:nvSpPr>
        <p:spPr>
          <a:xfrm>
            <a:off x="1171254" y="1243173"/>
            <a:ext cx="7163046" cy="3811711"/>
          </a:xfrm>
        </p:spPr>
        <p:txBody>
          <a:bodyPr>
            <a:normAutofit/>
          </a:bodyPr>
          <a:lstStyle/>
          <a:p>
            <a:r>
              <a:rPr lang="en-IN" sz="1400" b="1" dirty="0"/>
              <a:t>Request</a:t>
            </a:r>
            <a:r>
              <a:rPr lang="en-IN" sz="1400" dirty="0"/>
              <a:t> </a:t>
            </a:r>
          </a:p>
          <a:p>
            <a:pPr marL="603250" lvl="1" indent="0">
              <a:buNone/>
            </a:pPr>
            <a:r>
              <a:rPr lang="en-IN" sz="1200" dirty="0"/>
              <a:t>(</a:t>
            </a:r>
            <a:r>
              <a:rPr lang="en-IN" sz="1200" dirty="0" err="1"/>
              <a:t>r_id</a:t>
            </a:r>
            <a:r>
              <a:rPr lang="en-IN" sz="1200" dirty="0"/>
              <a:t>, </a:t>
            </a:r>
            <a:r>
              <a:rPr lang="en-IN" sz="1200" dirty="0" err="1"/>
              <a:t>p_id</a:t>
            </a:r>
            <a:r>
              <a:rPr lang="en-IN" sz="1200" dirty="0"/>
              <a:t>, </a:t>
            </a:r>
            <a:r>
              <a:rPr lang="en-IN" sz="1200" dirty="0" err="1"/>
              <a:t>h_id</a:t>
            </a:r>
            <a:r>
              <a:rPr lang="en-IN" sz="1200" dirty="0"/>
              <a:t>, bb_id, </a:t>
            </a:r>
            <a:r>
              <a:rPr lang="en-IN" sz="1200" dirty="0" err="1"/>
              <a:t>r_date</a:t>
            </a:r>
            <a:r>
              <a:rPr lang="en-IN" sz="1200" dirty="0"/>
              <a:t>, </a:t>
            </a:r>
            <a:r>
              <a:rPr lang="en-IN" sz="1200" dirty="0" err="1"/>
              <a:t>r_blood_amount</a:t>
            </a:r>
            <a:r>
              <a:rPr lang="en-IN" sz="1200" dirty="0"/>
              <a:t>, </a:t>
            </a:r>
            <a:r>
              <a:rPr lang="en-IN" sz="1200" dirty="0" err="1"/>
              <a:t>r_blood_group</a:t>
            </a:r>
            <a:r>
              <a:rPr lang="en-IN" sz="1200" dirty="0"/>
              <a:t>) </a:t>
            </a:r>
          </a:p>
          <a:p>
            <a:pPr marL="603250" lvl="1" indent="0">
              <a:buNone/>
            </a:pPr>
            <a:r>
              <a:rPr lang="en-IN" sz="1200" dirty="0"/>
              <a:t>{ </a:t>
            </a:r>
            <a:r>
              <a:rPr lang="en-IN" sz="1200" dirty="0" err="1"/>
              <a:t>r_id</a:t>
            </a:r>
            <a:r>
              <a:rPr lang="en-IN" sz="1200" dirty="0"/>
              <a:t> } -&gt; </a:t>
            </a:r>
            <a:r>
              <a:rPr lang="en-IN" sz="1200" dirty="0" err="1"/>
              <a:t>r_date</a:t>
            </a:r>
            <a:r>
              <a:rPr lang="en-IN" sz="1200" dirty="0"/>
              <a:t> </a:t>
            </a:r>
          </a:p>
          <a:p>
            <a:pPr marL="603250" lvl="1" indent="0">
              <a:buNone/>
            </a:pPr>
            <a:r>
              <a:rPr lang="en-IN" sz="1200" dirty="0"/>
              <a:t>{ </a:t>
            </a:r>
            <a:r>
              <a:rPr lang="en-IN" sz="1200" dirty="0" err="1"/>
              <a:t>r_id</a:t>
            </a:r>
            <a:r>
              <a:rPr lang="en-IN" sz="1200" dirty="0"/>
              <a:t> } -&gt; </a:t>
            </a:r>
            <a:r>
              <a:rPr lang="en-IN" sz="1200" dirty="0" err="1"/>
              <a:t>h_id</a:t>
            </a:r>
            <a:r>
              <a:rPr lang="en-IN" sz="1200" dirty="0"/>
              <a:t>  </a:t>
            </a:r>
          </a:p>
          <a:p>
            <a:pPr marL="603250" lvl="1" indent="0">
              <a:buNone/>
            </a:pPr>
            <a:r>
              <a:rPr lang="en-IN" sz="1200" dirty="0"/>
              <a:t>{ </a:t>
            </a:r>
            <a:r>
              <a:rPr lang="en-IN" sz="1200" dirty="0" err="1"/>
              <a:t>r_id</a:t>
            </a:r>
            <a:r>
              <a:rPr lang="en-IN" sz="1200" dirty="0"/>
              <a:t> } -&gt; </a:t>
            </a:r>
            <a:r>
              <a:rPr lang="en-IN" sz="1200" dirty="0" err="1"/>
              <a:t>p_id</a:t>
            </a:r>
            <a:r>
              <a:rPr lang="en-IN" sz="1200" dirty="0"/>
              <a:t> </a:t>
            </a:r>
          </a:p>
          <a:p>
            <a:pPr marL="603250" lvl="1" indent="0">
              <a:buNone/>
            </a:pPr>
            <a:r>
              <a:rPr lang="en-IN" sz="1200" dirty="0"/>
              <a:t>{ </a:t>
            </a:r>
            <a:r>
              <a:rPr lang="en-IN" sz="1200" dirty="0" err="1"/>
              <a:t>r_id</a:t>
            </a:r>
            <a:r>
              <a:rPr lang="en-IN" sz="1200" dirty="0"/>
              <a:t> } -&gt; bb_id </a:t>
            </a:r>
          </a:p>
          <a:p>
            <a:pPr marL="603250" lvl="1" indent="0">
              <a:buNone/>
            </a:pPr>
            <a:r>
              <a:rPr lang="en-IN" sz="1200" dirty="0"/>
              <a:t>{ </a:t>
            </a:r>
            <a:r>
              <a:rPr lang="en-IN" sz="1200" dirty="0" err="1"/>
              <a:t>r_id</a:t>
            </a:r>
            <a:r>
              <a:rPr lang="en-IN" sz="1200" dirty="0"/>
              <a:t> } -&gt; </a:t>
            </a:r>
            <a:r>
              <a:rPr lang="en-IN" sz="1200" dirty="0" err="1"/>
              <a:t>r_blood_amount</a:t>
            </a:r>
            <a:r>
              <a:rPr lang="en-IN" sz="1200" dirty="0"/>
              <a:t> </a:t>
            </a:r>
          </a:p>
          <a:p>
            <a:pPr marL="603250" lvl="1" indent="0">
              <a:buNone/>
            </a:pPr>
            <a:r>
              <a:rPr lang="en-IN" sz="1200" dirty="0"/>
              <a:t>{ </a:t>
            </a:r>
            <a:r>
              <a:rPr lang="en-IN" sz="1200" dirty="0" err="1"/>
              <a:t>r_id</a:t>
            </a:r>
            <a:r>
              <a:rPr lang="en-IN" sz="1200" dirty="0"/>
              <a:t> } -&gt; </a:t>
            </a:r>
            <a:r>
              <a:rPr lang="en-IN" sz="1200" dirty="0" err="1"/>
              <a:t>r_blood_group</a:t>
            </a:r>
            <a:r>
              <a:rPr lang="en-IN" sz="1200" dirty="0"/>
              <a:t> </a:t>
            </a:r>
          </a:p>
          <a:p>
            <a:r>
              <a:rPr lang="en-IN" sz="1400" b="1" dirty="0"/>
              <a:t>Candidate Key:- </a:t>
            </a:r>
            <a:r>
              <a:rPr lang="en-IN" sz="1400" dirty="0"/>
              <a:t>{ </a:t>
            </a:r>
            <a:r>
              <a:rPr lang="en-IN" sz="1400" dirty="0" err="1"/>
              <a:t>r_id</a:t>
            </a:r>
            <a:r>
              <a:rPr lang="en-IN" sz="1400" dirty="0"/>
              <a:t> } </a:t>
            </a:r>
          </a:p>
          <a:p>
            <a:r>
              <a:rPr lang="en-IN" sz="1400" b="1" dirty="0"/>
              <a:t>Prime Attribute:- </a:t>
            </a:r>
            <a:r>
              <a:rPr lang="en-IN" sz="1400" dirty="0" err="1"/>
              <a:t>r_id</a:t>
            </a:r>
            <a:r>
              <a:rPr lang="en-IN" sz="1400" dirty="0"/>
              <a:t> </a:t>
            </a:r>
          </a:p>
          <a:p>
            <a:r>
              <a:rPr lang="en-IN" sz="1400" b="1" dirty="0"/>
              <a:t>Non-Prime Attribute:- </a:t>
            </a:r>
            <a:r>
              <a:rPr lang="en-IN" sz="1400" dirty="0" err="1"/>
              <a:t>p_id</a:t>
            </a:r>
            <a:r>
              <a:rPr lang="en-IN" sz="1400" dirty="0"/>
              <a:t>, </a:t>
            </a:r>
            <a:r>
              <a:rPr lang="en-IN" sz="1400" dirty="0" err="1"/>
              <a:t>h_id</a:t>
            </a:r>
            <a:r>
              <a:rPr lang="en-IN" sz="1400" dirty="0"/>
              <a:t>, bb_id, </a:t>
            </a:r>
            <a:r>
              <a:rPr lang="en-IN" sz="1400" dirty="0" err="1"/>
              <a:t>r_date</a:t>
            </a:r>
            <a:r>
              <a:rPr lang="en-IN" sz="1400" dirty="0"/>
              <a:t>, </a:t>
            </a:r>
            <a:r>
              <a:rPr lang="en-IN" sz="1400" dirty="0" err="1"/>
              <a:t>r_blood_amount</a:t>
            </a:r>
            <a:r>
              <a:rPr lang="en-IN" sz="1400" dirty="0"/>
              <a:t>, </a:t>
            </a:r>
            <a:r>
              <a:rPr lang="en-IN" sz="1400" dirty="0" err="1"/>
              <a:t>r_blood_group</a:t>
            </a:r>
            <a:r>
              <a:rPr lang="en-IN" sz="1400" dirty="0"/>
              <a:t>  </a:t>
            </a:r>
            <a:r>
              <a:rPr lang="en-IN" sz="1400" dirty="0" smtClean="0"/>
              <a:t>		</a:t>
            </a:r>
          </a:p>
          <a:p>
            <a:pPr marL="146050" indent="0" algn="ctr">
              <a:buNone/>
            </a:pPr>
            <a:r>
              <a:rPr lang="en-IN" sz="1400" b="1" u="sng" dirty="0" smtClean="0"/>
              <a:t>Table </a:t>
            </a:r>
            <a:r>
              <a:rPr lang="en-IN" sz="1400" b="1" u="sng" dirty="0"/>
              <a:t>is in 3NF and BCNF form.</a:t>
            </a:r>
            <a:r>
              <a:rPr lang="en-IN" sz="1400" u="sng" dirty="0"/>
              <a:t> </a:t>
            </a:r>
          </a:p>
          <a:p>
            <a:endParaRPr lang="en-IN" sz="1400" b="1" dirty="0" smtClean="0"/>
          </a:p>
          <a:p>
            <a:r>
              <a:rPr lang="en-IN" sz="1400" b="1" dirty="0" smtClean="0"/>
              <a:t>Reason:</a:t>
            </a:r>
            <a:r>
              <a:rPr lang="en-IN" sz="1200" b="1" dirty="0" smtClean="0"/>
              <a:t> </a:t>
            </a:r>
            <a:r>
              <a:rPr lang="en-IN" sz="1200" dirty="0" smtClean="0"/>
              <a:t>It is in 2NF and there is no transitive dependency for non-prime attributes. </a:t>
            </a:r>
            <a:endParaRPr lang="en-IN" sz="1200" dirty="0"/>
          </a:p>
        </p:txBody>
      </p:sp>
    </p:spTree>
    <p:extLst>
      <p:ext uri="{BB962C8B-B14F-4D97-AF65-F5344CB8AC3E}">
        <p14:creationId xmlns:p14="http://schemas.microsoft.com/office/powerpoint/2010/main" val="2948082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27" y="341721"/>
            <a:ext cx="7030500" cy="644598"/>
          </a:xfrm>
        </p:spPr>
        <p:txBody>
          <a:bodyPr/>
          <a:lstStyle/>
          <a:p>
            <a:pPr algn="ctr"/>
            <a:r>
              <a:rPr lang="en-US" dirty="0" smtClean="0"/>
              <a:t>FUNCTIONAL DEPENDENCIES :</a:t>
            </a:r>
            <a:endParaRPr lang="en-IN" dirty="0"/>
          </a:p>
        </p:txBody>
      </p:sp>
      <p:sp>
        <p:nvSpPr>
          <p:cNvPr id="3" name="Text Placeholder 2"/>
          <p:cNvSpPr>
            <a:spLocks noGrp="1"/>
          </p:cNvSpPr>
          <p:nvPr>
            <p:ph type="body" idx="1"/>
          </p:nvPr>
        </p:nvSpPr>
        <p:spPr>
          <a:xfrm>
            <a:off x="1171254" y="1243173"/>
            <a:ext cx="7163046" cy="3811711"/>
          </a:xfrm>
        </p:spPr>
        <p:txBody>
          <a:bodyPr>
            <a:normAutofit/>
          </a:bodyPr>
          <a:lstStyle/>
          <a:p>
            <a:pPr lvl="0" fontAlgn="base"/>
            <a:r>
              <a:rPr lang="en-IN" sz="1400" b="1" dirty="0"/>
              <a:t>DONATIONS</a:t>
            </a:r>
            <a:r>
              <a:rPr lang="en-IN" sz="1400" dirty="0"/>
              <a:t> </a:t>
            </a:r>
          </a:p>
          <a:p>
            <a:pPr marL="603250" lvl="1" indent="0">
              <a:buNone/>
            </a:pPr>
            <a:r>
              <a:rPr lang="en-IN" sz="1400" dirty="0"/>
              <a:t>(</a:t>
            </a:r>
            <a:r>
              <a:rPr lang="en-IN" sz="1400" dirty="0" err="1"/>
              <a:t>d_id</a:t>
            </a:r>
            <a:r>
              <a:rPr lang="en-IN" sz="1400" dirty="0"/>
              <a:t>, </a:t>
            </a:r>
            <a:r>
              <a:rPr lang="en-IN" sz="1400" dirty="0" err="1"/>
              <a:t>b_id</a:t>
            </a:r>
            <a:r>
              <a:rPr lang="en-IN" sz="1400" dirty="0"/>
              <a:t>, </a:t>
            </a:r>
            <a:r>
              <a:rPr lang="en-IN" sz="1400" dirty="0" err="1"/>
              <a:t>d_date</a:t>
            </a:r>
            <a:r>
              <a:rPr lang="en-IN" sz="1400" dirty="0"/>
              <a:t>, </a:t>
            </a:r>
            <a:r>
              <a:rPr lang="en-IN" sz="1400" dirty="0" err="1" smtClean="0"/>
              <a:t>d_unit</a:t>
            </a:r>
            <a:r>
              <a:rPr lang="en-IN" sz="1400" dirty="0" smtClean="0"/>
              <a:t>) </a:t>
            </a:r>
            <a:endParaRPr lang="en-IN" sz="1400" dirty="0"/>
          </a:p>
          <a:p>
            <a:pPr marL="603250" lvl="1" indent="0">
              <a:buNone/>
            </a:pPr>
            <a:r>
              <a:rPr lang="en-IN" sz="1400" dirty="0"/>
              <a:t>{ </a:t>
            </a:r>
            <a:r>
              <a:rPr lang="en-IN" sz="1400" dirty="0" err="1"/>
              <a:t>d_id</a:t>
            </a:r>
            <a:r>
              <a:rPr lang="en-IN" sz="1400" dirty="0"/>
              <a:t>, </a:t>
            </a:r>
            <a:r>
              <a:rPr lang="en-IN" sz="1400" dirty="0" err="1"/>
              <a:t>b_id</a:t>
            </a:r>
            <a:r>
              <a:rPr lang="en-IN" sz="1400" dirty="0"/>
              <a:t> } -&gt; </a:t>
            </a:r>
            <a:r>
              <a:rPr lang="en-IN" sz="1400" dirty="0" err="1"/>
              <a:t>d_date</a:t>
            </a:r>
            <a:r>
              <a:rPr lang="en-IN" sz="1400" dirty="0"/>
              <a:t> </a:t>
            </a:r>
          </a:p>
          <a:p>
            <a:pPr marL="603250" lvl="1" indent="0">
              <a:buNone/>
            </a:pPr>
            <a:r>
              <a:rPr lang="en-IN" sz="1400" dirty="0"/>
              <a:t>{ </a:t>
            </a:r>
            <a:r>
              <a:rPr lang="en-IN" sz="1400" dirty="0" err="1"/>
              <a:t>d_id</a:t>
            </a:r>
            <a:r>
              <a:rPr lang="en-IN" sz="1400" dirty="0"/>
              <a:t>, </a:t>
            </a:r>
            <a:r>
              <a:rPr lang="en-IN" sz="1400" dirty="0" err="1"/>
              <a:t>b_id</a:t>
            </a:r>
            <a:r>
              <a:rPr lang="en-IN" sz="1400" dirty="0"/>
              <a:t> } -&gt; </a:t>
            </a:r>
            <a:r>
              <a:rPr lang="en-IN" sz="1400" dirty="0" err="1" smtClean="0"/>
              <a:t>d_unit</a:t>
            </a:r>
            <a:endParaRPr lang="en-IN" sz="1400" dirty="0"/>
          </a:p>
          <a:p>
            <a:r>
              <a:rPr lang="en-IN" sz="1400" b="1" dirty="0" smtClean="0"/>
              <a:t>Candidate </a:t>
            </a:r>
            <a:r>
              <a:rPr lang="en-IN" sz="1400" b="1" dirty="0"/>
              <a:t>Key:- </a:t>
            </a:r>
            <a:r>
              <a:rPr lang="en-IN" sz="1400" dirty="0"/>
              <a:t>{ </a:t>
            </a:r>
            <a:r>
              <a:rPr lang="en-IN" sz="1400" dirty="0" err="1"/>
              <a:t>d_id</a:t>
            </a:r>
            <a:r>
              <a:rPr lang="en-IN" sz="1400" dirty="0"/>
              <a:t>, </a:t>
            </a:r>
            <a:r>
              <a:rPr lang="en-IN" sz="1400" dirty="0" err="1"/>
              <a:t>b_id</a:t>
            </a:r>
            <a:r>
              <a:rPr lang="en-IN" sz="1400" dirty="0"/>
              <a:t> } </a:t>
            </a:r>
          </a:p>
          <a:p>
            <a:r>
              <a:rPr lang="en-IN" sz="1400" b="1" dirty="0" smtClean="0"/>
              <a:t>Prime </a:t>
            </a:r>
            <a:r>
              <a:rPr lang="en-IN" sz="1400" b="1" dirty="0"/>
              <a:t>Attribute:- </a:t>
            </a:r>
            <a:r>
              <a:rPr lang="en-IN" sz="1400" dirty="0" err="1"/>
              <a:t>d_id</a:t>
            </a:r>
            <a:r>
              <a:rPr lang="en-IN" sz="1400" dirty="0"/>
              <a:t>, </a:t>
            </a:r>
            <a:r>
              <a:rPr lang="en-IN" sz="1400" dirty="0" err="1"/>
              <a:t>b_id</a:t>
            </a:r>
            <a:r>
              <a:rPr lang="en-IN" sz="1400" dirty="0"/>
              <a:t> </a:t>
            </a:r>
          </a:p>
          <a:p>
            <a:r>
              <a:rPr lang="en-IN" sz="1400" b="1" dirty="0" smtClean="0"/>
              <a:t>Non-Prime </a:t>
            </a:r>
            <a:r>
              <a:rPr lang="en-IN" sz="1400" b="1" dirty="0"/>
              <a:t>Attribute:- </a:t>
            </a:r>
            <a:r>
              <a:rPr lang="en-IN" sz="1400" dirty="0" err="1"/>
              <a:t>d_date</a:t>
            </a:r>
            <a:r>
              <a:rPr lang="en-IN" sz="1400" dirty="0"/>
              <a:t>, </a:t>
            </a:r>
            <a:r>
              <a:rPr lang="en-IN" sz="1400" dirty="0" err="1" smtClean="0"/>
              <a:t>d_unit</a:t>
            </a:r>
            <a:r>
              <a:rPr lang="en-IN" sz="1400" dirty="0" smtClean="0"/>
              <a:t> </a:t>
            </a:r>
            <a:endParaRPr lang="en-IN" sz="1400" dirty="0"/>
          </a:p>
          <a:p>
            <a:pPr marL="146050" indent="0" algn="ctr">
              <a:buNone/>
            </a:pPr>
            <a:endParaRPr lang="en-IN" sz="1400" b="1" dirty="0" smtClean="0"/>
          </a:p>
          <a:p>
            <a:pPr marL="146050" indent="0" algn="ctr">
              <a:buNone/>
            </a:pPr>
            <a:r>
              <a:rPr lang="en-IN" sz="1400" b="1" u="sng" dirty="0" smtClean="0"/>
              <a:t>Table </a:t>
            </a:r>
            <a:r>
              <a:rPr lang="en-IN" sz="1400" b="1" u="sng" dirty="0"/>
              <a:t>is in 3NF and BCNF form.</a:t>
            </a:r>
            <a:r>
              <a:rPr lang="en-IN" sz="1400" u="sng" dirty="0"/>
              <a:t> </a:t>
            </a:r>
          </a:p>
          <a:p>
            <a:endParaRPr lang="en-IN" sz="1400" b="1" dirty="0" smtClean="0"/>
          </a:p>
          <a:p>
            <a:r>
              <a:rPr lang="en-IN" sz="1400" b="1" dirty="0" smtClean="0"/>
              <a:t>Reason</a:t>
            </a:r>
            <a:r>
              <a:rPr lang="en-IN" sz="1400" b="1" dirty="0"/>
              <a:t>: </a:t>
            </a:r>
            <a:r>
              <a:rPr lang="en-IN" sz="1400" dirty="0"/>
              <a:t>It is in 2NF and there is no transitive dependency for non-prime attributes. </a:t>
            </a:r>
          </a:p>
        </p:txBody>
      </p:sp>
    </p:spTree>
    <p:extLst>
      <p:ext uri="{BB962C8B-B14F-4D97-AF65-F5344CB8AC3E}">
        <p14:creationId xmlns:p14="http://schemas.microsoft.com/office/powerpoint/2010/main" val="408331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27" y="341721"/>
            <a:ext cx="7030500" cy="644598"/>
          </a:xfrm>
        </p:spPr>
        <p:txBody>
          <a:bodyPr/>
          <a:lstStyle/>
          <a:p>
            <a:pPr algn="ctr"/>
            <a:r>
              <a:rPr lang="en-US" dirty="0" smtClean="0"/>
              <a:t>FUNCTIONAL DEPENDENCIES :</a:t>
            </a:r>
            <a:endParaRPr lang="en-IN" dirty="0"/>
          </a:p>
        </p:txBody>
      </p:sp>
      <p:sp>
        <p:nvSpPr>
          <p:cNvPr id="3" name="Text Placeholder 2"/>
          <p:cNvSpPr>
            <a:spLocks noGrp="1"/>
          </p:cNvSpPr>
          <p:nvPr>
            <p:ph type="body" idx="1"/>
          </p:nvPr>
        </p:nvSpPr>
        <p:spPr>
          <a:xfrm>
            <a:off x="1171254" y="1243173"/>
            <a:ext cx="7163046" cy="3811711"/>
          </a:xfrm>
        </p:spPr>
        <p:txBody>
          <a:bodyPr>
            <a:normAutofit/>
          </a:bodyPr>
          <a:lstStyle/>
          <a:p>
            <a:pPr lvl="0" fontAlgn="base"/>
            <a:r>
              <a:rPr lang="en-IN" sz="1400" b="1" dirty="0"/>
              <a:t>PATIENT_DISEASE</a:t>
            </a:r>
            <a:r>
              <a:rPr lang="en-IN" sz="1400" dirty="0"/>
              <a:t> </a:t>
            </a:r>
          </a:p>
          <a:p>
            <a:pPr marL="603250" lvl="1" indent="0">
              <a:buNone/>
            </a:pPr>
            <a:r>
              <a:rPr lang="en-IN" sz="1400" dirty="0"/>
              <a:t>(</a:t>
            </a:r>
            <a:r>
              <a:rPr lang="en-IN" sz="1400" dirty="0" err="1"/>
              <a:t>p_id</a:t>
            </a:r>
            <a:r>
              <a:rPr lang="en-IN" sz="1400" dirty="0"/>
              <a:t>, </a:t>
            </a:r>
            <a:r>
              <a:rPr lang="en-IN" sz="1400" dirty="0" err="1"/>
              <a:t>p_disease</a:t>
            </a:r>
            <a:r>
              <a:rPr lang="en-IN" sz="1400" dirty="0"/>
              <a:t>) </a:t>
            </a:r>
          </a:p>
          <a:p>
            <a:pPr marL="603250" lvl="1" indent="0">
              <a:buNone/>
            </a:pPr>
            <a:r>
              <a:rPr lang="en-IN" sz="1400" dirty="0"/>
              <a:t>{ </a:t>
            </a:r>
            <a:r>
              <a:rPr lang="en-IN" sz="1400" dirty="0" err="1"/>
              <a:t>p_id</a:t>
            </a:r>
            <a:r>
              <a:rPr lang="en-IN" sz="1400" dirty="0"/>
              <a:t> } -&gt; </a:t>
            </a:r>
            <a:r>
              <a:rPr lang="en-IN" sz="1400" dirty="0" err="1"/>
              <a:t>p_disease</a:t>
            </a:r>
            <a:r>
              <a:rPr lang="en-IN" sz="1400" dirty="0"/>
              <a:t> </a:t>
            </a:r>
          </a:p>
          <a:p>
            <a:endParaRPr lang="en-IN" sz="1400" b="1" dirty="0" smtClean="0"/>
          </a:p>
          <a:p>
            <a:r>
              <a:rPr lang="en-IN" sz="1400" b="1" dirty="0" smtClean="0"/>
              <a:t>Candidate </a:t>
            </a:r>
            <a:r>
              <a:rPr lang="en-IN" sz="1400" b="1" dirty="0"/>
              <a:t>Key:- </a:t>
            </a:r>
            <a:r>
              <a:rPr lang="en-IN" sz="1400" dirty="0"/>
              <a:t>{ </a:t>
            </a:r>
            <a:r>
              <a:rPr lang="en-IN" sz="1400" dirty="0" err="1"/>
              <a:t>p_id</a:t>
            </a:r>
            <a:r>
              <a:rPr lang="en-IN" sz="1400" dirty="0"/>
              <a:t> } </a:t>
            </a:r>
          </a:p>
          <a:p>
            <a:r>
              <a:rPr lang="en-IN" sz="1400" b="1" dirty="0"/>
              <a:t>Prime Attribute:- </a:t>
            </a:r>
            <a:r>
              <a:rPr lang="en-IN" sz="1400" dirty="0" err="1"/>
              <a:t>p_id</a:t>
            </a:r>
            <a:r>
              <a:rPr lang="en-IN" sz="1400" dirty="0"/>
              <a:t> </a:t>
            </a:r>
          </a:p>
          <a:p>
            <a:r>
              <a:rPr lang="en-IN" sz="1400" b="1" dirty="0"/>
              <a:t>Non-Prime Attribute:- </a:t>
            </a:r>
            <a:r>
              <a:rPr lang="en-IN" sz="1400" dirty="0" err="1"/>
              <a:t>p_disease</a:t>
            </a:r>
            <a:r>
              <a:rPr lang="en-IN" sz="1400" dirty="0"/>
              <a:t> </a:t>
            </a:r>
          </a:p>
          <a:p>
            <a:pPr marL="146050" indent="0" algn="ctr">
              <a:buNone/>
            </a:pPr>
            <a:endParaRPr lang="en-IN" sz="1400" b="1" dirty="0" smtClean="0"/>
          </a:p>
          <a:p>
            <a:pPr marL="146050" indent="0" algn="ctr">
              <a:buNone/>
            </a:pPr>
            <a:endParaRPr lang="en-IN" sz="1400" b="1" dirty="0"/>
          </a:p>
          <a:p>
            <a:pPr marL="146050" indent="0" algn="ctr">
              <a:buNone/>
            </a:pPr>
            <a:r>
              <a:rPr lang="en-IN" sz="1400" b="1" dirty="0" smtClean="0"/>
              <a:t>Table </a:t>
            </a:r>
            <a:r>
              <a:rPr lang="en-IN" sz="1400" b="1" dirty="0"/>
              <a:t>is in 3NF and BCNF form.</a:t>
            </a:r>
            <a:r>
              <a:rPr lang="en-IN" sz="1400" dirty="0"/>
              <a:t> </a:t>
            </a:r>
          </a:p>
          <a:p>
            <a:r>
              <a:rPr lang="en-IN" sz="1400" b="1" dirty="0"/>
              <a:t>Reason: </a:t>
            </a:r>
            <a:r>
              <a:rPr lang="en-IN" sz="1400" dirty="0"/>
              <a:t>It is in 2NF and there is no transitive dependency for non-prime attributes. </a:t>
            </a:r>
          </a:p>
        </p:txBody>
      </p:sp>
    </p:spTree>
    <p:extLst>
      <p:ext uri="{BB962C8B-B14F-4D97-AF65-F5344CB8AC3E}">
        <p14:creationId xmlns:p14="http://schemas.microsoft.com/office/powerpoint/2010/main" val="3029436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t>Queries</a:t>
            </a:r>
            <a:endParaRPr sz="2800" dirty="0"/>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IN" sz="1400" b="1" dirty="0">
                <a:solidFill>
                  <a:srgbClr val="000000"/>
                </a:solidFill>
                <a:latin typeface="Nunito" pitchFamily="2" charset="0"/>
              </a:rPr>
              <a:t>Display the total no. of units requested for B-</a:t>
            </a:r>
            <a:r>
              <a:rPr lang="en-IN" sz="1400" b="1" dirty="0" err="1">
                <a:solidFill>
                  <a:srgbClr val="000000"/>
                </a:solidFill>
                <a:latin typeface="Nunito" pitchFamily="2" charset="0"/>
              </a:rPr>
              <a:t>ve</a:t>
            </a:r>
            <a:r>
              <a:rPr lang="en-IN" sz="1400" b="1" dirty="0">
                <a:solidFill>
                  <a:srgbClr val="000000"/>
                </a:solidFill>
                <a:latin typeface="Nunito" pitchFamily="2" charset="0"/>
              </a:rPr>
              <a:t> blood type on date='2021-11-18'.</a:t>
            </a:r>
            <a:endParaRPr lang="en-IN" sz="1800" dirty="0">
              <a:solidFill>
                <a:schemeClr val="accent5"/>
              </a:solidFill>
            </a:endParaRPr>
          </a:p>
        </p:txBody>
      </p:sp>
      <p:sp>
        <p:nvSpPr>
          <p:cNvPr id="306" name="Google Shape;306;p17"/>
          <p:cNvSpPr txBox="1">
            <a:spLocks noGrp="1"/>
          </p:cNvSpPr>
          <p:nvPr>
            <p:ph type="body" idx="4294967295"/>
          </p:nvPr>
        </p:nvSpPr>
        <p:spPr>
          <a:xfrm>
            <a:off x="269089" y="1417725"/>
            <a:ext cx="8448675" cy="566629"/>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rgbClr val="000000"/>
                </a:solidFill>
                <a:latin typeface="Nunito" pitchFamily="2" charset="0"/>
              </a:rPr>
              <a:t>select </a:t>
            </a:r>
            <a:r>
              <a:rPr lang="en-US" sz="1400" dirty="0" err="1">
                <a:solidFill>
                  <a:srgbClr val="000000"/>
                </a:solidFill>
                <a:latin typeface="Nunito" pitchFamily="2" charset="0"/>
              </a:rPr>
              <a:t>r_blood_amount</a:t>
            </a:r>
            <a:r>
              <a:rPr lang="en-US" sz="1400" dirty="0">
                <a:solidFill>
                  <a:srgbClr val="000000"/>
                </a:solidFill>
                <a:latin typeface="Nunito" pitchFamily="2" charset="0"/>
              </a:rPr>
              <a:t> from request where </a:t>
            </a:r>
            <a:r>
              <a:rPr lang="en-US" sz="1400" dirty="0" err="1">
                <a:solidFill>
                  <a:srgbClr val="000000"/>
                </a:solidFill>
                <a:latin typeface="Nunito" pitchFamily="2" charset="0"/>
              </a:rPr>
              <a:t>r_blood_group</a:t>
            </a:r>
            <a:r>
              <a:rPr lang="en-US" sz="1400" dirty="0">
                <a:solidFill>
                  <a:srgbClr val="000000"/>
                </a:solidFill>
                <a:latin typeface="Nunito" pitchFamily="2" charset="0"/>
              </a:rPr>
              <a:t>='B Negative' and </a:t>
            </a:r>
            <a:r>
              <a:rPr lang="en-US" sz="1400" dirty="0" err="1">
                <a:solidFill>
                  <a:srgbClr val="000000"/>
                </a:solidFill>
                <a:latin typeface="Nunito" pitchFamily="2" charset="0"/>
              </a:rPr>
              <a:t>r_date</a:t>
            </a:r>
            <a:r>
              <a:rPr lang="en-US" sz="1400" dirty="0">
                <a:solidFill>
                  <a:srgbClr val="000000"/>
                </a:solidFill>
                <a:latin typeface="Nunito" pitchFamily="2" charset="0"/>
              </a:rPr>
              <a:t>='2021-11-18’</a:t>
            </a:r>
            <a:endParaRPr lang="en-IN" sz="1400" dirty="0"/>
          </a:p>
        </p:txBody>
      </p:sp>
      <p:pic>
        <p:nvPicPr>
          <p:cNvPr id="9" name="Picture 2">
            <a:extLst>
              <a:ext uri="{FF2B5EF4-FFF2-40B4-BE49-F238E27FC236}">
                <a16:creationId xmlns="" xmlns:a16="http://schemas.microsoft.com/office/drawing/2014/main" id="{CCE7EEA2-4FA9-45A1-9948-4E78B293F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99" y="2320861"/>
            <a:ext cx="485775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250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t>Queries</a:t>
            </a:r>
            <a:endParaRPr sz="2800" dirty="0"/>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US" sz="1400" b="1" dirty="0">
                <a:solidFill>
                  <a:srgbClr val="000000"/>
                </a:solidFill>
                <a:latin typeface="Nunito" pitchFamily="2" charset="0"/>
              </a:rPr>
              <a:t> Display name of the patient who has requested </a:t>
            </a:r>
            <a:r>
              <a:rPr lang="en-US" sz="1400" b="1" dirty="0" err="1">
                <a:solidFill>
                  <a:srgbClr val="000000"/>
                </a:solidFill>
                <a:latin typeface="Nunito" pitchFamily="2" charset="0"/>
              </a:rPr>
              <a:t>A+ve</a:t>
            </a:r>
            <a:r>
              <a:rPr lang="en-US" sz="1400" b="1" dirty="0">
                <a:solidFill>
                  <a:srgbClr val="000000"/>
                </a:solidFill>
                <a:latin typeface="Nunito" pitchFamily="2" charset="0"/>
              </a:rPr>
              <a:t> Blood group.</a:t>
            </a:r>
            <a:endParaRPr lang="en-US" sz="1800" dirty="0">
              <a:solidFill>
                <a:schemeClr val="accent5"/>
              </a:solidFill>
            </a:endParaRPr>
          </a:p>
        </p:txBody>
      </p:sp>
      <p:sp>
        <p:nvSpPr>
          <p:cNvPr id="306" name="Google Shape;306;p17"/>
          <p:cNvSpPr txBox="1">
            <a:spLocks noGrp="1"/>
          </p:cNvSpPr>
          <p:nvPr>
            <p:ph type="body" idx="4294967295"/>
          </p:nvPr>
        </p:nvSpPr>
        <p:spPr>
          <a:xfrm>
            <a:off x="269089" y="1417725"/>
            <a:ext cx="8448675" cy="566629"/>
          </a:xfrm>
          <a:prstGeom prst="rect">
            <a:avLst/>
          </a:prstGeom>
        </p:spPr>
        <p:txBody>
          <a:bodyPr spcFirstLastPara="1" wrap="square" lIns="91425" tIns="91425" rIns="91425" bIns="91425" anchor="t" anchorCtr="0">
            <a:noAutofit/>
          </a:bodyPr>
          <a:lstStyle/>
          <a:p>
            <a:pPr marL="0" lvl="0" indent="0">
              <a:spcAft>
                <a:spcPts val="1200"/>
              </a:spcAft>
              <a:buNone/>
            </a:pPr>
            <a:r>
              <a:rPr lang="en-IN" sz="1400" dirty="0">
                <a:solidFill>
                  <a:srgbClr val="000000"/>
                </a:solidFill>
                <a:latin typeface="Nunito" pitchFamily="2" charset="0"/>
              </a:rPr>
              <a:t>	select </a:t>
            </a:r>
            <a:r>
              <a:rPr lang="en-IN" sz="1400" dirty="0" err="1">
                <a:solidFill>
                  <a:srgbClr val="000000"/>
                </a:solidFill>
                <a:latin typeface="Nunito" pitchFamily="2" charset="0"/>
              </a:rPr>
              <a:t>p_fname,p_lname</a:t>
            </a:r>
            <a:r>
              <a:rPr lang="en-IN" sz="1400" dirty="0">
                <a:solidFill>
                  <a:srgbClr val="000000"/>
                </a:solidFill>
                <a:latin typeface="Nunito" pitchFamily="2" charset="0"/>
              </a:rPr>
              <a:t> from patient p join request r on </a:t>
            </a:r>
            <a:r>
              <a:rPr lang="en-IN" sz="1400" dirty="0" err="1">
                <a:solidFill>
                  <a:srgbClr val="000000"/>
                </a:solidFill>
                <a:latin typeface="Nunito" pitchFamily="2" charset="0"/>
              </a:rPr>
              <a:t>p.p_id</a:t>
            </a:r>
            <a:r>
              <a:rPr lang="en-IN" sz="1400" dirty="0">
                <a:solidFill>
                  <a:srgbClr val="000000"/>
                </a:solidFill>
                <a:latin typeface="Nunito" pitchFamily="2" charset="0"/>
              </a:rPr>
              <a:t>=</a:t>
            </a:r>
            <a:r>
              <a:rPr lang="en-IN" sz="1400" dirty="0" err="1">
                <a:solidFill>
                  <a:srgbClr val="000000"/>
                </a:solidFill>
                <a:latin typeface="Nunito" pitchFamily="2" charset="0"/>
              </a:rPr>
              <a:t>r.p_id</a:t>
            </a:r>
            <a:r>
              <a:rPr lang="en-IN" sz="1400" dirty="0">
                <a:solidFill>
                  <a:srgbClr val="000000"/>
                </a:solidFill>
                <a:latin typeface="Nunito" pitchFamily="2" charset="0"/>
              </a:rPr>
              <a:t> where </a:t>
            </a:r>
            <a:r>
              <a:rPr lang="en-IN" sz="1400" dirty="0" err="1">
                <a:solidFill>
                  <a:srgbClr val="000000"/>
                </a:solidFill>
                <a:latin typeface="Nunito" pitchFamily="2" charset="0"/>
              </a:rPr>
              <a:t>r_blood_group</a:t>
            </a:r>
            <a:r>
              <a:rPr lang="en-IN" sz="1400" dirty="0">
                <a:solidFill>
                  <a:srgbClr val="000000"/>
                </a:solidFill>
                <a:latin typeface="Nunito" pitchFamily="2" charset="0"/>
              </a:rPr>
              <a:t>='A Positive';</a:t>
            </a:r>
            <a:endParaRPr lang="en-IN" sz="1400" dirty="0"/>
          </a:p>
        </p:txBody>
      </p:sp>
      <p:pic>
        <p:nvPicPr>
          <p:cNvPr id="6" name="Picture 6">
            <a:extLst>
              <a:ext uri="{FF2B5EF4-FFF2-40B4-BE49-F238E27FC236}">
                <a16:creationId xmlns="" xmlns:a16="http://schemas.microsoft.com/office/drawing/2014/main" id="{164C445B-E30C-4D99-8AEC-5A51FFD2D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524" y="2673514"/>
            <a:ext cx="5648325"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779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t>Queries</a:t>
            </a:r>
            <a:endParaRPr sz="2800" dirty="0"/>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US" sz="1400" b="1" i="0" u="none" strike="noStrike" dirty="0">
                <a:solidFill>
                  <a:srgbClr val="000000"/>
                </a:solidFill>
                <a:effectLst/>
                <a:latin typeface="Nunito" pitchFamily="2" charset="0"/>
              </a:rPr>
              <a:t>Display blood stock of every available </a:t>
            </a:r>
            <a:r>
              <a:rPr lang="en-US" sz="1400" b="1" i="0" u="none" strike="noStrike" dirty="0" smtClean="0">
                <a:solidFill>
                  <a:srgbClr val="000000"/>
                </a:solidFill>
                <a:effectLst/>
                <a:latin typeface="Nunito" pitchFamily="2" charset="0"/>
              </a:rPr>
              <a:t>blood group.</a:t>
            </a:r>
            <a:endParaRPr lang="en-US" sz="1400" dirty="0">
              <a:solidFill>
                <a:schemeClr val="accent5"/>
              </a:solidFill>
            </a:endParaRPr>
          </a:p>
        </p:txBody>
      </p:sp>
      <p:sp>
        <p:nvSpPr>
          <p:cNvPr id="306" name="Google Shape;306;p17"/>
          <p:cNvSpPr txBox="1">
            <a:spLocks noGrp="1"/>
          </p:cNvSpPr>
          <p:nvPr>
            <p:ph type="body" idx="4294967295"/>
          </p:nvPr>
        </p:nvSpPr>
        <p:spPr>
          <a:xfrm>
            <a:off x="269089" y="1417725"/>
            <a:ext cx="8448675" cy="566629"/>
          </a:xfrm>
          <a:prstGeom prst="rect">
            <a:avLst/>
          </a:prstGeom>
        </p:spPr>
        <p:txBody>
          <a:bodyPr spcFirstLastPara="1" wrap="square" lIns="91425" tIns="91425" rIns="91425" bIns="91425" anchor="t" anchorCtr="0">
            <a:normAutofit fontScale="85000" lnSpcReduction="20000"/>
          </a:bodyPr>
          <a:lstStyle/>
          <a:p>
            <a:pPr marL="0" lvl="0" indent="0" rtl="0">
              <a:spcBef>
                <a:spcPts val="0"/>
              </a:spcBef>
              <a:spcAft>
                <a:spcPts val="1200"/>
              </a:spcAft>
              <a:buNone/>
            </a:pPr>
            <a:r>
              <a:rPr lang="en-US" sz="1800" b="0" i="0" u="none" strike="noStrike" dirty="0">
                <a:solidFill>
                  <a:srgbClr val="000000"/>
                </a:solidFill>
                <a:effectLst/>
                <a:latin typeface="Nunito" pitchFamily="2" charset="0"/>
              </a:rPr>
              <a:t>select blood_group,sum(</a:t>
            </a:r>
            <a:r>
              <a:rPr lang="en-US" sz="1800" b="0" i="0" u="none" strike="noStrike" dirty="0" err="1">
                <a:solidFill>
                  <a:srgbClr val="000000"/>
                </a:solidFill>
                <a:effectLst/>
                <a:latin typeface="Nunito" pitchFamily="2" charset="0"/>
              </a:rPr>
              <a:t>blood_stock</a:t>
            </a:r>
            <a:r>
              <a:rPr lang="en-US" sz="1800" b="0" i="0" u="none" strike="noStrike" dirty="0">
                <a:solidFill>
                  <a:srgbClr val="000000"/>
                </a:solidFill>
                <a:effectLst/>
                <a:latin typeface="Nunito" pitchFamily="2" charset="0"/>
              </a:rPr>
              <a:t>) from inventory group by </a:t>
            </a:r>
            <a:r>
              <a:rPr lang="en-US" sz="1800" b="0" i="0" u="none" strike="noStrike" dirty="0" err="1" smtClean="0">
                <a:solidFill>
                  <a:srgbClr val="000000"/>
                </a:solidFill>
                <a:effectLst/>
                <a:latin typeface="Nunito" pitchFamily="2" charset="0"/>
              </a:rPr>
              <a:t>blood_group</a:t>
            </a:r>
            <a:r>
              <a:rPr lang="en-US" sz="1800" b="0" i="0" u="none" strike="noStrike" dirty="0" smtClean="0">
                <a:solidFill>
                  <a:srgbClr val="000000"/>
                </a:solidFill>
                <a:effectLst/>
                <a:latin typeface="Nunito" pitchFamily="2" charset="0"/>
              </a:rPr>
              <a:t>;</a:t>
            </a:r>
            <a:endParaRPr sz="1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116" y="1984354"/>
            <a:ext cx="3838575" cy="3019425"/>
          </a:xfrm>
          <a:prstGeom prst="rect">
            <a:avLst/>
          </a:prstGeom>
        </p:spPr>
      </p:pic>
    </p:spTree>
    <p:extLst>
      <p:ext uri="{BB962C8B-B14F-4D97-AF65-F5344CB8AC3E}">
        <p14:creationId xmlns:p14="http://schemas.microsoft.com/office/powerpoint/2010/main" val="2219786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t>Queries</a:t>
            </a:r>
            <a:endParaRPr sz="2800" dirty="0"/>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IN" sz="1400" b="1" dirty="0">
                <a:solidFill>
                  <a:srgbClr val="000000"/>
                </a:solidFill>
              </a:rPr>
              <a:t>Display the patient details and amount  who pay more than one time.</a:t>
            </a:r>
            <a:endParaRPr lang="en-US" sz="1400" dirty="0">
              <a:solidFill>
                <a:srgbClr val="000000"/>
              </a:solidFill>
            </a:endParaRPr>
          </a:p>
        </p:txBody>
      </p:sp>
      <p:sp>
        <p:nvSpPr>
          <p:cNvPr id="306" name="Google Shape;306;p17"/>
          <p:cNvSpPr txBox="1">
            <a:spLocks noGrp="1"/>
          </p:cNvSpPr>
          <p:nvPr>
            <p:ph type="body" idx="4294967295"/>
          </p:nvPr>
        </p:nvSpPr>
        <p:spPr>
          <a:xfrm>
            <a:off x="269089" y="1417725"/>
            <a:ext cx="8448675" cy="566629"/>
          </a:xfrm>
          <a:prstGeom prst="rect">
            <a:avLst/>
          </a:prstGeom>
        </p:spPr>
        <p:txBody>
          <a:bodyPr spcFirstLastPara="1" wrap="square" lIns="91425" tIns="91425" rIns="91425" bIns="91425" anchor="t" anchorCtr="0">
            <a:noAutofit/>
          </a:bodyPr>
          <a:lstStyle/>
          <a:p>
            <a:pPr marL="0" lvl="0" indent="0">
              <a:spcAft>
                <a:spcPts val="1200"/>
              </a:spcAft>
              <a:buNone/>
            </a:pPr>
            <a:r>
              <a:rPr lang="en-IN" sz="1200" dirty="0">
                <a:solidFill>
                  <a:srgbClr val="000000"/>
                </a:solidFill>
              </a:rPr>
              <a:t>select p_fname,p_lname,p1.t_amount from patient p join payment p1 on </a:t>
            </a:r>
            <a:r>
              <a:rPr lang="en-IN" sz="1200" dirty="0" err="1">
                <a:solidFill>
                  <a:srgbClr val="000000"/>
                </a:solidFill>
              </a:rPr>
              <a:t>p.p_id</a:t>
            </a:r>
            <a:r>
              <a:rPr lang="en-IN" sz="1200" dirty="0">
                <a:solidFill>
                  <a:srgbClr val="000000"/>
                </a:solidFill>
              </a:rPr>
              <a:t>=p1.p_id where  </a:t>
            </a:r>
            <a:r>
              <a:rPr lang="en-IN" sz="1200" dirty="0" err="1">
                <a:solidFill>
                  <a:srgbClr val="000000"/>
                </a:solidFill>
              </a:rPr>
              <a:t>p.p_id</a:t>
            </a:r>
            <a:r>
              <a:rPr lang="en-IN" sz="1200" dirty="0">
                <a:solidFill>
                  <a:srgbClr val="000000"/>
                </a:solidFill>
              </a:rPr>
              <a:t> in (select </a:t>
            </a:r>
            <a:r>
              <a:rPr lang="en-IN" sz="1200" dirty="0" err="1">
                <a:solidFill>
                  <a:srgbClr val="000000"/>
                </a:solidFill>
              </a:rPr>
              <a:t>p_id</a:t>
            </a:r>
            <a:r>
              <a:rPr lang="en-IN" sz="1200" dirty="0">
                <a:solidFill>
                  <a:srgbClr val="000000"/>
                </a:solidFill>
              </a:rPr>
              <a:t> from payment group by </a:t>
            </a:r>
            <a:r>
              <a:rPr lang="en-IN" sz="1200" dirty="0" err="1">
                <a:solidFill>
                  <a:srgbClr val="000000"/>
                </a:solidFill>
              </a:rPr>
              <a:t>p_id</a:t>
            </a:r>
            <a:r>
              <a:rPr lang="en-IN" sz="1200" dirty="0">
                <a:solidFill>
                  <a:srgbClr val="000000"/>
                </a:solidFill>
              </a:rPr>
              <a:t> having count(</a:t>
            </a:r>
            <a:r>
              <a:rPr lang="en-IN" sz="1200" dirty="0" err="1">
                <a:solidFill>
                  <a:srgbClr val="000000"/>
                </a:solidFill>
              </a:rPr>
              <a:t>p_id</a:t>
            </a:r>
            <a:r>
              <a:rPr lang="en-IN" sz="1200" dirty="0">
                <a:solidFill>
                  <a:srgbClr val="000000"/>
                </a:solidFill>
              </a:rPr>
              <a:t>)&gt;1);</a:t>
            </a:r>
            <a:endParaRPr sz="1200"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594" y="2389918"/>
            <a:ext cx="6688476" cy="1442341"/>
          </a:xfrm>
          <a:prstGeom prst="rect">
            <a:avLst/>
          </a:prstGeom>
        </p:spPr>
      </p:pic>
    </p:spTree>
    <p:extLst>
      <p:ext uri="{BB962C8B-B14F-4D97-AF65-F5344CB8AC3E}">
        <p14:creationId xmlns:p14="http://schemas.microsoft.com/office/powerpoint/2010/main" val="2871813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t>Queries</a:t>
            </a:r>
            <a:endParaRPr sz="2800" dirty="0"/>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IN" sz="1400" b="1" dirty="0">
                <a:solidFill>
                  <a:srgbClr val="000000"/>
                </a:solidFill>
              </a:rPr>
              <a:t>Display the number of patient having disease='Diabetes'.</a:t>
            </a:r>
            <a:endParaRPr lang="en-US" sz="1400" dirty="0">
              <a:solidFill>
                <a:srgbClr val="000000"/>
              </a:solidFill>
            </a:endParaRPr>
          </a:p>
        </p:txBody>
      </p:sp>
      <p:sp>
        <p:nvSpPr>
          <p:cNvPr id="306" name="Google Shape;306;p17"/>
          <p:cNvSpPr txBox="1">
            <a:spLocks noGrp="1"/>
          </p:cNvSpPr>
          <p:nvPr>
            <p:ph type="body" idx="4294967295"/>
          </p:nvPr>
        </p:nvSpPr>
        <p:spPr>
          <a:xfrm>
            <a:off x="269089" y="1417725"/>
            <a:ext cx="8448675" cy="566629"/>
          </a:xfrm>
          <a:prstGeom prst="rect">
            <a:avLst/>
          </a:prstGeom>
        </p:spPr>
        <p:txBody>
          <a:bodyPr spcFirstLastPara="1" wrap="square" lIns="91425" tIns="91425" rIns="91425" bIns="91425" anchor="t" anchorCtr="0">
            <a:noAutofit/>
          </a:bodyPr>
          <a:lstStyle/>
          <a:p>
            <a:pPr marL="0" lvl="0" indent="0">
              <a:spcAft>
                <a:spcPts val="1200"/>
              </a:spcAft>
              <a:buNone/>
            </a:pPr>
            <a:r>
              <a:rPr lang="en-IN" sz="1200" dirty="0">
                <a:solidFill>
                  <a:srgbClr val="000000"/>
                </a:solidFill>
              </a:rPr>
              <a:t>select </a:t>
            </a:r>
            <a:r>
              <a:rPr lang="en-IN" sz="1200" dirty="0" err="1">
                <a:solidFill>
                  <a:srgbClr val="000000"/>
                </a:solidFill>
              </a:rPr>
              <a:t>p_fname,p_lname</a:t>
            </a:r>
            <a:r>
              <a:rPr lang="en-IN" sz="1200" dirty="0">
                <a:solidFill>
                  <a:srgbClr val="000000"/>
                </a:solidFill>
              </a:rPr>
              <a:t> from patient natural join </a:t>
            </a:r>
            <a:r>
              <a:rPr lang="en-IN" sz="1200" dirty="0" err="1">
                <a:solidFill>
                  <a:srgbClr val="000000"/>
                </a:solidFill>
              </a:rPr>
              <a:t>patient_disease</a:t>
            </a:r>
            <a:r>
              <a:rPr lang="en-IN" sz="1200" dirty="0">
                <a:solidFill>
                  <a:srgbClr val="000000"/>
                </a:solidFill>
              </a:rPr>
              <a:t> where </a:t>
            </a:r>
            <a:r>
              <a:rPr lang="en-IN" sz="1200" dirty="0" err="1">
                <a:solidFill>
                  <a:srgbClr val="000000"/>
                </a:solidFill>
              </a:rPr>
              <a:t>p_disease</a:t>
            </a:r>
            <a:r>
              <a:rPr lang="en-IN" sz="1200" dirty="0">
                <a:solidFill>
                  <a:srgbClr val="000000"/>
                </a:solidFill>
              </a:rPr>
              <a:t>='Diabetes'</a:t>
            </a:r>
            <a:endParaRPr sz="1200" dirty="0">
              <a:solidFill>
                <a:srgbClr val="000000"/>
              </a:solidFill>
            </a:endParaRPr>
          </a:p>
        </p:txBody>
      </p:sp>
      <p:pic>
        <p:nvPicPr>
          <p:cNvPr id="2050" name="Picture 2" descr="https://lh6.googleusercontent.com/gcPXZ4Eh1nh7KkvdSzZradQ_UVQ12RBzc4KJb8f1A-7v1vTYYG_8jXaZGRyZBVAb3sCWO3_P6lYsgMWCuSHHkG77mZUF7AAAjhSG3tSUFw_-9LhwsBD9lzSUOxs6L7jpRexjO6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432" y="2032007"/>
            <a:ext cx="48958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11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t>Queries</a:t>
            </a:r>
            <a:endParaRPr sz="2800" dirty="0"/>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IN" sz="1400" b="1" dirty="0">
                <a:solidFill>
                  <a:srgbClr val="000000"/>
                </a:solidFill>
              </a:rPr>
              <a:t>Display the number of blood request in a given month(Octomber'2021).</a:t>
            </a:r>
            <a:endParaRPr lang="en-US" sz="1400" dirty="0">
              <a:solidFill>
                <a:srgbClr val="000000"/>
              </a:solidFill>
            </a:endParaRPr>
          </a:p>
        </p:txBody>
      </p:sp>
      <p:sp>
        <p:nvSpPr>
          <p:cNvPr id="306" name="Google Shape;306;p17"/>
          <p:cNvSpPr txBox="1">
            <a:spLocks noGrp="1"/>
          </p:cNvSpPr>
          <p:nvPr>
            <p:ph type="body" idx="4294967295"/>
          </p:nvPr>
        </p:nvSpPr>
        <p:spPr>
          <a:xfrm>
            <a:off x="269089" y="1417725"/>
            <a:ext cx="8448675" cy="566629"/>
          </a:xfrm>
          <a:prstGeom prst="rect">
            <a:avLst/>
          </a:prstGeom>
        </p:spPr>
        <p:txBody>
          <a:bodyPr spcFirstLastPara="1" wrap="square" lIns="91425" tIns="91425" rIns="91425" bIns="91425" anchor="t" anchorCtr="0">
            <a:noAutofit/>
          </a:bodyPr>
          <a:lstStyle/>
          <a:p>
            <a:pPr marL="0" lvl="0" indent="0">
              <a:spcAft>
                <a:spcPts val="1200"/>
              </a:spcAft>
              <a:buNone/>
            </a:pPr>
            <a:r>
              <a:rPr lang="en-IN" sz="1200" dirty="0">
                <a:solidFill>
                  <a:srgbClr val="000000"/>
                </a:solidFill>
              </a:rPr>
              <a:t>select sum(</a:t>
            </a:r>
            <a:r>
              <a:rPr lang="en-IN" sz="1200" dirty="0" err="1">
                <a:solidFill>
                  <a:srgbClr val="000000"/>
                </a:solidFill>
              </a:rPr>
              <a:t>r_blood_amount</a:t>
            </a:r>
            <a:r>
              <a:rPr lang="en-IN" sz="1200" dirty="0">
                <a:solidFill>
                  <a:srgbClr val="000000"/>
                </a:solidFill>
              </a:rPr>
              <a:t>) as </a:t>
            </a:r>
            <a:r>
              <a:rPr lang="en-IN" sz="1200" dirty="0" err="1">
                <a:solidFill>
                  <a:srgbClr val="000000"/>
                </a:solidFill>
              </a:rPr>
              <a:t>blood_amount</a:t>
            </a:r>
            <a:r>
              <a:rPr lang="en-IN" sz="1200" dirty="0">
                <a:solidFill>
                  <a:srgbClr val="000000"/>
                </a:solidFill>
              </a:rPr>
              <a:t> from request where EXTRACT(MONTH FROM </a:t>
            </a:r>
            <a:r>
              <a:rPr lang="en-IN" sz="1200" dirty="0" err="1">
                <a:solidFill>
                  <a:srgbClr val="000000"/>
                </a:solidFill>
              </a:rPr>
              <a:t>r_date</a:t>
            </a:r>
            <a:r>
              <a:rPr lang="en-IN" sz="1200" dirty="0">
                <a:solidFill>
                  <a:srgbClr val="000000"/>
                </a:solidFill>
              </a:rPr>
              <a:t>)=10;</a:t>
            </a:r>
            <a:endParaRPr sz="1200" dirty="0">
              <a:solidFill>
                <a:srgbClr val="000000"/>
              </a:solidFill>
            </a:endParaRPr>
          </a:p>
        </p:txBody>
      </p:sp>
      <p:pic>
        <p:nvPicPr>
          <p:cNvPr id="3074" name="Picture 2" descr="https://lh6.googleusercontent.com/3JFkpmMisu-IPJYNPHkXdVprq6YeFZwPaurax9yJxm4CvFPG90o_zaIDRlo2jzbk9u3bwALuMcD6pZ_zTie33IPuSHlP8YQ5PYHJyV6vchiiqhvTcGmnQzsK1gLp2vfDPvz2AfT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351" y="2255178"/>
            <a:ext cx="48863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15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body" idx="2"/>
          </p:nvPr>
        </p:nvSpPr>
        <p:spPr>
          <a:xfrm>
            <a:off x="4903699" y="661000"/>
            <a:ext cx="3657205" cy="3870600"/>
          </a:xfrm>
          <a:prstGeom prst="rect">
            <a:avLst/>
          </a:prstGeom>
        </p:spPr>
        <p:txBody>
          <a:bodyPr spcFirstLastPara="1" wrap="square" lIns="91425" tIns="91425" rIns="91425" bIns="91425" anchor="t" anchorCtr="0">
            <a:normAutofit/>
          </a:bodyPr>
          <a:lstStyle/>
          <a:p>
            <a:pPr marL="0" lvl="0" indent="457200" algn="l" rtl="0">
              <a:lnSpc>
                <a:spcPct val="107916"/>
              </a:lnSpc>
              <a:spcBef>
                <a:spcPts val="0"/>
              </a:spcBef>
              <a:spcAft>
                <a:spcPts val="0"/>
              </a:spcAft>
              <a:buNone/>
            </a:pPr>
            <a:r>
              <a:rPr lang="en" sz="1800" dirty="0">
                <a:solidFill>
                  <a:srgbClr val="000000"/>
                </a:solidFill>
              </a:rPr>
              <a:t>Blood bank stores employee details, patient details, donor details, and blood stored in the Inventory. For patients and donors, their medical information is stored.</a:t>
            </a:r>
            <a:endParaRPr sz="1800" dirty="0">
              <a:solidFill>
                <a:srgbClr val="000000"/>
              </a:solidFill>
            </a:endParaRPr>
          </a:p>
          <a:p>
            <a:pPr marL="0" lvl="0" indent="457200" algn="l" rtl="0">
              <a:lnSpc>
                <a:spcPct val="107916"/>
              </a:lnSpc>
              <a:spcBef>
                <a:spcPts val="800"/>
              </a:spcBef>
              <a:spcAft>
                <a:spcPts val="0"/>
              </a:spcAft>
              <a:buNone/>
            </a:pPr>
            <a:endParaRPr sz="1800" dirty="0">
              <a:solidFill>
                <a:srgbClr val="000000"/>
              </a:solidFill>
            </a:endParaRPr>
          </a:p>
          <a:p>
            <a:pPr marL="0" lvl="0" indent="457200" algn="l" rtl="0">
              <a:lnSpc>
                <a:spcPct val="107916"/>
              </a:lnSpc>
              <a:spcBef>
                <a:spcPts val="800"/>
              </a:spcBef>
              <a:spcAft>
                <a:spcPts val="0"/>
              </a:spcAft>
              <a:buNone/>
            </a:pPr>
            <a:r>
              <a:rPr lang="en" sz="1800" dirty="0">
                <a:solidFill>
                  <a:srgbClr val="000000"/>
                </a:solidFill>
              </a:rPr>
              <a:t>Blood details help in managing blood requirements, which is our primary goal.</a:t>
            </a:r>
            <a:endParaRPr sz="1800" dirty="0">
              <a:solidFill>
                <a:srgbClr val="000000"/>
              </a:solidFill>
            </a:endParaRPr>
          </a:p>
          <a:p>
            <a:pPr marL="0" lvl="0" indent="0" algn="l" rtl="0">
              <a:spcBef>
                <a:spcPts val="800"/>
              </a:spcBef>
              <a:spcAft>
                <a:spcPts val="1200"/>
              </a:spcAft>
              <a:buClr>
                <a:schemeClr val="dk2"/>
              </a:buClr>
              <a:buSzPts val="1100"/>
              <a:buNone/>
            </a:pPr>
            <a:endParaRPr dirty="0"/>
          </a:p>
        </p:txBody>
      </p:sp>
      <p:sp>
        <p:nvSpPr>
          <p:cNvPr id="285" name="Google Shape;285;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About</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solidFill>
                  <a:schemeClr val="bg1"/>
                </a:solidFill>
              </a:rPr>
              <a:t>Queries</a:t>
            </a:r>
            <a:endParaRPr sz="2800" dirty="0">
              <a:solidFill>
                <a:schemeClr val="bg1"/>
              </a:solidFill>
            </a:endParaRPr>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IN" sz="1400" b="1" dirty="0">
                <a:solidFill>
                  <a:srgbClr val="000000"/>
                </a:solidFill>
              </a:rPr>
              <a:t>Display all the camp organize in year=2021.</a:t>
            </a:r>
            <a:endParaRPr lang="en-US" sz="1400" dirty="0">
              <a:solidFill>
                <a:srgbClr val="000000"/>
              </a:solidFill>
            </a:endParaRPr>
          </a:p>
        </p:txBody>
      </p:sp>
      <p:sp>
        <p:nvSpPr>
          <p:cNvPr id="306" name="Google Shape;306;p17"/>
          <p:cNvSpPr txBox="1">
            <a:spLocks noGrp="1"/>
          </p:cNvSpPr>
          <p:nvPr>
            <p:ph type="body" idx="4294967295"/>
          </p:nvPr>
        </p:nvSpPr>
        <p:spPr>
          <a:xfrm>
            <a:off x="269089" y="1417725"/>
            <a:ext cx="8448675" cy="566629"/>
          </a:xfrm>
          <a:prstGeom prst="rect">
            <a:avLst/>
          </a:prstGeom>
        </p:spPr>
        <p:txBody>
          <a:bodyPr spcFirstLastPara="1" wrap="square" lIns="91425" tIns="91425" rIns="91425" bIns="91425" anchor="t" anchorCtr="0">
            <a:noAutofit/>
          </a:bodyPr>
          <a:lstStyle/>
          <a:p>
            <a:pPr marL="0" lvl="0" indent="0">
              <a:spcAft>
                <a:spcPts val="1200"/>
              </a:spcAft>
              <a:buNone/>
            </a:pPr>
            <a:r>
              <a:rPr lang="en-IN" sz="1200" dirty="0">
                <a:solidFill>
                  <a:srgbClr val="000000"/>
                </a:solidFill>
              </a:rPr>
              <a:t>select </a:t>
            </a:r>
            <a:r>
              <a:rPr lang="en-IN" sz="1200" dirty="0" err="1">
                <a:solidFill>
                  <a:srgbClr val="000000"/>
                </a:solidFill>
              </a:rPr>
              <a:t>c_id,c_contact_no,c_location</a:t>
            </a:r>
            <a:r>
              <a:rPr lang="en-IN" sz="1200" dirty="0">
                <a:solidFill>
                  <a:srgbClr val="000000"/>
                </a:solidFill>
              </a:rPr>
              <a:t> from camp where EXTRACT(YEAR FROM </a:t>
            </a:r>
            <a:r>
              <a:rPr lang="en-IN" sz="1200" dirty="0" err="1">
                <a:solidFill>
                  <a:srgbClr val="000000"/>
                </a:solidFill>
              </a:rPr>
              <a:t>c_date</a:t>
            </a:r>
            <a:r>
              <a:rPr lang="en-IN" sz="1200" dirty="0">
                <a:solidFill>
                  <a:srgbClr val="000000"/>
                </a:solidFill>
              </a:rPr>
              <a:t>)=2021;</a:t>
            </a:r>
            <a:endParaRPr sz="1200" dirty="0">
              <a:solidFill>
                <a:srgbClr val="000000"/>
              </a:solidFill>
            </a:endParaRPr>
          </a:p>
        </p:txBody>
      </p:sp>
      <p:pic>
        <p:nvPicPr>
          <p:cNvPr id="4098" name="Picture 2" descr="https://lh3.googleusercontent.com/DmOmy8PvrAc8622yJK5cHP7Y3bcMbobJHn4ls7pp-GJEyLp_hsBd9nnmEk_YCfVbUHRNDmMwpZLfdt2KjpUloTR8iqC11ZmUccyg5udHsAStUMLzzpcYpAaNYu5EaVvGz5BC1I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192" y="1891886"/>
            <a:ext cx="5734050"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08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t>Queries</a:t>
            </a:r>
            <a:endParaRPr sz="2800" dirty="0"/>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IN" sz="1400" b="1" dirty="0">
                <a:solidFill>
                  <a:srgbClr val="000000"/>
                </a:solidFill>
              </a:rPr>
              <a:t>Check the blood which is requested by patient is available or not in the inventory of the blood bank ='</a:t>
            </a:r>
            <a:r>
              <a:rPr lang="en-IN" sz="1400" b="1" dirty="0" err="1">
                <a:solidFill>
                  <a:srgbClr val="000000"/>
                </a:solidFill>
              </a:rPr>
              <a:t>Voluntar</a:t>
            </a:r>
            <a:r>
              <a:rPr lang="en-IN" sz="1400" b="1" dirty="0">
                <a:solidFill>
                  <a:srgbClr val="000000"/>
                </a:solidFill>
              </a:rPr>
              <a:t> Blood Bank'.</a:t>
            </a:r>
            <a:endParaRPr lang="en-US" sz="1400" dirty="0">
              <a:solidFill>
                <a:srgbClr val="000000"/>
              </a:solidFill>
            </a:endParaRPr>
          </a:p>
        </p:txBody>
      </p:sp>
      <p:sp>
        <p:nvSpPr>
          <p:cNvPr id="306" name="Google Shape;306;p17"/>
          <p:cNvSpPr txBox="1">
            <a:spLocks noGrp="1"/>
          </p:cNvSpPr>
          <p:nvPr>
            <p:ph type="body" idx="4294967295"/>
          </p:nvPr>
        </p:nvSpPr>
        <p:spPr>
          <a:xfrm>
            <a:off x="269089" y="1417725"/>
            <a:ext cx="8448675" cy="1181637"/>
          </a:xfrm>
          <a:prstGeom prst="rect">
            <a:avLst/>
          </a:prstGeom>
        </p:spPr>
        <p:txBody>
          <a:bodyPr spcFirstLastPara="1" wrap="square" lIns="91425" tIns="91425" rIns="91425" bIns="91425" anchor="t" anchorCtr="0">
            <a:noAutofit/>
          </a:bodyPr>
          <a:lstStyle/>
          <a:p>
            <a:pPr marL="146050" indent="0">
              <a:buNone/>
            </a:pPr>
            <a:r>
              <a:rPr lang="en-IN" sz="1200" dirty="0">
                <a:solidFill>
                  <a:srgbClr val="000000"/>
                </a:solidFill>
              </a:rPr>
              <a:t>select </a:t>
            </a:r>
            <a:r>
              <a:rPr lang="en-IN" sz="1200" dirty="0" err="1">
                <a:solidFill>
                  <a:srgbClr val="000000"/>
                </a:solidFill>
              </a:rPr>
              <a:t>i.blood_group</a:t>
            </a:r>
            <a:r>
              <a:rPr lang="en-IN" sz="1200" dirty="0">
                <a:solidFill>
                  <a:srgbClr val="000000"/>
                </a:solidFill>
              </a:rPr>
              <a:t> as </a:t>
            </a:r>
            <a:r>
              <a:rPr lang="en-IN" sz="1200" dirty="0" err="1">
                <a:solidFill>
                  <a:srgbClr val="000000"/>
                </a:solidFill>
              </a:rPr>
              <a:t>InventoryBlood,i.blood_stock</a:t>
            </a:r>
            <a:r>
              <a:rPr lang="en-IN" sz="1200" dirty="0">
                <a:solidFill>
                  <a:srgbClr val="000000"/>
                </a:solidFill>
              </a:rPr>
              <a:t> as </a:t>
            </a:r>
            <a:r>
              <a:rPr lang="en-IN" sz="1200" dirty="0" err="1">
                <a:solidFill>
                  <a:srgbClr val="000000"/>
                </a:solidFill>
              </a:rPr>
              <a:t>InventoryStock,r.r_blood_group</a:t>
            </a:r>
            <a:r>
              <a:rPr lang="en-IN" sz="1200" dirty="0">
                <a:solidFill>
                  <a:srgbClr val="000000"/>
                </a:solidFill>
              </a:rPr>
              <a:t> as </a:t>
            </a:r>
            <a:r>
              <a:rPr lang="en-IN" sz="1200" dirty="0" err="1">
                <a:solidFill>
                  <a:srgbClr val="000000"/>
                </a:solidFill>
              </a:rPr>
              <a:t>PatientRequested,r.r_blood_amount</a:t>
            </a:r>
            <a:r>
              <a:rPr lang="en-IN" sz="1200" dirty="0">
                <a:solidFill>
                  <a:srgbClr val="000000"/>
                </a:solidFill>
              </a:rPr>
              <a:t> as </a:t>
            </a:r>
            <a:r>
              <a:rPr lang="en-IN" sz="1200" dirty="0" err="1">
                <a:solidFill>
                  <a:srgbClr val="000000"/>
                </a:solidFill>
              </a:rPr>
              <a:t>RequestBloodAmount,bb.bb_name</a:t>
            </a:r>
            <a:r>
              <a:rPr lang="en-IN" sz="1200" dirty="0">
                <a:solidFill>
                  <a:srgbClr val="000000"/>
                </a:solidFill>
              </a:rPr>
              <a:t> as </a:t>
            </a:r>
            <a:r>
              <a:rPr lang="en-IN" sz="1200" dirty="0" err="1">
                <a:solidFill>
                  <a:srgbClr val="000000"/>
                </a:solidFill>
              </a:rPr>
              <a:t>BloodBankName</a:t>
            </a:r>
            <a:r>
              <a:rPr lang="en-IN" sz="1200" dirty="0">
                <a:solidFill>
                  <a:srgbClr val="000000"/>
                </a:solidFill>
              </a:rPr>
              <a:t>  from inventory </a:t>
            </a:r>
            <a:r>
              <a:rPr lang="en-IN" sz="1200" dirty="0" err="1">
                <a:solidFill>
                  <a:srgbClr val="000000"/>
                </a:solidFill>
              </a:rPr>
              <a:t>i</a:t>
            </a:r>
            <a:r>
              <a:rPr lang="en-IN" sz="1200" dirty="0">
                <a:solidFill>
                  <a:srgbClr val="000000"/>
                </a:solidFill>
              </a:rPr>
              <a:t> join department d on </a:t>
            </a:r>
            <a:r>
              <a:rPr lang="en-IN" sz="1200" dirty="0" err="1">
                <a:solidFill>
                  <a:srgbClr val="000000"/>
                </a:solidFill>
              </a:rPr>
              <a:t>i.dept_id</a:t>
            </a:r>
            <a:r>
              <a:rPr lang="en-IN" sz="1200" dirty="0">
                <a:solidFill>
                  <a:srgbClr val="000000"/>
                </a:solidFill>
              </a:rPr>
              <a:t>=</a:t>
            </a:r>
            <a:r>
              <a:rPr lang="en-IN" sz="1200" dirty="0" err="1">
                <a:solidFill>
                  <a:srgbClr val="000000"/>
                </a:solidFill>
              </a:rPr>
              <a:t>d.dept_id</a:t>
            </a:r>
            <a:r>
              <a:rPr lang="en-IN" sz="1200" dirty="0">
                <a:solidFill>
                  <a:srgbClr val="000000"/>
                </a:solidFill>
              </a:rPr>
              <a:t> join </a:t>
            </a:r>
            <a:r>
              <a:rPr lang="en-IN" sz="1200" dirty="0" err="1">
                <a:solidFill>
                  <a:srgbClr val="000000"/>
                </a:solidFill>
              </a:rPr>
              <a:t>blood_bank</a:t>
            </a:r>
            <a:r>
              <a:rPr lang="en-IN" sz="1200" dirty="0">
                <a:solidFill>
                  <a:srgbClr val="000000"/>
                </a:solidFill>
              </a:rPr>
              <a:t> bb on </a:t>
            </a:r>
            <a:r>
              <a:rPr lang="en-IN" sz="1200" dirty="0" err="1">
                <a:solidFill>
                  <a:srgbClr val="000000"/>
                </a:solidFill>
              </a:rPr>
              <a:t>d.bb_id</a:t>
            </a:r>
            <a:r>
              <a:rPr lang="en-IN" sz="1200" dirty="0">
                <a:solidFill>
                  <a:srgbClr val="000000"/>
                </a:solidFill>
              </a:rPr>
              <a:t>=</a:t>
            </a:r>
            <a:r>
              <a:rPr lang="en-IN" sz="1200" dirty="0" err="1">
                <a:solidFill>
                  <a:srgbClr val="000000"/>
                </a:solidFill>
              </a:rPr>
              <a:t>bb.bb_id</a:t>
            </a:r>
            <a:r>
              <a:rPr lang="en-IN" sz="1200" dirty="0">
                <a:solidFill>
                  <a:srgbClr val="000000"/>
                </a:solidFill>
              </a:rPr>
              <a:t> join request r on </a:t>
            </a:r>
            <a:r>
              <a:rPr lang="en-IN" sz="1200" dirty="0" err="1">
                <a:solidFill>
                  <a:srgbClr val="000000"/>
                </a:solidFill>
              </a:rPr>
              <a:t>bb.bb_id</a:t>
            </a:r>
            <a:r>
              <a:rPr lang="en-IN" sz="1200" dirty="0">
                <a:solidFill>
                  <a:srgbClr val="000000"/>
                </a:solidFill>
              </a:rPr>
              <a:t>=</a:t>
            </a:r>
            <a:r>
              <a:rPr lang="en-IN" sz="1200" dirty="0" err="1">
                <a:solidFill>
                  <a:srgbClr val="000000"/>
                </a:solidFill>
              </a:rPr>
              <a:t>r.bb_id</a:t>
            </a:r>
            <a:r>
              <a:rPr lang="en-IN" sz="1200" dirty="0">
                <a:solidFill>
                  <a:srgbClr val="000000"/>
                </a:solidFill>
              </a:rPr>
              <a:t> join patient p  on </a:t>
            </a:r>
            <a:r>
              <a:rPr lang="en-IN" sz="1200" dirty="0" err="1">
                <a:solidFill>
                  <a:srgbClr val="000000"/>
                </a:solidFill>
              </a:rPr>
              <a:t>r.p_id</a:t>
            </a:r>
            <a:r>
              <a:rPr lang="en-IN" sz="1200" dirty="0">
                <a:solidFill>
                  <a:srgbClr val="000000"/>
                </a:solidFill>
              </a:rPr>
              <a:t>=</a:t>
            </a:r>
            <a:r>
              <a:rPr lang="en-IN" sz="1200" dirty="0" err="1">
                <a:solidFill>
                  <a:srgbClr val="000000"/>
                </a:solidFill>
              </a:rPr>
              <a:t>p.p_id</a:t>
            </a:r>
            <a:r>
              <a:rPr lang="en-IN" sz="1200" dirty="0">
                <a:solidFill>
                  <a:srgbClr val="000000"/>
                </a:solidFill>
              </a:rPr>
              <a:t> where </a:t>
            </a:r>
            <a:r>
              <a:rPr lang="en-IN" sz="1200" dirty="0" err="1">
                <a:solidFill>
                  <a:srgbClr val="000000"/>
                </a:solidFill>
              </a:rPr>
              <a:t>i.blood_group</a:t>
            </a:r>
            <a:r>
              <a:rPr lang="en-IN" sz="1200" dirty="0">
                <a:solidFill>
                  <a:srgbClr val="000000"/>
                </a:solidFill>
              </a:rPr>
              <a:t>=</a:t>
            </a:r>
            <a:r>
              <a:rPr lang="en-IN" sz="1200" dirty="0" err="1">
                <a:solidFill>
                  <a:srgbClr val="000000"/>
                </a:solidFill>
              </a:rPr>
              <a:t>r.r_blood_group</a:t>
            </a:r>
            <a:r>
              <a:rPr lang="en-IN" sz="1200" dirty="0">
                <a:solidFill>
                  <a:srgbClr val="000000"/>
                </a:solidFill>
              </a:rPr>
              <a:t> and </a:t>
            </a:r>
            <a:r>
              <a:rPr lang="en-IN" sz="1200" dirty="0" err="1">
                <a:solidFill>
                  <a:srgbClr val="000000"/>
                </a:solidFill>
              </a:rPr>
              <a:t>bb.bb_name</a:t>
            </a:r>
            <a:r>
              <a:rPr lang="en-IN" sz="1200" dirty="0">
                <a:solidFill>
                  <a:srgbClr val="000000"/>
                </a:solidFill>
              </a:rPr>
              <a:t>='</a:t>
            </a:r>
            <a:r>
              <a:rPr lang="en-IN" sz="1200" dirty="0" err="1">
                <a:solidFill>
                  <a:srgbClr val="000000"/>
                </a:solidFill>
              </a:rPr>
              <a:t>Voluntar</a:t>
            </a:r>
            <a:r>
              <a:rPr lang="en-IN" sz="1200" dirty="0">
                <a:solidFill>
                  <a:srgbClr val="000000"/>
                </a:solidFill>
              </a:rPr>
              <a:t> Blood Bank';</a:t>
            </a:r>
          </a:p>
        </p:txBody>
      </p:sp>
      <p:pic>
        <p:nvPicPr>
          <p:cNvPr id="6146" name="Picture 2" descr="https://lh3.googleusercontent.com/W1GM3v1mm-8Jcqw6oOVRdMbWXIdPKd1QNg0B5uH5KKoJBx7nkuYbiaYVoKuMUuWl2_VO-o3DXWw-eCB4tB52efKJwqNZ0b5nLBlwtdKsvnpVqTkGuTYk2A6doXK22qJFgFoDMO6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802" y="2958724"/>
            <a:ext cx="6826195" cy="157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394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solidFill>
                  <a:schemeClr val="bg1"/>
                </a:solidFill>
              </a:rPr>
              <a:t>Queries</a:t>
            </a:r>
            <a:endParaRPr sz="2800" dirty="0">
              <a:solidFill>
                <a:schemeClr val="bg1"/>
              </a:solidFill>
            </a:endParaRPr>
          </a:p>
        </p:txBody>
      </p:sp>
      <p:sp>
        <p:nvSpPr>
          <p:cNvPr id="304" name="Google Shape;304;p17"/>
          <p:cNvSpPr txBox="1">
            <a:spLocks noGrp="1"/>
          </p:cNvSpPr>
          <p:nvPr>
            <p:ph type="body" idx="1"/>
          </p:nvPr>
        </p:nvSpPr>
        <p:spPr>
          <a:xfrm>
            <a:off x="269089" y="791029"/>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IN" sz="1400" b="1" dirty="0">
                <a:solidFill>
                  <a:srgbClr val="000000"/>
                </a:solidFill>
              </a:rPr>
              <a:t>Display the name and contact of the donor whose blood group match with patient requested blood group.</a:t>
            </a:r>
            <a:endParaRPr lang="en-US" sz="1400" dirty="0">
              <a:solidFill>
                <a:srgbClr val="000000"/>
              </a:solidFill>
            </a:endParaRPr>
          </a:p>
        </p:txBody>
      </p:sp>
      <p:sp>
        <p:nvSpPr>
          <p:cNvPr id="306" name="Google Shape;306;p17"/>
          <p:cNvSpPr txBox="1">
            <a:spLocks noGrp="1"/>
          </p:cNvSpPr>
          <p:nvPr>
            <p:ph type="body" idx="4294967295"/>
          </p:nvPr>
        </p:nvSpPr>
        <p:spPr>
          <a:xfrm>
            <a:off x="269089" y="1417725"/>
            <a:ext cx="8448675" cy="935057"/>
          </a:xfrm>
          <a:prstGeom prst="rect">
            <a:avLst/>
          </a:prstGeom>
        </p:spPr>
        <p:txBody>
          <a:bodyPr spcFirstLastPara="1" wrap="square" lIns="91425" tIns="91425" rIns="91425" bIns="91425" anchor="t" anchorCtr="0">
            <a:noAutofit/>
          </a:bodyPr>
          <a:lstStyle/>
          <a:p>
            <a:pPr marL="146050" indent="0">
              <a:buNone/>
            </a:pPr>
            <a:r>
              <a:rPr lang="en-IN" sz="1200" dirty="0">
                <a:solidFill>
                  <a:srgbClr val="000000"/>
                </a:solidFill>
              </a:rPr>
              <a:t>select </a:t>
            </a:r>
            <a:r>
              <a:rPr lang="en-IN" sz="1200" dirty="0" err="1">
                <a:solidFill>
                  <a:srgbClr val="000000"/>
                </a:solidFill>
              </a:rPr>
              <a:t>d.d_id</a:t>
            </a:r>
            <a:r>
              <a:rPr lang="en-IN" sz="1200" dirty="0">
                <a:solidFill>
                  <a:srgbClr val="000000"/>
                </a:solidFill>
              </a:rPr>
              <a:t> , </a:t>
            </a:r>
            <a:r>
              <a:rPr lang="en-IN" sz="1200" dirty="0" err="1">
                <a:solidFill>
                  <a:srgbClr val="000000"/>
                </a:solidFill>
              </a:rPr>
              <a:t>d_fname</a:t>
            </a:r>
            <a:r>
              <a:rPr lang="en-IN" sz="1200" dirty="0">
                <a:solidFill>
                  <a:srgbClr val="000000"/>
                </a:solidFill>
              </a:rPr>
              <a:t> , </a:t>
            </a:r>
            <a:r>
              <a:rPr lang="en-IN" sz="1200" dirty="0" err="1">
                <a:solidFill>
                  <a:srgbClr val="000000"/>
                </a:solidFill>
              </a:rPr>
              <a:t>d_lname</a:t>
            </a:r>
            <a:r>
              <a:rPr lang="en-IN" sz="1200" dirty="0">
                <a:solidFill>
                  <a:srgbClr val="000000"/>
                </a:solidFill>
              </a:rPr>
              <a:t> , d1.d_contact_no , </a:t>
            </a:r>
            <a:r>
              <a:rPr lang="en-IN" sz="1200" dirty="0" err="1">
                <a:solidFill>
                  <a:srgbClr val="000000"/>
                </a:solidFill>
              </a:rPr>
              <a:t>d.d_blood_group</a:t>
            </a:r>
            <a:r>
              <a:rPr lang="en-IN" sz="1200" dirty="0">
                <a:solidFill>
                  <a:srgbClr val="000000"/>
                </a:solidFill>
              </a:rPr>
              <a:t> , </a:t>
            </a:r>
            <a:r>
              <a:rPr lang="en-IN" sz="1200" dirty="0" err="1">
                <a:solidFill>
                  <a:srgbClr val="000000"/>
                </a:solidFill>
              </a:rPr>
              <a:t>p.p_id</a:t>
            </a:r>
            <a:r>
              <a:rPr lang="en-IN" sz="1200" dirty="0">
                <a:solidFill>
                  <a:srgbClr val="000000"/>
                </a:solidFill>
              </a:rPr>
              <a:t> , </a:t>
            </a:r>
            <a:r>
              <a:rPr lang="en-IN" sz="1200" dirty="0" err="1">
                <a:solidFill>
                  <a:srgbClr val="000000"/>
                </a:solidFill>
              </a:rPr>
              <a:t>p.p_fname</a:t>
            </a:r>
            <a:r>
              <a:rPr lang="en-IN" sz="1200" dirty="0">
                <a:solidFill>
                  <a:srgbClr val="000000"/>
                </a:solidFill>
              </a:rPr>
              <a:t> , </a:t>
            </a:r>
            <a:r>
              <a:rPr lang="en-IN" sz="1200" dirty="0" err="1">
                <a:solidFill>
                  <a:srgbClr val="000000"/>
                </a:solidFill>
              </a:rPr>
              <a:t>p.p_lname</a:t>
            </a:r>
            <a:r>
              <a:rPr lang="en-IN" sz="1200" dirty="0">
                <a:solidFill>
                  <a:srgbClr val="000000"/>
                </a:solidFill>
              </a:rPr>
              <a:t> , </a:t>
            </a:r>
            <a:r>
              <a:rPr lang="en-IN" sz="1200" dirty="0" err="1">
                <a:solidFill>
                  <a:srgbClr val="000000"/>
                </a:solidFill>
              </a:rPr>
              <a:t>p.p_blood_group</a:t>
            </a:r>
            <a:r>
              <a:rPr lang="en-IN" sz="1200" dirty="0">
                <a:solidFill>
                  <a:srgbClr val="000000"/>
                </a:solidFill>
              </a:rPr>
              <a:t> from </a:t>
            </a:r>
            <a:r>
              <a:rPr lang="en-IN" sz="1200" dirty="0" err="1">
                <a:solidFill>
                  <a:srgbClr val="000000"/>
                </a:solidFill>
              </a:rPr>
              <a:t>donor_contact</a:t>
            </a:r>
            <a:r>
              <a:rPr lang="en-IN" sz="1200" dirty="0">
                <a:solidFill>
                  <a:srgbClr val="000000"/>
                </a:solidFill>
              </a:rPr>
              <a:t> d1 join donor d on d1.d_id=</a:t>
            </a:r>
            <a:r>
              <a:rPr lang="en-IN" sz="1200" dirty="0" err="1">
                <a:solidFill>
                  <a:srgbClr val="000000"/>
                </a:solidFill>
              </a:rPr>
              <a:t>d.d_id</a:t>
            </a:r>
            <a:r>
              <a:rPr lang="en-IN" sz="1200" dirty="0">
                <a:solidFill>
                  <a:srgbClr val="000000"/>
                </a:solidFill>
              </a:rPr>
              <a:t> join camp c on </a:t>
            </a:r>
            <a:r>
              <a:rPr lang="en-IN" sz="1200" dirty="0" err="1">
                <a:solidFill>
                  <a:srgbClr val="000000"/>
                </a:solidFill>
              </a:rPr>
              <a:t>d.c_id</a:t>
            </a:r>
            <a:r>
              <a:rPr lang="en-IN" sz="1200" dirty="0">
                <a:solidFill>
                  <a:srgbClr val="000000"/>
                </a:solidFill>
              </a:rPr>
              <a:t>=</a:t>
            </a:r>
            <a:r>
              <a:rPr lang="en-IN" sz="1200" dirty="0" err="1">
                <a:solidFill>
                  <a:srgbClr val="000000"/>
                </a:solidFill>
              </a:rPr>
              <a:t>c.c_id</a:t>
            </a:r>
            <a:r>
              <a:rPr lang="en-IN" sz="1200" dirty="0">
                <a:solidFill>
                  <a:srgbClr val="000000"/>
                </a:solidFill>
              </a:rPr>
              <a:t> join department </a:t>
            </a:r>
            <a:r>
              <a:rPr lang="en-IN" sz="1200" dirty="0" err="1">
                <a:solidFill>
                  <a:srgbClr val="000000"/>
                </a:solidFill>
              </a:rPr>
              <a:t>dep</a:t>
            </a:r>
            <a:r>
              <a:rPr lang="en-IN" sz="1200" dirty="0">
                <a:solidFill>
                  <a:srgbClr val="000000"/>
                </a:solidFill>
              </a:rPr>
              <a:t> on </a:t>
            </a:r>
            <a:r>
              <a:rPr lang="en-IN" sz="1200" dirty="0" err="1">
                <a:solidFill>
                  <a:srgbClr val="000000"/>
                </a:solidFill>
              </a:rPr>
              <a:t>c.dept_id</a:t>
            </a:r>
            <a:r>
              <a:rPr lang="en-IN" sz="1200" dirty="0">
                <a:solidFill>
                  <a:srgbClr val="000000"/>
                </a:solidFill>
              </a:rPr>
              <a:t> = </a:t>
            </a:r>
            <a:r>
              <a:rPr lang="en-IN" sz="1200" dirty="0" err="1">
                <a:solidFill>
                  <a:srgbClr val="000000"/>
                </a:solidFill>
              </a:rPr>
              <a:t>dep.dept_id</a:t>
            </a:r>
            <a:r>
              <a:rPr lang="en-IN" sz="1200" dirty="0">
                <a:solidFill>
                  <a:srgbClr val="000000"/>
                </a:solidFill>
              </a:rPr>
              <a:t> join </a:t>
            </a:r>
            <a:r>
              <a:rPr lang="en-IN" sz="1200" dirty="0" err="1">
                <a:solidFill>
                  <a:srgbClr val="000000"/>
                </a:solidFill>
              </a:rPr>
              <a:t>blood_bank</a:t>
            </a:r>
            <a:r>
              <a:rPr lang="en-IN" sz="1200" dirty="0">
                <a:solidFill>
                  <a:srgbClr val="000000"/>
                </a:solidFill>
              </a:rPr>
              <a:t> bb on </a:t>
            </a:r>
            <a:r>
              <a:rPr lang="en-IN" sz="1200" dirty="0" err="1">
                <a:solidFill>
                  <a:srgbClr val="000000"/>
                </a:solidFill>
              </a:rPr>
              <a:t>dep.bb_id</a:t>
            </a:r>
            <a:r>
              <a:rPr lang="en-IN" sz="1200" dirty="0">
                <a:solidFill>
                  <a:srgbClr val="000000"/>
                </a:solidFill>
              </a:rPr>
              <a:t>=</a:t>
            </a:r>
            <a:r>
              <a:rPr lang="en-IN" sz="1200" dirty="0" err="1">
                <a:solidFill>
                  <a:srgbClr val="000000"/>
                </a:solidFill>
              </a:rPr>
              <a:t>bb.bb_id</a:t>
            </a:r>
            <a:r>
              <a:rPr lang="en-IN" sz="1200" dirty="0">
                <a:solidFill>
                  <a:srgbClr val="000000"/>
                </a:solidFill>
              </a:rPr>
              <a:t> join request r on </a:t>
            </a:r>
            <a:r>
              <a:rPr lang="en-IN" sz="1200" dirty="0" err="1">
                <a:solidFill>
                  <a:srgbClr val="000000"/>
                </a:solidFill>
              </a:rPr>
              <a:t>bb.bb_id</a:t>
            </a:r>
            <a:r>
              <a:rPr lang="en-IN" sz="1200" dirty="0">
                <a:solidFill>
                  <a:srgbClr val="000000"/>
                </a:solidFill>
              </a:rPr>
              <a:t>=</a:t>
            </a:r>
            <a:r>
              <a:rPr lang="en-IN" sz="1200" dirty="0" err="1">
                <a:solidFill>
                  <a:srgbClr val="000000"/>
                </a:solidFill>
              </a:rPr>
              <a:t>r.bb_id</a:t>
            </a:r>
            <a:r>
              <a:rPr lang="en-IN" sz="1200" dirty="0">
                <a:solidFill>
                  <a:srgbClr val="000000"/>
                </a:solidFill>
              </a:rPr>
              <a:t> join patient p on </a:t>
            </a:r>
            <a:r>
              <a:rPr lang="en-IN" sz="1200" dirty="0" err="1">
                <a:solidFill>
                  <a:srgbClr val="000000"/>
                </a:solidFill>
              </a:rPr>
              <a:t>r.p_id</a:t>
            </a:r>
            <a:r>
              <a:rPr lang="en-IN" sz="1200" dirty="0">
                <a:solidFill>
                  <a:srgbClr val="000000"/>
                </a:solidFill>
              </a:rPr>
              <a:t>=</a:t>
            </a:r>
            <a:r>
              <a:rPr lang="en-IN" sz="1200" dirty="0" err="1">
                <a:solidFill>
                  <a:srgbClr val="000000"/>
                </a:solidFill>
              </a:rPr>
              <a:t>p.p_id</a:t>
            </a:r>
            <a:r>
              <a:rPr lang="en-IN" sz="1200" dirty="0">
                <a:solidFill>
                  <a:srgbClr val="000000"/>
                </a:solidFill>
              </a:rPr>
              <a:t> where </a:t>
            </a:r>
            <a:r>
              <a:rPr lang="en-IN" sz="1200" dirty="0" err="1">
                <a:solidFill>
                  <a:srgbClr val="000000"/>
                </a:solidFill>
              </a:rPr>
              <a:t>d.d_blood_group</a:t>
            </a:r>
            <a:r>
              <a:rPr lang="en-IN" sz="1200" dirty="0">
                <a:solidFill>
                  <a:srgbClr val="000000"/>
                </a:solidFill>
              </a:rPr>
              <a:t>=</a:t>
            </a:r>
            <a:r>
              <a:rPr lang="en-IN" sz="1200" dirty="0" err="1">
                <a:solidFill>
                  <a:srgbClr val="000000"/>
                </a:solidFill>
              </a:rPr>
              <a:t>p.p_blood_group</a:t>
            </a:r>
            <a:r>
              <a:rPr lang="en-IN" sz="1200" dirty="0">
                <a:solidFill>
                  <a:srgbClr val="000000"/>
                </a:solidFill>
              </a:rPr>
              <a:t>;</a:t>
            </a:r>
          </a:p>
        </p:txBody>
      </p:sp>
      <p:pic>
        <p:nvPicPr>
          <p:cNvPr id="7170" name="Picture 2" descr="https://lh3.googleusercontent.com/0L5lDgJQzVd8mb-0f8mHm-_rguDRXPPZ0I_-e12vJD-c157-QrwKrg8ZoCrcPNQYzHjJ6Aw49Q0Dxpw7V-018EvZF8IfW99iGp2VpVqUXyB4O2Z9lgclqc996ItUw2qUYGg-0Y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99" y="2474163"/>
            <a:ext cx="8044665" cy="240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507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89596" y="52666"/>
            <a:ext cx="8836690" cy="738363"/>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US" sz="2800" dirty="0"/>
              <a:t>Queries</a:t>
            </a:r>
            <a:endParaRPr sz="2800" dirty="0"/>
          </a:p>
        </p:txBody>
      </p:sp>
      <p:sp>
        <p:nvSpPr>
          <p:cNvPr id="304" name="Google Shape;304;p17"/>
          <p:cNvSpPr txBox="1">
            <a:spLocks noGrp="1"/>
          </p:cNvSpPr>
          <p:nvPr>
            <p:ph type="body" idx="1"/>
          </p:nvPr>
        </p:nvSpPr>
        <p:spPr>
          <a:xfrm>
            <a:off x="269089" y="703916"/>
            <a:ext cx="8657197" cy="502615"/>
          </a:xfrm>
          <a:prstGeom prst="rect">
            <a:avLst/>
          </a:prstGeom>
        </p:spPr>
        <p:txBody>
          <a:bodyPr spcFirstLastPara="1" wrap="square" lIns="91425" tIns="91425" rIns="91425" bIns="91425" anchor="t" anchorCtr="0">
            <a:noAutofit/>
          </a:bodyPr>
          <a:lstStyle/>
          <a:p>
            <a:pPr marL="285750" indent="-285750" algn="l">
              <a:spcAft>
                <a:spcPts val="1200"/>
              </a:spcAft>
            </a:pPr>
            <a:r>
              <a:rPr lang="en-IN" sz="1400" b="1" dirty="0">
                <a:solidFill>
                  <a:srgbClr val="000000"/>
                </a:solidFill>
              </a:rPr>
              <a:t>List all the patients and donors associated with the any particular blood bank.</a:t>
            </a:r>
            <a:endParaRPr lang="en-US" sz="1400" dirty="0">
              <a:solidFill>
                <a:srgbClr val="000000"/>
              </a:solidFill>
            </a:endParaRPr>
          </a:p>
        </p:txBody>
      </p:sp>
      <p:sp>
        <p:nvSpPr>
          <p:cNvPr id="306" name="Google Shape;306;p17"/>
          <p:cNvSpPr txBox="1">
            <a:spLocks noGrp="1"/>
          </p:cNvSpPr>
          <p:nvPr>
            <p:ph type="body" idx="4294967295"/>
          </p:nvPr>
        </p:nvSpPr>
        <p:spPr>
          <a:xfrm>
            <a:off x="269088" y="1106231"/>
            <a:ext cx="8448675" cy="1208344"/>
          </a:xfrm>
          <a:prstGeom prst="rect">
            <a:avLst/>
          </a:prstGeom>
        </p:spPr>
        <p:txBody>
          <a:bodyPr spcFirstLastPara="1" wrap="square" lIns="91425" tIns="91425" rIns="91425" bIns="91425" anchor="t" anchorCtr="0">
            <a:noAutofit/>
          </a:bodyPr>
          <a:lstStyle/>
          <a:p>
            <a:pPr marL="146050" indent="0">
              <a:buNone/>
            </a:pPr>
            <a:r>
              <a:rPr lang="en-IN" sz="1200" dirty="0">
                <a:solidFill>
                  <a:srgbClr val="000000"/>
                </a:solidFill>
              </a:rPr>
              <a:t>(select </a:t>
            </a:r>
            <a:r>
              <a:rPr lang="en-IN" sz="1200" dirty="0" err="1">
                <a:solidFill>
                  <a:srgbClr val="000000"/>
                </a:solidFill>
              </a:rPr>
              <a:t>p.p_id,p_fname,p_lname,bb_name</a:t>
            </a:r>
            <a:r>
              <a:rPr lang="en-IN" sz="1200" dirty="0">
                <a:solidFill>
                  <a:srgbClr val="000000"/>
                </a:solidFill>
              </a:rPr>
              <a:t> from patient p join request r on </a:t>
            </a:r>
            <a:r>
              <a:rPr lang="en-IN" sz="1200" dirty="0" err="1">
                <a:solidFill>
                  <a:srgbClr val="000000"/>
                </a:solidFill>
              </a:rPr>
              <a:t>p.p_id</a:t>
            </a:r>
            <a:r>
              <a:rPr lang="en-IN" sz="1200" dirty="0">
                <a:solidFill>
                  <a:srgbClr val="000000"/>
                </a:solidFill>
              </a:rPr>
              <a:t>=</a:t>
            </a:r>
            <a:r>
              <a:rPr lang="en-IN" sz="1200" dirty="0" err="1">
                <a:solidFill>
                  <a:srgbClr val="000000"/>
                </a:solidFill>
              </a:rPr>
              <a:t>r.p_id</a:t>
            </a:r>
            <a:r>
              <a:rPr lang="en-IN" sz="1200" dirty="0">
                <a:solidFill>
                  <a:srgbClr val="000000"/>
                </a:solidFill>
              </a:rPr>
              <a:t> join </a:t>
            </a:r>
            <a:r>
              <a:rPr lang="en-IN" sz="1200" dirty="0" err="1">
                <a:solidFill>
                  <a:srgbClr val="000000"/>
                </a:solidFill>
              </a:rPr>
              <a:t>blood_bank</a:t>
            </a:r>
            <a:r>
              <a:rPr lang="en-IN" sz="1200" dirty="0">
                <a:solidFill>
                  <a:srgbClr val="000000"/>
                </a:solidFill>
              </a:rPr>
              <a:t> bb on </a:t>
            </a:r>
            <a:r>
              <a:rPr lang="en-IN" sz="1200" dirty="0" err="1">
                <a:solidFill>
                  <a:srgbClr val="000000"/>
                </a:solidFill>
              </a:rPr>
              <a:t>r.bb_id</a:t>
            </a:r>
            <a:r>
              <a:rPr lang="en-IN" sz="1200" dirty="0">
                <a:solidFill>
                  <a:srgbClr val="000000"/>
                </a:solidFill>
              </a:rPr>
              <a:t>=</a:t>
            </a:r>
            <a:r>
              <a:rPr lang="en-IN" sz="1200" dirty="0" err="1">
                <a:solidFill>
                  <a:srgbClr val="000000"/>
                </a:solidFill>
              </a:rPr>
              <a:t>bb.bb_id</a:t>
            </a:r>
            <a:r>
              <a:rPr lang="en-IN" sz="1200" dirty="0">
                <a:solidFill>
                  <a:srgbClr val="000000"/>
                </a:solidFill>
              </a:rPr>
              <a:t> where </a:t>
            </a:r>
            <a:r>
              <a:rPr lang="en-IN" sz="1200" dirty="0" err="1">
                <a:solidFill>
                  <a:srgbClr val="000000"/>
                </a:solidFill>
              </a:rPr>
              <a:t>bb_name</a:t>
            </a:r>
            <a:r>
              <a:rPr lang="en-IN" sz="1200" dirty="0">
                <a:solidFill>
                  <a:srgbClr val="000000"/>
                </a:solidFill>
              </a:rPr>
              <a:t>='</a:t>
            </a:r>
            <a:r>
              <a:rPr lang="en-IN" sz="1200" dirty="0" err="1">
                <a:solidFill>
                  <a:srgbClr val="000000"/>
                </a:solidFill>
              </a:rPr>
              <a:t>Lok</a:t>
            </a:r>
            <a:r>
              <a:rPr lang="en-IN" sz="1200" dirty="0">
                <a:solidFill>
                  <a:srgbClr val="000000"/>
                </a:solidFill>
              </a:rPr>
              <a:t> </a:t>
            </a:r>
            <a:r>
              <a:rPr lang="en-IN" sz="1200" dirty="0" err="1">
                <a:solidFill>
                  <a:srgbClr val="000000"/>
                </a:solidFill>
              </a:rPr>
              <a:t>Samarpan</a:t>
            </a:r>
            <a:r>
              <a:rPr lang="en-IN" sz="1200" dirty="0">
                <a:solidFill>
                  <a:srgbClr val="000000"/>
                </a:solidFill>
              </a:rPr>
              <a:t> Blood Bank')</a:t>
            </a:r>
          </a:p>
          <a:p>
            <a:pPr marL="146050" indent="0">
              <a:buNone/>
            </a:pPr>
            <a:r>
              <a:rPr lang="en-IN" sz="1200" dirty="0">
                <a:solidFill>
                  <a:srgbClr val="000000"/>
                </a:solidFill>
              </a:rPr>
              <a:t>union</a:t>
            </a:r>
          </a:p>
          <a:p>
            <a:pPr marL="146050" indent="0">
              <a:buNone/>
            </a:pPr>
            <a:r>
              <a:rPr lang="en-IN" sz="1200" dirty="0">
                <a:solidFill>
                  <a:srgbClr val="000000"/>
                </a:solidFill>
              </a:rPr>
              <a:t>(select </a:t>
            </a:r>
            <a:r>
              <a:rPr lang="en-IN" sz="1200" dirty="0" err="1">
                <a:solidFill>
                  <a:srgbClr val="000000"/>
                </a:solidFill>
              </a:rPr>
              <a:t>d.d_id,d_fname,d_lname,bb_name</a:t>
            </a:r>
            <a:r>
              <a:rPr lang="en-IN" sz="1200" dirty="0">
                <a:solidFill>
                  <a:srgbClr val="000000"/>
                </a:solidFill>
              </a:rPr>
              <a:t> from donor d join camp c on </a:t>
            </a:r>
            <a:r>
              <a:rPr lang="en-IN" sz="1200" dirty="0" err="1">
                <a:solidFill>
                  <a:srgbClr val="000000"/>
                </a:solidFill>
              </a:rPr>
              <a:t>d.c_id</a:t>
            </a:r>
            <a:r>
              <a:rPr lang="en-IN" sz="1200" dirty="0">
                <a:solidFill>
                  <a:srgbClr val="000000"/>
                </a:solidFill>
              </a:rPr>
              <a:t>=</a:t>
            </a:r>
            <a:r>
              <a:rPr lang="en-IN" sz="1200" dirty="0" err="1">
                <a:solidFill>
                  <a:srgbClr val="000000"/>
                </a:solidFill>
              </a:rPr>
              <a:t>c.c_id</a:t>
            </a:r>
            <a:r>
              <a:rPr lang="en-IN" sz="1200" dirty="0">
                <a:solidFill>
                  <a:srgbClr val="000000"/>
                </a:solidFill>
              </a:rPr>
              <a:t> join department d1 on </a:t>
            </a:r>
            <a:r>
              <a:rPr lang="en-IN" sz="1200" dirty="0" err="1">
                <a:solidFill>
                  <a:srgbClr val="000000"/>
                </a:solidFill>
              </a:rPr>
              <a:t>c.dept_id</a:t>
            </a:r>
            <a:r>
              <a:rPr lang="en-IN" sz="1200" dirty="0">
                <a:solidFill>
                  <a:srgbClr val="000000"/>
                </a:solidFill>
              </a:rPr>
              <a:t>=d1.dept_id join </a:t>
            </a:r>
            <a:r>
              <a:rPr lang="en-IN" sz="1200" dirty="0" err="1">
                <a:solidFill>
                  <a:srgbClr val="000000"/>
                </a:solidFill>
              </a:rPr>
              <a:t>blood_bank</a:t>
            </a:r>
            <a:r>
              <a:rPr lang="en-IN" sz="1200" dirty="0">
                <a:solidFill>
                  <a:srgbClr val="000000"/>
                </a:solidFill>
              </a:rPr>
              <a:t> bb on d1.bb_id=</a:t>
            </a:r>
            <a:r>
              <a:rPr lang="en-IN" sz="1200" dirty="0" err="1">
                <a:solidFill>
                  <a:srgbClr val="000000"/>
                </a:solidFill>
              </a:rPr>
              <a:t>bb.bb_id</a:t>
            </a:r>
            <a:r>
              <a:rPr lang="en-IN" sz="1200" dirty="0">
                <a:solidFill>
                  <a:srgbClr val="000000"/>
                </a:solidFill>
              </a:rPr>
              <a:t> where </a:t>
            </a:r>
            <a:r>
              <a:rPr lang="en-IN" sz="1200" dirty="0" err="1">
                <a:solidFill>
                  <a:srgbClr val="000000"/>
                </a:solidFill>
              </a:rPr>
              <a:t>bb_name</a:t>
            </a:r>
            <a:r>
              <a:rPr lang="en-IN" sz="1200" dirty="0">
                <a:solidFill>
                  <a:srgbClr val="000000"/>
                </a:solidFill>
              </a:rPr>
              <a:t>='</a:t>
            </a:r>
            <a:r>
              <a:rPr lang="en-IN" sz="1200" dirty="0" err="1">
                <a:solidFill>
                  <a:srgbClr val="000000"/>
                </a:solidFill>
              </a:rPr>
              <a:t>Lok</a:t>
            </a:r>
            <a:r>
              <a:rPr lang="en-IN" sz="1200" dirty="0">
                <a:solidFill>
                  <a:srgbClr val="000000"/>
                </a:solidFill>
              </a:rPr>
              <a:t> </a:t>
            </a:r>
            <a:r>
              <a:rPr lang="en-IN" sz="1200" dirty="0" err="1">
                <a:solidFill>
                  <a:srgbClr val="000000"/>
                </a:solidFill>
              </a:rPr>
              <a:t>Samarpan</a:t>
            </a:r>
            <a:r>
              <a:rPr lang="en-IN" sz="1200" dirty="0">
                <a:solidFill>
                  <a:srgbClr val="000000"/>
                </a:solidFill>
              </a:rPr>
              <a:t> Blood Bank')</a:t>
            </a:r>
          </a:p>
        </p:txBody>
      </p:sp>
      <p:pic>
        <p:nvPicPr>
          <p:cNvPr id="8194" name="Picture 2" descr="https://lh4.googleusercontent.com/gGCfnXn1jZwBXhJQ7XWhPFd2al8wocbV1lyjsEY9sFhPhS_sHPQYxpchhDFX6onZIw3eXQdBhocyiQJtYeJrbn6RVdmZA9MkpnVY7jMG6da23wnfuBf07Vh2BnkG95jeUulk8cKC"/>
          <p:cNvPicPr>
            <a:picLocks noChangeAspect="1" noChangeArrowheads="1"/>
          </p:cNvPicPr>
          <p:nvPr/>
        </p:nvPicPr>
        <p:blipFill rotWithShape="1">
          <a:blip r:embed="rId3">
            <a:extLst>
              <a:ext uri="{28A0092B-C50C-407E-A947-70E740481C1C}">
                <a14:useLocalDpi xmlns:a14="http://schemas.microsoft.com/office/drawing/2010/main" val="0"/>
              </a:ext>
            </a:extLst>
          </a:blip>
          <a:srcRect b="5312"/>
          <a:stretch/>
        </p:blipFill>
        <p:spPr bwMode="auto">
          <a:xfrm>
            <a:off x="1626400" y="2386494"/>
            <a:ext cx="5734050" cy="267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280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9"/>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rmAutofit/>
          </a:bodyPr>
          <a:lstStyle/>
          <a:p>
            <a:pPr lvl="0"/>
            <a:r>
              <a:rPr lang="en-IN" dirty="0"/>
              <a:t>Conclusion :</a:t>
            </a:r>
            <a:endParaRPr dirty="0"/>
          </a:p>
        </p:txBody>
      </p:sp>
      <p:sp>
        <p:nvSpPr>
          <p:cNvPr id="345" name="Google Shape;345;p19"/>
          <p:cNvSpPr txBox="1">
            <a:spLocks noGrp="1"/>
          </p:cNvSpPr>
          <p:nvPr>
            <p:ph type="body" idx="2"/>
          </p:nvPr>
        </p:nvSpPr>
        <p:spPr>
          <a:xfrm>
            <a:off x="2650733" y="661000"/>
            <a:ext cx="5683467" cy="4147306"/>
          </a:xfrm>
          <a:prstGeom prst="rect">
            <a:avLst/>
          </a:prstGeom>
        </p:spPr>
        <p:txBody>
          <a:bodyPr spcFirstLastPara="1" wrap="square" lIns="91425" tIns="91425" rIns="91425" bIns="91425" anchor="t" anchorCtr="0">
            <a:normAutofit fontScale="92500" lnSpcReduction="10000"/>
          </a:bodyPr>
          <a:lstStyle/>
          <a:p>
            <a:r>
              <a:rPr lang="en-IN" dirty="0"/>
              <a:t>The above-described system is an attempt to solve the user queries on blood banks and data related to it. It is a logically designed and relationally connected system that makes it user-friendly enough to eliminated the issues like redundancy &amp; inconsistency and provides access, security and concurrency to the users. </a:t>
            </a:r>
          </a:p>
          <a:p>
            <a:endParaRPr lang="en-IN" dirty="0"/>
          </a:p>
          <a:p>
            <a:r>
              <a:rPr lang="en-IN" dirty="0" smtClean="0"/>
              <a:t>Through </a:t>
            </a:r>
            <a:r>
              <a:rPr lang="en-IN" dirty="0"/>
              <a:t>this project we came across many new concepts on database management, its storage and abstraction. Also, we developed an insight of the domain on how an organisation (e.g.- Blood Banks, Hospitals, Banks, Employee Management etc.) works. Primarily, to our topic, we get to know how to relate the entities and how to ease the working in the system. How to provide the patient the required information to get an easy reach to the hospital or the blood bank, vis-à-vis to keep a record of the blood available/deposited in an inventory which may be collected by the donors at blood camps.</a:t>
            </a:r>
          </a:p>
          <a:p>
            <a:endParaRPr lang="en-IN" dirty="0"/>
          </a:p>
          <a:p>
            <a:r>
              <a:rPr lang="en-IN" dirty="0" smtClean="0"/>
              <a:t>It </a:t>
            </a:r>
            <a:r>
              <a:rPr lang="en-IN" dirty="0"/>
              <a:t>has been a great opportunity working on the project and inculcate the use of IT in health sector, hence maintaining an efficient and structured record of Blood Banks, its locations, availability, donors, patients, past records, hospitals etc.</a:t>
            </a:r>
          </a:p>
          <a:p>
            <a:pPr marL="146050" indent="0">
              <a:buNone/>
            </a:pP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34512" y="1163143"/>
            <a:ext cx="6366900" cy="1863300"/>
          </a:xfrm>
        </p:spPr>
        <p:txBody>
          <a:bodyPr/>
          <a:lstStyle/>
          <a:p>
            <a:r>
              <a:rPr lang="en-US" dirty="0"/>
              <a:t>Thank You</a:t>
            </a:r>
            <a:endParaRPr lang="en-IN" dirty="0"/>
          </a:p>
        </p:txBody>
      </p:sp>
    </p:spTree>
    <p:extLst>
      <p:ext uri="{BB962C8B-B14F-4D97-AF65-F5344CB8AC3E}">
        <p14:creationId xmlns:p14="http://schemas.microsoft.com/office/powerpoint/2010/main" val="3238476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Description</a:t>
            </a:r>
            <a:endParaRPr dirty="0"/>
          </a:p>
        </p:txBody>
      </p:sp>
      <p:pic>
        <p:nvPicPr>
          <p:cNvPr id="291" name="Google Shape;291;p15"/>
          <p:cNvPicPr preferRelativeResize="0"/>
          <p:nvPr/>
        </p:nvPicPr>
        <p:blipFill rotWithShape="1">
          <a:blip r:embed="rId3">
            <a:alphaModFix/>
          </a:blip>
          <a:srcRect t="11005" b="10997"/>
          <a:stretch/>
        </p:blipFill>
        <p:spPr>
          <a:xfrm>
            <a:off x="6808500" y="140000"/>
            <a:ext cx="2076526" cy="1757650"/>
          </a:xfrm>
          <a:prstGeom prst="rect">
            <a:avLst/>
          </a:prstGeom>
          <a:noFill/>
          <a:ln>
            <a:noFill/>
          </a:ln>
        </p:spPr>
      </p:pic>
      <p:sp>
        <p:nvSpPr>
          <p:cNvPr id="292" name="Google Shape;292;p15"/>
          <p:cNvSpPr txBox="1">
            <a:spLocks noGrp="1"/>
          </p:cNvSpPr>
          <p:nvPr>
            <p:ph type="body" idx="1"/>
          </p:nvPr>
        </p:nvSpPr>
        <p:spPr>
          <a:xfrm>
            <a:off x="668502" y="2056450"/>
            <a:ext cx="7927800" cy="20967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endParaRPr sz="1100" dirty="0">
              <a:solidFill>
                <a:srgbClr val="000000"/>
              </a:solidFill>
              <a:latin typeface="Nunito Medium"/>
              <a:ea typeface="Nunito Medium"/>
              <a:cs typeface="Nunito Medium"/>
              <a:sym typeface="Nunito Medium"/>
            </a:endParaRPr>
          </a:p>
          <a:p>
            <a:pPr marL="0" lvl="0" indent="457200" algn="l" rtl="0">
              <a:lnSpc>
                <a:spcPct val="107916"/>
              </a:lnSpc>
              <a:spcBef>
                <a:spcPts val="800"/>
              </a:spcBef>
              <a:spcAft>
                <a:spcPts val="0"/>
              </a:spcAft>
              <a:buNone/>
            </a:pPr>
            <a:r>
              <a:rPr lang="en" sz="1200" dirty="0">
                <a:solidFill>
                  <a:srgbClr val="000000"/>
                </a:solidFill>
                <a:latin typeface="Nunito Medium"/>
                <a:ea typeface="Nunito Medium"/>
                <a:cs typeface="Nunito Medium"/>
                <a:sym typeface="Nunito Medium"/>
              </a:rPr>
              <a:t>Blood bank requires very meticulous storage of data. This storage needs to be maintained properly. Blood</a:t>
            </a:r>
            <a:endParaRPr sz="1200" dirty="0">
              <a:solidFill>
                <a:srgbClr val="000000"/>
              </a:solidFill>
              <a:latin typeface="Nunito Medium"/>
              <a:ea typeface="Nunito Medium"/>
              <a:cs typeface="Nunito Medium"/>
              <a:sym typeface="Nunito Medium"/>
            </a:endParaRPr>
          </a:p>
          <a:p>
            <a:pPr marL="0" lvl="0" indent="0" algn="l" rtl="0">
              <a:lnSpc>
                <a:spcPct val="107916"/>
              </a:lnSpc>
              <a:spcBef>
                <a:spcPts val="800"/>
              </a:spcBef>
              <a:spcAft>
                <a:spcPts val="0"/>
              </a:spcAft>
              <a:buNone/>
            </a:pPr>
            <a:r>
              <a:rPr lang="en" sz="1200" dirty="0">
                <a:solidFill>
                  <a:srgbClr val="000000"/>
                </a:solidFill>
                <a:latin typeface="Nunito Medium"/>
                <a:ea typeface="Nunito Medium"/>
                <a:cs typeface="Nunito Medium"/>
                <a:sym typeface="Nunito Medium"/>
              </a:rPr>
              <a:t>availability is essential for medical emergencies. Thus we need a good database that correctly describes the </a:t>
            </a:r>
          </a:p>
          <a:p>
            <a:pPr marL="0" lvl="0" indent="0" algn="l" rtl="0">
              <a:lnSpc>
                <a:spcPct val="107916"/>
              </a:lnSpc>
              <a:spcBef>
                <a:spcPts val="800"/>
              </a:spcBef>
              <a:spcAft>
                <a:spcPts val="0"/>
              </a:spcAft>
              <a:buNone/>
            </a:pPr>
            <a:r>
              <a:rPr lang="en" sz="1200" dirty="0">
                <a:solidFill>
                  <a:srgbClr val="000000"/>
                </a:solidFill>
                <a:latin typeface="Nunito Medium"/>
                <a:ea typeface="Nunito Medium"/>
                <a:cs typeface="Nunito Medium"/>
                <a:sym typeface="Nunito Medium"/>
              </a:rPr>
              <a:t>stored blood. Many people with blood conditions require a blood transfusion at a specific time interval. Such </a:t>
            </a:r>
          </a:p>
          <a:p>
            <a:pPr marL="0" lvl="0" indent="0" algn="l" rtl="0">
              <a:lnSpc>
                <a:spcPct val="107916"/>
              </a:lnSpc>
              <a:spcBef>
                <a:spcPts val="800"/>
              </a:spcBef>
              <a:spcAft>
                <a:spcPts val="0"/>
              </a:spcAft>
              <a:buNone/>
            </a:pPr>
            <a:r>
              <a:rPr lang="en" sz="1200" dirty="0">
                <a:solidFill>
                  <a:srgbClr val="000000"/>
                </a:solidFill>
                <a:latin typeface="Nunito Medium"/>
                <a:ea typeface="Nunito Medium"/>
                <a:cs typeface="Nunito Medium"/>
                <a:sym typeface="Nunito Medium"/>
              </a:rPr>
              <a:t>people can register at a blood bank so that the bank can provide blood for regular transfusion. Details of the </a:t>
            </a:r>
          </a:p>
          <a:p>
            <a:pPr marL="0" lvl="0" indent="0" algn="l" rtl="0">
              <a:lnSpc>
                <a:spcPct val="107916"/>
              </a:lnSpc>
              <a:spcBef>
                <a:spcPts val="800"/>
              </a:spcBef>
              <a:spcAft>
                <a:spcPts val="0"/>
              </a:spcAft>
              <a:buNone/>
            </a:pPr>
            <a:r>
              <a:rPr lang="en" sz="1200" dirty="0">
                <a:solidFill>
                  <a:srgbClr val="000000"/>
                </a:solidFill>
                <a:latin typeface="Nunito Medium"/>
                <a:ea typeface="Nunito Medium"/>
                <a:cs typeface="Nunito Medium"/>
                <a:sym typeface="Nunito Medium"/>
              </a:rPr>
              <a:t>patient need to be maintained. This is because the donor must be healthy for his/her blood to be used by a </a:t>
            </a:r>
          </a:p>
          <a:p>
            <a:pPr marL="0" lvl="0" indent="0" algn="l" rtl="0">
              <a:lnSpc>
                <a:spcPct val="107916"/>
              </a:lnSpc>
              <a:spcBef>
                <a:spcPts val="800"/>
              </a:spcBef>
              <a:spcAft>
                <a:spcPts val="0"/>
              </a:spcAft>
              <a:buNone/>
            </a:pPr>
            <a:r>
              <a:rPr lang="en" sz="1200" dirty="0">
                <a:solidFill>
                  <a:srgbClr val="000000"/>
                </a:solidFill>
                <a:latin typeface="Nunito Medium"/>
                <a:ea typeface="Nunito Medium"/>
                <a:cs typeface="Nunito Medium"/>
                <a:sym typeface="Nunito Medium"/>
              </a:rPr>
              <a:t>patient.</a:t>
            </a:r>
            <a:endParaRPr sz="1200" dirty="0">
              <a:solidFill>
                <a:srgbClr val="000000"/>
              </a:solidFill>
              <a:latin typeface="Nunito Medium"/>
              <a:ea typeface="Nunito Medium"/>
              <a:cs typeface="Nunito Medium"/>
              <a:sym typeface="Nunito Medium"/>
            </a:endParaRPr>
          </a:p>
          <a:p>
            <a:pPr marL="0" lvl="0" indent="0" algn="l" rtl="0">
              <a:spcBef>
                <a:spcPts val="800"/>
              </a:spcBef>
              <a:spcAft>
                <a:spcPts val="12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16"/>
          <p:cNvSpPr txBox="1">
            <a:spLocks noGrp="1"/>
          </p:cNvSpPr>
          <p:nvPr>
            <p:ph type="body" idx="1"/>
          </p:nvPr>
        </p:nvSpPr>
        <p:spPr>
          <a:xfrm>
            <a:off x="1303800" y="795130"/>
            <a:ext cx="7030500" cy="3736520"/>
          </a:xfrm>
          <a:prstGeom prst="rect">
            <a:avLst/>
          </a:prstGeom>
        </p:spPr>
        <p:txBody>
          <a:bodyPr spcFirstLastPara="1" wrap="square" lIns="91425" tIns="91425" rIns="91425" bIns="91425" anchor="t" anchorCtr="0">
            <a:noAutofit/>
          </a:bodyPr>
          <a:lstStyle/>
          <a:p>
            <a:pPr indent="0" rtl="0">
              <a:spcBef>
                <a:spcPts val="0"/>
              </a:spcBef>
              <a:spcAft>
                <a:spcPts val="800"/>
              </a:spcAft>
              <a:buNone/>
            </a:pPr>
            <a:r>
              <a:rPr lang="en-US" sz="1200" dirty="0">
                <a:solidFill>
                  <a:srgbClr val="000000"/>
                </a:solidFill>
                <a:latin typeface="Nunito Medium"/>
              </a:rPr>
              <a:t>	</a:t>
            </a:r>
            <a:r>
              <a:rPr lang="en-US" sz="1400" dirty="0">
                <a:solidFill>
                  <a:srgbClr val="000000"/>
                </a:solidFill>
                <a:latin typeface="Nunito Medium"/>
              </a:rPr>
              <a:t>There are departments like inventory, camps, etc. Inventory is where the blood is been stored, and we have all the details such as available bloodstock for any blood group. We have camps that handle the camping for the blood collection by the donors. Camps are held at certain time intervals, and we have many donors coming to the camps for donations. A donor can have multiple instances over a period of time, and the details of each donation and donor need to be adequately maintained.</a:t>
            </a:r>
          </a:p>
          <a:p>
            <a:pPr indent="0" rtl="0">
              <a:spcBef>
                <a:spcPts val="0"/>
              </a:spcBef>
              <a:spcAft>
                <a:spcPts val="800"/>
              </a:spcAft>
              <a:buNone/>
            </a:pPr>
            <a:r>
              <a:rPr lang="en-US" sz="1200" dirty="0">
                <a:solidFill>
                  <a:srgbClr val="000000"/>
                </a:solidFill>
                <a:latin typeface="Nunito Medium"/>
              </a:rPr>
              <a:t/>
            </a:r>
            <a:br>
              <a:rPr lang="en-US" sz="1200" dirty="0">
                <a:solidFill>
                  <a:srgbClr val="000000"/>
                </a:solidFill>
                <a:latin typeface="Nunito Medium"/>
              </a:rPr>
            </a:br>
            <a:r>
              <a:rPr lang="en-US" sz="1400" dirty="0">
                <a:solidFill>
                  <a:srgbClr val="000000"/>
                </a:solidFill>
                <a:latin typeface="Nunito Medium"/>
              </a:rPr>
              <a:t>	Blood Bank manages the blood request by patients and hospitals. Patients and Hospitals can seek the  branch where the blood requested by them is available and also, the available amount of blood. The employee details include name, age, gender, and also the department of each of them where they are working. Data of all these need to be maintained for the proper functioning of the bank.</a:t>
            </a:r>
          </a:p>
          <a:p>
            <a:pPr marL="146050" indent="0">
              <a:buNone/>
            </a:pPr>
            <a:r>
              <a:rPr lang="en-US" sz="1200" dirty="0"/>
              <a:t/>
            </a:r>
            <a:br>
              <a:rPr lang="en-US" sz="1200" dirty="0"/>
            </a:b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A0FF6E-B323-4882-94E4-7BEB78C811BF}"/>
              </a:ext>
            </a:extLst>
          </p:cNvPr>
          <p:cNvSpPr>
            <a:spLocks noGrp="1"/>
          </p:cNvSpPr>
          <p:nvPr>
            <p:ph type="title"/>
          </p:nvPr>
        </p:nvSpPr>
        <p:spPr>
          <a:xfrm>
            <a:off x="1303800" y="178037"/>
            <a:ext cx="7030500" cy="701126"/>
          </a:xfrm>
        </p:spPr>
        <p:txBody>
          <a:bodyPr/>
          <a:lstStyle/>
          <a:p>
            <a:r>
              <a:rPr lang="en-US" dirty="0"/>
              <a:t>ERD : Entity Relationship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288"/>
            <a:ext cx="9144000" cy="4383212"/>
          </a:xfrm>
          <a:prstGeom prst="rect">
            <a:avLst/>
          </a:prstGeom>
        </p:spPr>
      </p:pic>
    </p:spTree>
    <p:extLst>
      <p:ext uri="{BB962C8B-B14F-4D97-AF65-F5344CB8AC3E}">
        <p14:creationId xmlns:p14="http://schemas.microsoft.com/office/powerpoint/2010/main" val="246332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p:nvPr/>
        </p:nvSpPr>
        <p:spPr>
          <a:xfrm>
            <a:off x="0" y="0"/>
            <a:ext cx="9161100" cy="2484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bg2">
                    <a:lumMod val="50000"/>
                  </a:schemeClr>
                </a:solidFill>
              </a:rPr>
              <a:t>Entities</a:t>
            </a:r>
            <a:endParaRPr dirty="0">
              <a:solidFill>
                <a:schemeClr val="bg2">
                  <a:lumMod val="50000"/>
                </a:schemeClr>
              </a:solidFill>
            </a:endParaRPr>
          </a:p>
        </p:txBody>
      </p:sp>
      <p:sp>
        <p:nvSpPr>
          <p:cNvPr id="321" name="Google Shape;321;p18"/>
          <p:cNvSpPr txBox="1">
            <a:spLocks noGrp="1"/>
          </p:cNvSpPr>
          <p:nvPr>
            <p:ph type="body" idx="4294967295"/>
          </p:nvPr>
        </p:nvSpPr>
        <p:spPr>
          <a:xfrm>
            <a:off x="164925" y="3641661"/>
            <a:ext cx="2177400" cy="1153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100" dirty="0"/>
              <a:t>Blood bank which manages the whole system. </a:t>
            </a:r>
            <a:endParaRPr sz="1100" dirty="0"/>
          </a:p>
        </p:txBody>
      </p:sp>
      <p:sp>
        <p:nvSpPr>
          <p:cNvPr id="327" name="Google Shape;327;p18"/>
          <p:cNvSpPr txBox="1">
            <a:spLocks noGrp="1"/>
          </p:cNvSpPr>
          <p:nvPr>
            <p:ph type="body" idx="4294967295"/>
          </p:nvPr>
        </p:nvSpPr>
        <p:spPr>
          <a:xfrm>
            <a:off x="2374545" y="3641661"/>
            <a:ext cx="2177400" cy="1153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100" dirty="0"/>
              <a:t>One who require the blood.</a:t>
            </a:r>
            <a:endParaRPr sz="1100" dirty="0"/>
          </a:p>
        </p:txBody>
      </p:sp>
      <p:sp>
        <p:nvSpPr>
          <p:cNvPr id="333" name="Google Shape;333;p18"/>
          <p:cNvSpPr txBox="1">
            <a:spLocks noGrp="1"/>
          </p:cNvSpPr>
          <p:nvPr>
            <p:ph type="body" idx="4294967295"/>
          </p:nvPr>
        </p:nvSpPr>
        <p:spPr>
          <a:xfrm>
            <a:off x="4584169" y="3641661"/>
            <a:ext cx="2177400" cy="1153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100" dirty="0"/>
              <a:t>One who donates the blood.</a:t>
            </a:r>
            <a:endParaRPr sz="1100" dirty="0"/>
          </a:p>
        </p:txBody>
      </p:sp>
      <p:sp>
        <p:nvSpPr>
          <p:cNvPr id="339" name="Google Shape;339;p18"/>
          <p:cNvSpPr txBox="1">
            <a:spLocks noGrp="1"/>
          </p:cNvSpPr>
          <p:nvPr>
            <p:ph type="body" idx="4294967295"/>
          </p:nvPr>
        </p:nvSpPr>
        <p:spPr>
          <a:xfrm>
            <a:off x="6854686" y="3641661"/>
            <a:ext cx="2177400" cy="1153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100" dirty="0"/>
              <a:t>One who manages all the departments.</a:t>
            </a:r>
            <a:endParaRPr sz="1100" dirty="0"/>
          </a:p>
        </p:txBody>
      </p:sp>
      <p:sp>
        <p:nvSpPr>
          <p:cNvPr id="2" name="Oval 1">
            <a:extLst>
              <a:ext uri="{FF2B5EF4-FFF2-40B4-BE49-F238E27FC236}">
                <a16:creationId xmlns="" xmlns:a16="http://schemas.microsoft.com/office/drawing/2014/main" id="{FB25A449-6F47-4F58-9207-3D284621CE12}"/>
              </a:ext>
            </a:extLst>
          </p:cNvPr>
          <p:cNvSpPr/>
          <p:nvPr/>
        </p:nvSpPr>
        <p:spPr>
          <a:xfrm>
            <a:off x="414301" y="1478500"/>
            <a:ext cx="1586778" cy="1517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753AA9AF-EFB0-4005-8B40-CC4F29746C59}"/>
              </a:ext>
            </a:extLst>
          </p:cNvPr>
          <p:cNvSpPr txBox="1"/>
          <p:nvPr/>
        </p:nvSpPr>
        <p:spPr>
          <a:xfrm>
            <a:off x="660590" y="2083286"/>
            <a:ext cx="1186069" cy="307777"/>
          </a:xfrm>
          <a:prstGeom prst="rect">
            <a:avLst/>
          </a:prstGeom>
          <a:noFill/>
        </p:spPr>
        <p:txBody>
          <a:bodyPr wrap="square" rtlCol="0">
            <a:spAutoFit/>
          </a:bodyPr>
          <a:lstStyle/>
          <a:p>
            <a:r>
              <a:rPr lang="en-US" b="1" dirty="0"/>
              <a:t>Blood Bank</a:t>
            </a:r>
          </a:p>
        </p:txBody>
      </p:sp>
      <p:sp>
        <p:nvSpPr>
          <p:cNvPr id="30" name="Oval 29">
            <a:extLst>
              <a:ext uri="{FF2B5EF4-FFF2-40B4-BE49-F238E27FC236}">
                <a16:creationId xmlns="" xmlns:a16="http://schemas.microsoft.com/office/drawing/2014/main" id="{D8279427-C4DA-4002-A6F0-77517A040660}"/>
              </a:ext>
            </a:extLst>
          </p:cNvPr>
          <p:cNvSpPr/>
          <p:nvPr/>
        </p:nvSpPr>
        <p:spPr>
          <a:xfrm>
            <a:off x="2678224" y="1472265"/>
            <a:ext cx="1586778" cy="1517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 xmlns:a16="http://schemas.microsoft.com/office/drawing/2014/main" id="{05B06B2B-84ED-4578-9E00-58C39D907E66}"/>
              </a:ext>
            </a:extLst>
          </p:cNvPr>
          <p:cNvSpPr/>
          <p:nvPr/>
        </p:nvSpPr>
        <p:spPr>
          <a:xfrm>
            <a:off x="4942147" y="1482818"/>
            <a:ext cx="1586778" cy="1517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 xmlns:a16="http://schemas.microsoft.com/office/drawing/2014/main" id="{CF4F2CBD-0961-4180-9354-58391668C49A}"/>
              </a:ext>
            </a:extLst>
          </p:cNvPr>
          <p:cNvSpPr/>
          <p:nvPr/>
        </p:nvSpPr>
        <p:spPr>
          <a:xfrm>
            <a:off x="7026273" y="1472265"/>
            <a:ext cx="1586778" cy="1517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 xmlns:a16="http://schemas.microsoft.com/office/drawing/2014/main" id="{46D2923E-D8B6-4185-9E84-D1B9299F13CB}"/>
              </a:ext>
            </a:extLst>
          </p:cNvPr>
          <p:cNvSpPr txBox="1"/>
          <p:nvPr/>
        </p:nvSpPr>
        <p:spPr>
          <a:xfrm>
            <a:off x="2914370" y="2087861"/>
            <a:ext cx="1186069" cy="307777"/>
          </a:xfrm>
          <a:prstGeom prst="rect">
            <a:avLst/>
          </a:prstGeom>
          <a:noFill/>
        </p:spPr>
        <p:txBody>
          <a:bodyPr wrap="square" rtlCol="0">
            <a:spAutoFit/>
          </a:bodyPr>
          <a:lstStyle/>
          <a:p>
            <a:r>
              <a:rPr lang="en-US" b="1" dirty="0"/>
              <a:t>   Patients</a:t>
            </a:r>
          </a:p>
        </p:txBody>
      </p:sp>
      <p:sp>
        <p:nvSpPr>
          <p:cNvPr id="34" name="TextBox 33">
            <a:extLst>
              <a:ext uri="{FF2B5EF4-FFF2-40B4-BE49-F238E27FC236}">
                <a16:creationId xmlns="" xmlns:a16="http://schemas.microsoft.com/office/drawing/2014/main" id="{1FE22B9E-DFB5-4896-A399-BBA7E76879DA}"/>
              </a:ext>
            </a:extLst>
          </p:cNvPr>
          <p:cNvSpPr txBox="1"/>
          <p:nvPr/>
        </p:nvSpPr>
        <p:spPr>
          <a:xfrm>
            <a:off x="5142501" y="2077051"/>
            <a:ext cx="1186069" cy="307777"/>
          </a:xfrm>
          <a:prstGeom prst="rect">
            <a:avLst/>
          </a:prstGeom>
          <a:noFill/>
        </p:spPr>
        <p:txBody>
          <a:bodyPr wrap="square" rtlCol="0">
            <a:spAutoFit/>
          </a:bodyPr>
          <a:lstStyle/>
          <a:p>
            <a:r>
              <a:rPr lang="en-US" b="1" dirty="0"/>
              <a:t>     Donor</a:t>
            </a:r>
          </a:p>
        </p:txBody>
      </p:sp>
      <p:sp>
        <p:nvSpPr>
          <p:cNvPr id="35" name="TextBox 34">
            <a:extLst>
              <a:ext uri="{FF2B5EF4-FFF2-40B4-BE49-F238E27FC236}">
                <a16:creationId xmlns="" xmlns:a16="http://schemas.microsoft.com/office/drawing/2014/main" id="{451EC03F-0480-4695-8576-6B335B99D228}"/>
              </a:ext>
            </a:extLst>
          </p:cNvPr>
          <p:cNvSpPr txBox="1"/>
          <p:nvPr/>
        </p:nvSpPr>
        <p:spPr>
          <a:xfrm>
            <a:off x="7226627" y="2087861"/>
            <a:ext cx="1186069" cy="307777"/>
          </a:xfrm>
          <a:prstGeom prst="rect">
            <a:avLst/>
          </a:prstGeom>
          <a:noFill/>
        </p:spPr>
        <p:txBody>
          <a:bodyPr wrap="square" rtlCol="0">
            <a:spAutoFit/>
          </a:bodyPr>
          <a:lstStyle/>
          <a:p>
            <a:r>
              <a:rPr lang="en-US" b="1" dirty="0"/>
              <a:t>  Employee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p:nvPr/>
        </p:nvSpPr>
        <p:spPr>
          <a:xfrm>
            <a:off x="0" y="0"/>
            <a:ext cx="9161100" cy="2484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bg2">
                    <a:lumMod val="50000"/>
                  </a:schemeClr>
                </a:solidFill>
              </a:rPr>
              <a:t>Entities</a:t>
            </a:r>
            <a:endParaRPr dirty="0">
              <a:solidFill>
                <a:schemeClr val="bg2">
                  <a:lumMod val="50000"/>
                </a:schemeClr>
              </a:solidFill>
            </a:endParaRPr>
          </a:p>
        </p:txBody>
      </p:sp>
      <p:sp>
        <p:nvSpPr>
          <p:cNvPr id="321" name="Google Shape;321;p18"/>
          <p:cNvSpPr txBox="1">
            <a:spLocks noGrp="1"/>
          </p:cNvSpPr>
          <p:nvPr>
            <p:ph type="body" idx="4294967295"/>
          </p:nvPr>
        </p:nvSpPr>
        <p:spPr>
          <a:xfrm>
            <a:off x="164925" y="3641661"/>
            <a:ext cx="2177400" cy="1153800"/>
          </a:xfrm>
          <a:prstGeom prst="rect">
            <a:avLst/>
          </a:prstGeom>
        </p:spPr>
        <p:txBody>
          <a:bodyPr spcFirstLastPara="1" wrap="square" lIns="91425" tIns="91425" rIns="91425" bIns="91425" anchor="t" anchorCtr="0">
            <a:normAutofit/>
          </a:bodyPr>
          <a:lstStyle/>
          <a:p>
            <a:pPr marL="0" lvl="0" indent="0" algn="ctr">
              <a:spcAft>
                <a:spcPts val="1200"/>
              </a:spcAft>
              <a:buNone/>
            </a:pPr>
            <a:r>
              <a:rPr lang="en-IN" sz="1100" dirty="0"/>
              <a:t>Where the blood is stored.</a:t>
            </a:r>
          </a:p>
        </p:txBody>
      </p:sp>
      <p:sp>
        <p:nvSpPr>
          <p:cNvPr id="327" name="Google Shape;327;p18"/>
          <p:cNvSpPr txBox="1">
            <a:spLocks noGrp="1"/>
          </p:cNvSpPr>
          <p:nvPr>
            <p:ph type="body" idx="4294967295"/>
          </p:nvPr>
        </p:nvSpPr>
        <p:spPr>
          <a:xfrm>
            <a:off x="2374545" y="3641661"/>
            <a:ext cx="2177400" cy="1153800"/>
          </a:xfrm>
          <a:prstGeom prst="rect">
            <a:avLst/>
          </a:prstGeom>
        </p:spPr>
        <p:txBody>
          <a:bodyPr spcFirstLastPara="1" wrap="square" lIns="91425" tIns="91425" rIns="91425" bIns="91425" anchor="t" anchorCtr="0">
            <a:normAutofit/>
          </a:bodyPr>
          <a:lstStyle/>
          <a:p>
            <a:pPr marL="0" lvl="0" indent="0" algn="ctr">
              <a:spcAft>
                <a:spcPts val="1200"/>
              </a:spcAft>
              <a:buNone/>
            </a:pPr>
            <a:r>
              <a:rPr lang="en-US" sz="1100" dirty="0"/>
              <a:t>Organized for blood Collections.</a:t>
            </a:r>
          </a:p>
        </p:txBody>
      </p:sp>
      <p:sp>
        <p:nvSpPr>
          <p:cNvPr id="333" name="Google Shape;333;p18"/>
          <p:cNvSpPr txBox="1">
            <a:spLocks noGrp="1"/>
          </p:cNvSpPr>
          <p:nvPr>
            <p:ph type="body" idx="4294967295"/>
          </p:nvPr>
        </p:nvSpPr>
        <p:spPr>
          <a:xfrm>
            <a:off x="4584169" y="3641661"/>
            <a:ext cx="2177400" cy="1153800"/>
          </a:xfrm>
          <a:prstGeom prst="rect">
            <a:avLst/>
          </a:prstGeom>
        </p:spPr>
        <p:txBody>
          <a:bodyPr spcFirstLastPara="1" wrap="square" lIns="91425" tIns="91425" rIns="91425" bIns="91425" anchor="t" anchorCtr="0">
            <a:normAutofit/>
          </a:bodyPr>
          <a:lstStyle/>
          <a:p>
            <a:pPr marL="0" lvl="0" indent="0" algn="ctr">
              <a:spcAft>
                <a:spcPts val="1200"/>
              </a:spcAft>
              <a:buNone/>
            </a:pPr>
            <a:r>
              <a:rPr lang="en-IN" sz="1100" dirty="0"/>
              <a:t>To connect the blood request from patient and hospital to the blood bank.</a:t>
            </a:r>
          </a:p>
        </p:txBody>
      </p:sp>
      <p:sp>
        <p:nvSpPr>
          <p:cNvPr id="339" name="Google Shape;339;p18"/>
          <p:cNvSpPr txBox="1">
            <a:spLocks noGrp="1"/>
          </p:cNvSpPr>
          <p:nvPr>
            <p:ph type="body" idx="4294967295"/>
          </p:nvPr>
        </p:nvSpPr>
        <p:spPr>
          <a:xfrm>
            <a:off x="6854686" y="3641661"/>
            <a:ext cx="2177400" cy="1153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100" dirty="0"/>
              <a:t>One </a:t>
            </a:r>
            <a:r>
              <a:rPr lang="en-US" sz="1100" dirty="0" smtClean="0"/>
              <a:t>who makes request for blood.</a:t>
            </a:r>
            <a:endParaRPr sz="1100" dirty="0"/>
          </a:p>
        </p:txBody>
      </p:sp>
      <p:sp>
        <p:nvSpPr>
          <p:cNvPr id="2" name="Oval 1">
            <a:extLst>
              <a:ext uri="{FF2B5EF4-FFF2-40B4-BE49-F238E27FC236}">
                <a16:creationId xmlns="" xmlns:a16="http://schemas.microsoft.com/office/drawing/2014/main" id="{FB25A449-6F47-4F58-9207-3D284621CE12}"/>
              </a:ext>
            </a:extLst>
          </p:cNvPr>
          <p:cNvSpPr/>
          <p:nvPr/>
        </p:nvSpPr>
        <p:spPr>
          <a:xfrm>
            <a:off x="414301" y="1478500"/>
            <a:ext cx="1586778" cy="1517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753AA9AF-EFB0-4005-8B40-CC4F29746C59}"/>
              </a:ext>
            </a:extLst>
          </p:cNvPr>
          <p:cNvSpPr txBox="1"/>
          <p:nvPr/>
        </p:nvSpPr>
        <p:spPr>
          <a:xfrm>
            <a:off x="660590" y="2083286"/>
            <a:ext cx="1186069" cy="307777"/>
          </a:xfrm>
          <a:prstGeom prst="rect">
            <a:avLst/>
          </a:prstGeom>
          <a:noFill/>
        </p:spPr>
        <p:txBody>
          <a:bodyPr wrap="square" rtlCol="0">
            <a:spAutoFit/>
          </a:bodyPr>
          <a:lstStyle/>
          <a:p>
            <a:r>
              <a:rPr lang="en-US" b="1" dirty="0"/>
              <a:t>Inventory</a:t>
            </a:r>
          </a:p>
        </p:txBody>
      </p:sp>
      <p:sp>
        <p:nvSpPr>
          <p:cNvPr id="30" name="Oval 29">
            <a:extLst>
              <a:ext uri="{FF2B5EF4-FFF2-40B4-BE49-F238E27FC236}">
                <a16:creationId xmlns="" xmlns:a16="http://schemas.microsoft.com/office/drawing/2014/main" id="{D8279427-C4DA-4002-A6F0-77517A040660}"/>
              </a:ext>
            </a:extLst>
          </p:cNvPr>
          <p:cNvSpPr/>
          <p:nvPr/>
        </p:nvSpPr>
        <p:spPr>
          <a:xfrm>
            <a:off x="2678224" y="1472265"/>
            <a:ext cx="1586778" cy="1517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 xmlns:a16="http://schemas.microsoft.com/office/drawing/2014/main" id="{05B06B2B-84ED-4578-9E00-58C39D907E66}"/>
              </a:ext>
            </a:extLst>
          </p:cNvPr>
          <p:cNvSpPr/>
          <p:nvPr/>
        </p:nvSpPr>
        <p:spPr>
          <a:xfrm>
            <a:off x="4942147" y="1482818"/>
            <a:ext cx="1586778" cy="1517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 xmlns:a16="http://schemas.microsoft.com/office/drawing/2014/main" id="{CF4F2CBD-0961-4180-9354-58391668C49A}"/>
              </a:ext>
            </a:extLst>
          </p:cNvPr>
          <p:cNvSpPr/>
          <p:nvPr/>
        </p:nvSpPr>
        <p:spPr>
          <a:xfrm>
            <a:off x="7026273" y="1472265"/>
            <a:ext cx="1586778" cy="1517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 xmlns:a16="http://schemas.microsoft.com/office/drawing/2014/main" id="{46D2923E-D8B6-4185-9E84-D1B9299F13CB}"/>
              </a:ext>
            </a:extLst>
          </p:cNvPr>
          <p:cNvSpPr txBox="1"/>
          <p:nvPr/>
        </p:nvSpPr>
        <p:spPr>
          <a:xfrm>
            <a:off x="2914370" y="2087861"/>
            <a:ext cx="1186069" cy="307777"/>
          </a:xfrm>
          <a:prstGeom prst="rect">
            <a:avLst/>
          </a:prstGeom>
          <a:noFill/>
        </p:spPr>
        <p:txBody>
          <a:bodyPr wrap="square" rtlCol="0">
            <a:spAutoFit/>
          </a:bodyPr>
          <a:lstStyle/>
          <a:p>
            <a:r>
              <a:rPr lang="en-US" b="1" dirty="0"/>
              <a:t> </a:t>
            </a:r>
            <a:r>
              <a:rPr lang="en-US" b="1" dirty="0" smtClean="0"/>
              <a:t>   Camp</a:t>
            </a:r>
            <a:endParaRPr lang="en-US" b="1" dirty="0"/>
          </a:p>
        </p:txBody>
      </p:sp>
      <p:sp>
        <p:nvSpPr>
          <p:cNvPr id="34" name="TextBox 33">
            <a:extLst>
              <a:ext uri="{FF2B5EF4-FFF2-40B4-BE49-F238E27FC236}">
                <a16:creationId xmlns="" xmlns:a16="http://schemas.microsoft.com/office/drawing/2014/main" id="{1FE22B9E-DFB5-4896-A399-BBA7E76879DA}"/>
              </a:ext>
            </a:extLst>
          </p:cNvPr>
          <p:cNvSpPr txBox="1"/>
          <p:nvPr/>
        </p:nvSpPr>
        <p:spPr>
          <a:xfrm>
            <a:off x="5142501" y="2077051"/>
            <a:ext cx="1186069" cy="307777"/>
          </a:xfrm>
          <a:prstGeom prst="rect">
            <a:avLst/>
          </a:prstGeom>
          <a:noFill/>
        </p:spPr>
        <p:txBody>
          <a:bodyPr wrap="square" rtlCol="0">
            <a:spAutoFit/>
          </a:bodyPr>
          <a:lstStyle/>
          <a:p>
            <a:pPr algn="ctr"/>
            <a:r>
              <a:rPr lang="en-US" b="1" dirty="0" smtClean="0"/>
              <a:t>Request</a:t>
            </a:r>
            <a:endParaRPr lang="en-US" b="1" dirty="0"/>
          </a:p>
        </p:txBody>
      </p:sp>
      <p:sp>
        <p:nvSpPr>
          <p:cNvPr id="35" name="TextBox 34">
            <a:extLst>
              <a:ext uri="{FF2B5EF4-FFF2-40B4-BE49-F238E27FC236}">
                <a16:creationId xmlns="" xmlns:a16="http://schemas.microsoft.com/office/drawing/2014/main" id="{451EC03F-0480-4695-8576-6B335B99D228}"/>
              </a:ext>
            </a:extLst>
          </p:cNvPr>
          <p:cNvSpPr txBox="1"/>
          <p:nvPr/>
        </p:nvSpPr>
        <p:spPr>
          <a:xfrm>
            <a:off x="7226627" y="2087861"/>
            <a:ext cx="1186069" cy="307777"/>
          </a:xfrm>
          <a:prstGeom prst="rect">
            <a:avLst/>
          </a:prstGeom>
          <a:noFill/>
        </p:spPr>
        <p:txBody>
          <a:bodyPr wrap="square" rtlCol="0">
            <a:spAutoFit/>
          </a:bodyPr>
          <a:lstStyle/>
          <a:p>
            <a:pPr algn="ctr"/>
            <a:r>
              <a:rPr lang="en-US" b="1" dirty="0"/>
              <a:t> </a:t>
            </a:r>
            <a:r>
              <a:rPr lang="en-US" b="1" dirty="0" smtClean="0"/>
              <a:t>Hospital</a:t>
            </a:r>
            <a:endParaRPr lang="en-US" b="1" dirty="0"/>
          </a:p>
        </p:txBody>
      </p:sp>
    </p:spTree>
    <p:extLst>
      <p:ext uri="{BB962C8B-B14F-4D97-AF65-F5344CB8AC3E}">
        <p14:creationId xmlns:p14="http://schemas.microsoft.com/office/powerpoint/2010/main" val="2536680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7BDA9E-6671-4339-B5C1-E3918B1613FC}"/>
              </a:ext>
            </a:extLst>
          </p:cNvPr>
          <p:cNvSpPr txBox="1">
            <a:spLocks/>
          </p:cNvSpPr>
          <p:nvPr/>
        </p:nvSpPr>
        <p:spPr>
          <a:xfrm>
            <a:off x="881270" y="178037"/>
            <a:ext cx="7453030" cy="7011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dk2"/>
                </a:solidFill>
                <a:latin typeface="Maven Pro"/>
                <a:sym typeface="Maven Pro"/>
              </a:rPr>
              <a:t>Relational Schema</a:t>
            </a:r>
          </a:p>
        </p:txBody>
      </p:sp>
      <p:pic>
        <p:nvPicPr>
          <p:cNvPr id="4" name="Picture 3">
            <a:extLst>
              <a:ext uri="{FF2B5EF4-FFF2-40B4-BE49-F238E27FC236}">
                <a16:creationId xmlns="" xmlns:a16="http://schemas.microsoft.com/office/drawing/2014/main" id="{BB9E1CCA-5CC4-457B-942E-2AB606445417}"/>
              </a:ext>
            </a:extLst>
          </p:cNvPr>
          <p:cNvPicPr>
            <a:picLocks noChangeAspect="1"/>
          </p:cNvPicPr>
          <p:nvPr/>
        </p:nvPicPr>
        <p:blipFill rotWithShape="1">
          <a:blip r:embed="rId2">
            <a:extLst>
              <a:ext uri="{28A0092B-C50C-407E-A947-70E740481C1C}">
                <a14:useLocalDpi xmlns:a14="http://schemas.microsoft.com/office/drawing/2010/main" val="0"/>
              </a:ext>
            </a:extLst>
          </a:blip>
          <a:srcRect b="22087"/>
          <a:stretch/>
        </p:blipFill>
        <p:spPr bwMode="auto">
          <a:xfrm>
            <a:off x="178905" y="800179"/>
            <a:ext cx="8890942" cy="42116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2727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27" y="341721"/>
            <a:ext cx="7030500" cy="644598"/>
          </a:xfrm>
        </p:spPr>
        <p:txBody>
          <a:bodyPr/>
          <a:lstStyle/>
          <a:p>
            <a:pPr algn="ctr"/>
            <a:r>
              <a:rPr lang="en-US" dirty="0" smtClean="0"/>
              <a:t>FUNCTIONAL DEPENDENCIES :</a:t>
            </a:r>
            <a:endParaRPr lang="en-IN" dirty="0"/>
          </a:p>
        </p:txBody>
      </p:sp>
      <p:sp>
        <p:nvSpPr>
          <p:cNvPr id="3" name="Text Placeholder 2"/>
          <p:cNvSpPr>
            <a:spLocks noGrp="1"/>
          </p:cNvSpPr>
          <p:nvPr>
            <p:ph type="body" idx="1"/>
          </p:nvPr>
        </p:nvSpPr>
        <p:spPr>
          <a:xfrm>
            <a:off x="1171254" y="1243173"/>
            <a:ext cx="7163046" cy="3811711"/>
          </a:xfrm>
        </p:spPr>
        <p:txBody>
          <a:bodyPr>
            <a:normAutofit/>
          </a:bodyPr>
          <a:lstStyle/>
          <a:p>
            <a:r>
              <a:rPr lang="en-IN" sz="1400" b="1" dirty="0"/>
              <a:t>BLOODBANK</a:t>
            </a:r>
            <a:r>
              <a:rPr lang="en-IN" sz="1400" dirty="0"/>
              <a:t> </a:t>
            </a:r>
          </a:p>
          <a:p>
            <a:pPr marL="615950" lvl="1" indent="0">
              <a:buNone/>
            </a:pPr>
            <a:r>
              <a:rPr lang="en-IN" sz="1400" dirty="0"/>
              <a:t>(bb_id, </a:t>
            </a:r>
            <a:r>
              <a:rPr lang="en-IN" sz="1400" dirty="0" err="1"/>
              <a:t>bb_name</a:t>
            </a:r>
            <a:r>
              <a:rPr lang="en-IN" sz="1400" dirty="0"/>
              <a:t>, </a:t>
            </a:r>
            <a:r>
              <a:rPr lang="en-IN" sz="1400" dirty="0" err="1"/>
              <a:t>bb_contact</a:t>
            </a:r>
            <a:r>
              <a:rPr lang="en-IN" sz="1400" dirty="0"/>
              <a:t>, </a:t>
            </a:r>
            <a:r>
              <a:rPr lang="en-IN" sz="1400" dirty="0" err="1"/>
              <a:t>bb_address</a:t>
            </a:r>
            <a:r>
              <a:rPr lang="en-IN" sz="1400" dirty="0"/>
              <a:t>, </a:t>
            </a:r>
            <a:r>
              <a:rPr lang="en-IN" sz="1400" dirty="0" err="1"/>
              <a:t>bb_state</a:t>
            </a:r>
            <a:r>
              <a:rPr lang="en-IN" sz="1400" dirty="0"/>
              <a:t>, </a:t>
            </a:r>
            <a:r>
              <a:rPr lang="en-IN" sz="1400" dirty="0" err="1"/>
              <a:t>bb_city</a:t>
            </a:r>
            <a:r>
              <a:rPr lang="en-IN" sz="1400" dirty="0"/>
              <a:t>, </a:t>
            </a:r>
            <a:r>
              <a:rPr lang="en-IN" sz="1400" dirty="0" err="1"/>
              <a:t>bb_pincode</a:t>
            </a:r>
            <a:r>
              <a:rPr lang="en-IN" sz="1400" dirty="0"/>
              <a:t>) </a:t>
            </a:r>
          </a:p>
          <a:p>
            <a:pPr marL="615950" lvl="1" indent="0">
              <a:buNone/>
            </a:pPr>
            <a:r>
              <a:rPr lang="en-IN" sz="1400" dirty="0" smtClean="0"/>
              <a:t>{ </a:t>
            </a:r>
            <a:r>
              <a:rPr lang="en-IN" sz="1400" dirty="0"/>
              <a:t>bb_id } -&gt; </a:t>
            </a:r>
            <a:r>
              <a:rPr lang="en-IN" sz="1400" dirty="0" err="1"/>
              <a:t>bb_name</a:t>
            </a:r>
            <a:r>
              <a:rPr lang="en-IN" sz="1400" dirty="0"/>
              <a:t> </a:t>
            </a:r>
          </a:p>
          <a:p>
            <a:pPr marL="615950" lvl="1" indent="0">
              <a:buNone/>
            </a:pPr>
            <a:r>
              <a:rPr lang="en-IN" sz="1400" dirty="0" smtClean="0"/>
              <a:t>{ </a:t>
            </a:r>
            <a:r>
              <a:rPr lang="en-IN" sz="1400" dirty="0"/>
              <a:t>bb_id } -&gt; </a:t>
            </a:r>
            <a:r>
              <a:rPr lang="en-IN" sz="1400" dirty="0" err="1"/>
              <a:t>bb_contact</a:t>
            </a:r>
            <a:r>
              <a:rPr lang="en-IN" sz="1400" dirty="0"/>
              <a:t> </a:t>
            </a:r>
          </a:p>
          <a:p>
            <a:pPr marL="615950" lvl="1" indent="0">
              <a:buNone/>
            </a:pPr>
            <a:r>
              <a:rPr lang="en-IN" sz="1400" dirty="0"/>
              <a:t>{ bb_id } -&gt; </a:t>
            </a:r>
            <a:r>
              <a:rPr lang="en-IN" sz="1400" dirty="0" err="1"/>
              <a:t>bb_address</a:t>
            </a:r>
            <a:r>
              <a:rPr lang="en-IN" sz="1400" dirty="0"/>
              <a:t> </a:t>
            </a:r>
          </a:p>
          <a:p>
            <a:pPr marL="615950" lvl="1" indent="0">
              <a:buNone/>
            </a:pPr>
            <a:r>
              <a:rPr lang="en-IN" sz="1400" dirty="0"/>
              <a:t>{ </a:t>
            </a:r>
            <a:r>
              <a:rPr lang="en-IN" sz="1400" dirty="0" err="1"/>
              <a:t>bb_pincode</a:t>
            </a:r>
            <a:r>
              <a:rPr lang="en-IN" sz="1400" dirty="0"/>
              <a:t> } -&gt; </a:t>
            </a:r>
            <a:r>
              <a:rPr lang="en-IN" sz="1400" dirty="0" err="1"/>
              <a:t>bb_state</a:t>
            </a:r>
            <a:r>
              <a:rPr lang="en-IN" sz="1400" dirty="0"/>
              <a:t> </a:t>
            </a:r>
          </a:p>
          <a:p>
            <a:pPr marL="615950" lvl="1" indent="0">
              <a:buNone/>
            </a:pPr>
            <a:r>
              <a:rPr lang="en-IN" sz="1400" dirty="0"/>
              <a:t>{ </a:t>
            </a:r>
            <a:r>
              <a:rPr lang="en-IN" sz="1400" dirty="0" err="1"/>
              <a:t>bb_pincode</a:t>
            </a:r>
            <a:r>
              <a:rPr lang="en-IN" sz="1400" dirty="0"/>
              <a:t> } -&gt; </a:t>
            </a:r>
            <a:r>
              <a:rPr lang="en-IN" sz="1400" dirty="0" err="1"/>
              <a:t>bb_city</a:t>
            </a:r>
            <a:r>
              <a:rPr lang="en-IN" sz="1400" dirty="0"/>
              <a:t> </a:t>
            </a:r>
          </a:p>
          <a:p>
            <a:endParaRPr lang="en-IN" sz="1400" b="1" dirty="0" smtClean="0"/>
          </a:p>
          <a:p>
            <a:r>
              <a:rPr lang="en-IN" sz="1400" b="1" dirty="0" smtClean="0"/>
              <a:t>Candidate </a:t>
            </a:r>
            <a:r>
              <a:rPr lang="en-IN" sz="1400" b="1" dirty="0"/>
              <a:t>Key:- </a:t>
            </a:r>
            <a:r>
              <a:rPr lang="en-IN" sz="1400" dirty="0"/>
              <a:t>{ bb_id, </a:t>
            </a:r>
            <a:r>
              <a:rPr lang="en-IN" sz="1400" dirty="0" err="1"/>
              <a:t>bb_pincode</a:t>
            </a:r>
            <a:r>
              <a:rPr lang="en-IN" sz="1400" dirty="0"/>
              <a:t> } </a:t>
            </a:r>
          </a:p>
          <a:p>
            <a:endParaRPr lang="en-IN" sz="1400" b="1" dirty="0" smtClean="0"/>
          </a:p>
          <a:p>
            <a:r>
              <a:rPr lang="en-IN" sz="1400" b="1" dirty="0" smtClean="0"/>
              <a:t>Prime Attribute:- </a:t>
            </a:r>
            <a:r>
              <a:rPr lang="en-IN" sz="1400" dirty="0"/>
              <a:t>bb_id, </a:t>
            </a:r>
            <a:r>
              <a:rPr lang="en-IN" sz="1400" dirty="0" err="1"/>
              <a:t>pincode</a:t>
            </a:r>
            <a:r>
              <a:rPr lang="en-IN" sz="1400" dirty="0"/>
              <a:t> </a:t>
            </a:r>
            <a:endParaRPr lang="en-IN" sz="1400" dirty="0" smtClean="0"/>
          </a:p>
          <a:p>
            <a:endParaRPr lang="en-IN" sz="1400" b="1" dirty="0" smtClean="0"/>
          </a:p>
          <a:p>
            <a:r>
              <a:rPr lang="en-IN" sz="1400" b="1" dirty="0" smtClean="0"/>
              <a:t>Non-Prime </a:t>
            </a:r>
            <a:r>
              <a:rPr lang="en-IN" sz="1400" b="1" dirty="0"/>
              <a:t>Attribute:- </a:t>
            </a:r>
            <a:r>
              <a:rPr lang="en-IN" sz="1400" dirty="0" err="1"/>
              <a:t>bb_name</a:t>
            </a:r>
            <a:r>
              <a:rPr lang="en-IN" sz="1400" dirty="0"/>
              <a:t>, </a:t>
            </a:r>
            <a:r>
              <a:rPr lang="en-IN" sz="1400" dirty="0" err="1"/>
              <a:t>bb_contact</a:t>
            </a:r>
            <a:r>
              <a:rPr lang="en-IN" sz="1400" dirty="0"/>
              <a:t>, </a:t>
            </a:r>
            <a:r>
              <a:rPr lang="en-IN" sz="1400" dirty="0" err="1"/>
              <a:t>bb_address,bb_state</a:t>
            </a:r>
            <a:r>
              <a:rPr lang="en-IN" sz="1400" dirty="0"/>
              <a:t>, </a:t>
            </a:r>
            <a:r>
              <a:rPr lang="en-IN" sz="1400" dirty="0" err="1"/>
              <a:t>bb_city</a:t>
            </a:r>
            <a:r>
              <a:rPr lang="en-IN" sz="1400" dirty="0"/>
              <a:t> </a:t>
            </a:r>
            <a:endParaRPr lang="en-IN" sz="1400" dirty="0" smtClean="0"/>
          </a:p>
        </p:txBody>
      </p:sp>
    </p:spTree>
    <p:extLst>
      <p:ext uri="{BB962C8B-B14F-4D97-AF65-F5344CB8AC3E}">
        <p14:creationId xmlns:p14="http://schemas.microsoft.com/office/powerpoint/2010/main" val="91821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922</Words>
  <Application>Microsoft Office PowerPoint</Application>
  <PresentationFormat>On-screen Show (16:9)</PresentationFormat>
  <Paragraphs>145</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Nunito</vt:lpstr>
      <vt:lpstr>Maven Pro</vt:lpstr>
      <vt:lpstr>Nunito Medium</vt:lpstr>
      <vt:lpstr>Arial</vt:lpstr>
      <vt:lpstr>Times New Roman</vt:lpstr>
      <vt:lpstr>Momentum</vt:lpstr>
      <vt:lpstr>DBMS</vt:lpstr>
      <vt:lpstr>About</vt:lpstr>
      <vt:lpstr>Description</vt:lpstr>
      <vt:lpstr>PowerPoint Presentation</vt:lpstr>
      <vt:lpstr>ERD : Entity Relationship Diagram</vt:lpstr>
      <vt:lpstr>Entities</vt:lpstr>
      <vt:lpstr>Entities</vt:lpstr>
      <vt:lpstr>PowerPoint Presentation</vt:lpstr>
      <vt:lpstr>FUNCTIONAL DEPENDENCIES :</vt:lpstr>
      <vt:lpstr>FUNCTIONAL DEPENDENCIES :</vt:lpstr>
      <vt:lpstr>FUNCTIONAL DEPENDENCIES :</vt:lpstr>
      <vt:lpstr>FUNCTIONAL DEPENDENCIES :</vt:lpstr>
      <vt:lpstr>FUNCTIONAL DEPENDENCIES :</vt:lpstr>
      <vt:lpstr>Queries</vt:lpstr>
      <vt:lpstr>Queries</vt:lpstr>
      <vt:lpstr>Queries</vt:lpstr>
      <vt:lpstr>Queries</vt:lpstr>
      <vt:lpstr>Queries</vt:lpstr>
      <vt:lpstr>Queries</vt:lpstr>
      <vt:lpstr>Queries</vt:lpstr>
      <vt:lpstr>Queries</vt:lpstr>
      <vt:lpstr>Queries</vt:lpstr>
      <vt:lpstr>Queries</vt:lpstr>
      <vt:lpstr>Conclusion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Vishal Vasoya</dc:creator>
  <cp:lastModifiedBy>Art</cp:lastModifiedBy>
  <cp:revision>24</cp:revision>
  <dcterms:modified xsi:type="dcterms:W3CDTF">2021-12-10T12:19:52Z</dcterms:modified>
</cp:coreProperties>
</file>