
<file path=[Content_Types].xml><?xml version="1.0" encoding="utf-8"?>
<Types xmlns="http://schemas.openxmlformats.org/package/2006/content-types">
  <Default Extension="emf" ContentType="image/x-emf"/>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83" r:id="rId3"/>
    <p:sldId id="257" r:id="rId4"/>
    <p:sldId id="263" r:id="rId5"/>
    <p:sldId id="264" r:id="rId6"/>
    <p:sldId id="296" r:id="rId7"/>
    <p:sldId id="297" r:id="rId8"/>
    <p:sldId id="300" r:id="rId9"/>
    <p:sldId id="298" r:id="rId10"/>
    <p:sldId id="262" r:id="rId11"/>
    <p:sldId id="268" r:id="rId12"/>
    <p:sldId id="299" r:id="rId13"/>
    <p:sldId id="27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Dosis" pitchFamily="2" charset="0"/>
      <p:regular r:id="rId20"/>
      <p:bold r:id="rId21"/>
    </p:embeddedFont>
    <p:embeddedFont>
      <p:font typeface="Sniglet"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78245-F04A-4819-98CB-A0784EEE9882}">
  <a:tblStyle styleId="{0FA78245-F04A-4819-98CB-A0784EEE988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B4C3CC-C3A9-4D13-B8F7-F7B8FBA7BB3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048C8-CB43-40F3-BB92-A8A60D910E18}"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en-IN"/>
        </a:p>
      </dgm:t>
    </dgm:pt>
    <dgm:pt modelId="{71523E03-FC86-494E-8C61-4BABC66DFA24}">
      <dgm:prSet phldrT="[Text]"/>
      <dgm:spPr/>
      <dgm:t>
        <a:bodyPr/>
        <a:lstStyle/>
        <a:p>
          <a:pPr algn="ctr"/>
          <a:r>
            <a:rPr lang="en-IN" b="1" dirty="0"/>
            <a:t>1. Importing and  describing the data</a:t>
          </a:r>
        </a:p>
      </dgm:t>
    </dgm:pt>
    <dgm:pt modelId="{7614768A-A8C1-479A-A92C-C2D4C1C956E8}" type="parTrans" cxnId="{9039BF0D-6016-46AB-9E64-C1901B90B13F}">
      <dgm:prSet/>
      <dgm:spPr/>
      <dgm:t>
        <a:bodyPr/>
        <a:lstStyle/>
        <a:p>
          <a:endParaRPr lang="en-IN"/>
        </a:p>
      </dgm:t>
    </dgm:pt>
    <dgm:pt modelId="{93D0EF90-7834-4ADD-91B4-BAAC1263AB04}" type="sibTrans" cxnId="{9039BF0D-6016-46AB-9E64-C1901B90B13F}">
      <dgm:prSet/>
      <dgm:spPr/>
      <dgm:t>
        <a:bodyPr/>
        <a:lstStyle/>
        <a:p>
          <a:pPr algn="l"/>
          <a:endParaRPr lang="en-IN"/>
        </a:p>
      </dgm:t>
    </dgm:pt>
    <dgm:pt modelId="{7E96F901-0C87-4E68-ADD1-67832B0977AC}">
      <dgm:prSet phldrT="[Text]"/>
      <dgm:spPr/>
      <dgm:t>
        <a:bodyPr/>
        <a:lstStyle/>
        <a:p>
          <a:pPr algn="ctr"/>
          <a:r>
            <a:rPr lang="en-IN" b="1" dirty="0"/>
            <a:t>2. Applying PCA</a:t>
          </a:r>
        </a:p>
      </dgm:t>
    </dgm:pt>
    <dgm:pt modelId="{FA74D2F0-FA3C-43C9-8169-73402B2BB596}" type="parTrans" cxnId="{F2EB52E7-DECF-45BA-BD25-8A180714437E}">
      <dgm:prSet/>
      <dgm:spPr/>
      <dgm:t>
        <a:bodyPr/>
        <a:lstStyle/>
        <a:p>
          <a:endParaRPr lang="en-IN"/>
        </a:p>
      </dgm:t>
    </dgm:pt>
    <dgm:pt modelId="{FE23E1F8-6A8E-4D55-8B93-0EA712847280}" type="sibTrans" cxnId="{F2EB52E7-DECF-45BA-BD25-8A180714437E}">
      <dgm:prSet/>
      <dgm:spPr/>
      <dgm:t>
        <a:bodyPr/>
        <a:lstStyle/>
        <a:p>
          <a:pPr algn="l"/>
          <a:endParaRPr lang="en-IN"/>
        </a:p>
      </dgm:t>
    </dgm:pt>
    <dgm:pt modelId="{41C40388-73DF-45A6-878A-979B3D82C471}">
      <dgm:prSet/>
      <dgm:spPr/>
      <dgm:t>
        <a:bodyPr/>
        <a:lstStyle/>
        <a:p>
          <a:pPr algn="ctr"/>
          <a:r>
            <a:rPr lang="en-IN" b="1" dirty="0"/>
            <a:t>3. Model Implementation</a:t>
          </a:r>
        </a:p>
      </dgm:t>
    </dgm:pt>
    <dgm:pt modelId="{B6291028-6905-4222-8B65-62B3DE21D2C5}" type="parTrans" cxnId="{4120CFA1-3E2E-42FB-A570-2DEE12F99875}">
      <dgm:prSet/>
      <dgm:spPr/>
      <dgm:t>
        <a:bodyPr/>
        <a:lstStyle/>
        <a:p>
          <a:endParaRPr lang="en-IN"/>
        </a:p>
      </dgm:t>
    </dgm:pt>
    <dgm:pt modelId="{FF34F852-88BB-45B2-8C6F-22C0BE5E19A8}" type="sibTrans" cxnId="{4120CFA1-3E2E-42FB-A570-2DEE12F99875}">
      <dgm:prSet/>
      <dgm:spPr/>
      <dgm:t>
        <a:bodyPr/>
        <a:lstStyle/>
        <a:p>
          <a:pPr algn="l"/>
          <a:endParaRPr lang="en-IN"/>
        </a:p>
      </dgm:t>
    </dgm:pt>
    <dgm:pt modelId="{7FC12228-7EA4-4A9F-8081-9AB9096E211C}">
      <dgm:prSet/>
      <dgm:spPr/>
      <dgm:t>
        <a:bodyPr/>
        <a:lstStyle/>
        <a:p>
          <a:pPr algn="ctr"/>
          <a:r>
            <a:rPr lang="en-IN" b="1" dirty="0"/>
            <a:t>4. Prediction</a:t>
          </a:r>
        </a:p>
      </dgm:t>
    </dgm:pt>
    <dgm:pt modelId="{4C31371E-9ED7-441F-83BF-5289F10F7EDE}" type="parTrans" cxnId="{7466C709-32AB-4A13-83B7-717C087E265E}">
      <dgm:prSet/>
      <dgm:spPr/>
      <dgm:t>
        <a:bodyPr/>
        <a:lstStyle/>
        <a:p>
          <a:endParaRPr lang="en-IN"/>
        </a:p>
      </dgm:t>
    </dgm:pt>
    <dgm:pt modelId="{1BA38575-055B-4B24-8014-1C15EEA2018F}" type="sibTrans" cxnId="{7466C709-32AB-4A13-83B7-717C087E265E}">
      <dgm:prSet/>
      <dgm:spPr/>
      <dgm:t>
        <a:bodyPr/>
        <a:lstStyle/>
        <a:p>
          <a:endParaRPr lang="en-IN"/>
        </a:p>
      </dgm:t>
    </dgm:pt>
    <dgm:pt modelId="{8538E187-3665-4D0D-9F81-5AB71DADD229}" type="pres">
      <dgm:prSet presAssocID="{564048C8-CB43-40F3-BB92-A8A60D910E18}" presName="outerComposite" presStyleCnt="0">
        <dgm:presLayoutVars>
          <dgm:chMax val="5"/>
          <dgm:dir/>
          <dgm:resizeHandles val="exact"/>
        </dgm:presLayoutVars>
      </dgm:prSet>
      <dgm:spPr/>
    </dgm:pt>
    <dgm:pt modelId="{D0BA864E-8245-4641-830D-3CD04430AFDD}" type="pres">
      <dgm:prSet presAssocID="{564048C8-CB43-40F3-BB92-A8A60D910E18}" presName="dummyMaxCanvas" presStyleCnt="0">
        <dgm:presLayoutVars/>
      </dgm:prSet>
      <dgm:spPr/>
    </dgm:pt>
    <dgm:pt modelId="{6C096922-CA20-475C-A041-D72DA45DAE20}" type="pres">
      <dgm:prSet presAssocID="{564048C8-CB43-40F3-BB92-A8A60D910E18}" presName="FourNodes_1" presStyleLbl="node1" presStyleIdx="0" presStyleCnt="4">
        <dgm:presLayoutVars>
          <dgm:bulletEnabled val="1"/>
        </dgm:presLayoutVars>
      </dgm:prSet>
      <dgm:spPr/>
    </dgm:pt>
    <dgm:pt modelId="{01435397-63F5-4A33-A72D-BE01C95C2990}" type="pres">
      <dgm:prSet presAssocID="{564048C8-CB43-40F3-BB92-A8A60D910E18}" presName="FourNodes_2" presStyleLbl="node1" presStyleIdx="1" presStyleCnt="4">
        <dgm:presLayoutVars>
          <dgm:bulletEnabled val="1"/>
        </dgm:presLayoutVars>
      </dgm:prSet>
      <dgm:spPr/>
    </dgm:pt>
    <dgm:pt modelId="{B75276C7-D9C9-43F7-897C-EBFB9DB53118}" type="pres">
      <dgm:prSet presAssocID="{564048C8-CB43-40F3-BB92-A8A60D910E18}" presName="FourNodes_3" presStyleLbl="node1" presStyleIdx="2" presStyleCnt="4">
        <dgm:presLayoutVars>
          <dgm:bulletEnabled val="1"/>
        </dgm:presLayoutVars>
      </dgm:prSet>
      <dgm:spPr/>
    </dgm:pt>
    <dgm:pt modelId="{5271F9B9-FE6D-43BF-A0C6-F7FC963C4322}" type="pres">
      <dgm:prSet presAssocID="{564048C8-CB43-40F3-BB92-A8A60D910E18}" presName="FourNodes_4" presStyleLbl="node1" presStyleIdx="3" presStyleCnt="4">
        <dgm:presLayoutVars>
          <dgm:bulletEnabled val="1"/>
        </dgm:presLayoutVars>
      </dgm:prSet>
      <dgm:spPr/>
    </dgm:pt>
    <dgm:pt modelId="{081B6AAD-5A0B-4A04-B7FE-C4B0C6196136}" type="pres">
      <dgm:prSet presAssocID="{564048C8-CB43-40F3-BB92-A8A60D910E18}" presName="FourConn_1-2" presStyleLbl="fgAccFollowNode1" presStyleIdx="0" presStyleCnt="3">
        <dgm:presLayoutVars>
          <dgm:bulletEnabled val="1"/>
        </dgm:presLayoutVars>
      </dgm:prSet>
      <dgm:spPr/>
    </dgm:pt>
    <dgm:pt modelId="{27DC69DA-F776-4D2E-9F5C-96AA8025BDA6}" type="pres">
      <dgm:prSet presAssocID="{564048C8-CB43-40F3-BB92-A8A60D910E18}" presName="FourConn_2-3" presStyleLbl="fgAccFollowNode1" presStyleIdx="1" presStyleCnt="3">
        <dgm:presLayoutVars>
          <dgm:bulletEnabled val="1"/>
        </dgm:presLayoutVars>
      </dgm:prSet>
      <dgm:spPr/>
    </dgm:pt>
    <dgm:pt modelId="{1903DE7C-DB7F-43C0-A2B0-A8D90DDC635A}" type="pres">
      <dgm:prSet presAssocID="{564048C8-CB43-40F3-BB92-A8A60D910E18}" presName="FourConn_3-4" presStyleLbl="fgAccFollowNode1" presStyleIdx="2" presStyleCnt="3">
        <dgm:presLayoutVars>
          <dgm:bulletEnabled val="1"/>
        </dgm:presLayoutVars>
      </dgm:prSet>
      <dgm:spPr/>
    </dgm:pt>
    <dgm:pt modelId="{FAD96B9F-E4D0-4BF8-869A-40EBA14C4366}" type="pres">
      <dgm:prSet presAssocID="{564048C8-CB43-40F3-BB92-A8A60D910E18}" presName="FourNodes_1_text" presStyleLbl="node1" presStyleIdx="3" presStyleCnt="4">
        <dgm:presLayoutVars>
          <dgm:bulletEnabled val="1"/>
        </dgm:presLayoutVars>
      </dgm:prSet>
      <dgm:spPr/>
    </dgm:pt>
    <dgm:pt modelId="{28600964-0DDD-4680-9B4E-858B5080EFF0}" type="pres">
      <dgm:prSet presAssocID="{564048C8-CB43-40F3-BB92-A8A60D910E18}" presName="FourNodes_2_text" presStyleLbl="node1" presStyleIdx="3" presStyleCnt="4">
        <dgm:presLayoutVars>
          <dgm:bulletEnabled val="1"/>
        </dgm:presLayoutVars>
      </dgm:prSet>
      <dgm:spPr/>
    </dgm:pt>
    <dgm:pt modelId="{C51F4088-27E9-468A-8A7C-F0F40DA326E3}" type="pres">
      <dgm:prSet presAssocID="{564048C8-CB43-40F3-BB92-A8A60D910E18}" presName="FourNodes_3_text" presStyleLbl="node1" presStyleIdx="3" presStyleCnt="4">
        <dgm:presLayoutVars>
          <dgm:bulletEnabled val="1"/>
        </dgm:presLayoutVars>
      </dgm:prSet>
      <dgm:spPr/>
    </dgm:pt>
    <dgm:pt modelId="{5CC699FC-20D9-4471-87B8-FA9C1322A53E}" type="pres">
      <dgm:prSet presAssocID="{564048C8-CB43-40F3-BB92-A8A60D910E18}" presName="FourNodes_4_text" presStyleLbl="node1" presStyleIdx="3" presStyleCnt="4">
        <dgm:presLayoutVars>
          <dgm:bulletEnabled val="1"/>
        </dgm:presLayoutVars>
      </dgm:prSet>
      <dgm:spPr/>
    </dgm:pt>
  </dgm:ptLst>
  <dgm:cxnLst>
    <dgm:cxn modelId="{7466C709-32AB-4A13-83B7-717C087E265E}" srcId="{564048C8-CB43-40F3-BB92-A8A60D910E18}" destId="{7FC12228-7EA4-4A9F-8081-9AB9096E211C}" srcOrd="3" destOrd="0" parTransId="{4C31371E-9ED7-441F-83BF-5289F10F7EDE}" sibTransId="{1BA38575-055B-4B24-8014-1C15EEA2018F}"/>
    <dgm:cxn modelId="{9039BF0D-6016-46AB-9E64-C1901B90B13F}" srcId="{564048C8-CB43-40F3-BB92-A8A60D910E18}" destId="{71523E03-FC86-494E-8C61-4BABC66DFA24}" srcOrd="0" destOrd="0" parTransId="{7614768A-A8C1-479A-A92C-C2D4C1C956E8}" sibTransId="{93D0EF90-7834-4ADD-91B4-BAAC1263AB04}"/>
    <dgm:cxn modelId="{1CA2535D-1082-4AC2-9B2D-21A7686B987E}" type="presOf" srcId="{7E96F901-0C87-4E68-ADD1-67832B0977AC}" destId="{28600964-0DDD-4680-9B4E-858B5080EFF0}" srcOrd="1" destOrd="0" presId="urn:microsoft.com/office/officeart/2005/8/layout/vProcess5"/>
    <dgm:cxn modelId="{1D29E973-AFFF-4743-86F9-251D1782E126}" type="presOf" srcId="{41C40388-73DF-45A6-878A-979B3D82C471}" destId="{C51F4088-27E9-468A-8A7C-F0F40DA326E3}" srcOrd="1" destOrd="0" presId="urn:microsoft.com/office/officeart/2005/8/layout/vProcess5"/>
    <dgm:cxn modelId="{2D7DEA53-FC6C-476F-BCE2-69A92C87BB57}" type="presOf" srcId="{7FC12228-7EA4-4A9F-8081-9AB9096E211C}" destId="{5271F9B9-FE6D-43BF-A0C6-F7FC963C4322}" srcOrd="0" destOrd="0" presId="urn:microsoft.com/office/officeart/2005/8/layout/vProcess5"/>
    <dgm:cxn modelId="{DDBF8583-51E2-456A-AD53-01E4A90D416C}" type="presOf" srcId="{93D0EF90-7834-4ADD-91B4-BAAC1263AB04}" destId="{081B6AAD-5A0B-4A04-B7FE-C4B0C6196136}" srcOrd="0" destOrd="0" presId="urn:microsoft.com/office/officeart/2005/8/layout/vProcess5"/>
    <dgm:cxn modelId="{976E688D-C3CD-47BD-9026-0799DA9327B3}" type="presOf" srcId="{71523E03-FC86-494E-8C61-4BABC66DFA24}" destId="{FAD96B9F-E4D0-4BF8-869A-40EBA14C4366}" srcOrd="1" destOrd="0" presId="urn:microsoft.com/office/officeart/2005/8/layout/vProcess5"/>
    <dgm:cxn modelId="{2DA20C9C-990B-4D86-A045-C32C9EB3BCB7}" type="presOf" srcId="{564048C8-CB43-40F3-BB92-A8A60D910E18}" destId="{8538E187-3665-4D0D-9F81-5AB71DADD229}" srcOrd="0" destOrd="0" presId="urn:microsoft.com/office/officeart/2005/8/layout/vProcess5"/>
    <dgm:cxn modelId="{5E4F659D-8CA7-4260-95BE-25D9230D5BB6}" type="presOf" srcId="{7E96F901-0C87-4E68-ADD1-67832B0977AC}" destId="{01435397-63F5-4A33-A72D-BE01C95C2990}" srcOrd="0" destOrd="0" presId="urn:microsoft.com/office/officeart/2005/8/layout/vProcess5"/>
    <dgm:cxn modelId="{4120CFA1-3E2E-42FB-A570-2DEE12F99875}" srcId="{564048C8-CB43-40F3-BB92-A8A60D910E18}" destId="{41C40388-73DF-45A6-878A-979B3D82C471}" srcOrd="2" destOrd="0" parTransId="{B6291028-6905-4222-8B65-62B3DE21D2C5}" sibTransId="{FF34F852-88BB-45B2-8C6F-22C0BE5E19A8}"/>
    <dgm:cxn modelId="{199B0CB6-042E-4D92-A3D1-D0132F3877F7}" type="presOf" srcId="{FE23E1F8-6A8E-4D55-8B93-0EA712847280}" destId="{27DC69DA-F776-4D2E-9F5C-96AA8025BDA6}" srcOrd="0" destOrd="0" presId="urn:microsoft.com/office/officeart/2005/8/layout/vProcess5"/>
    <dgm:cxn modelId="{124FABB6-B335-4038-B783-8AE8547A6CA9}" type="presOf" srcId="{FF34F852-88BB-45B2-8C6F-22C0BE5E19A8}" destId="{1903DE7C-DB7F-43C0-A2B0-A8D90DDC635A}" srcOrd="0" destOrd="0" presId="urn:microsoft.com/office/officeart/2005/8/layout/vProcess5"/>
    <dgm:cxn modelId="{DEBD25CC-7D69-489F-B920-F3BE821FCD9D}" type="presOf" srcId="{7FC12228-7EA4-4A9F-8081-9AB9096E211C}" destId="{5CC699FC-20D9-4471-87B8-FA9C1322A53E}" srcOrd="1" destOrd="0" presId="urn:microsoft.com/office/officeart/2005/8/layout/vProcess5"/>
    <dgm:cxn modelId="{EF952FE0-C8EE-4E79-AFC4-14F18C488B1C}" type="presOf" srcId="{41C40388-73DF-45A6-878A-979B3D82C471}" destId="{B75276C7-D9C9-43F7-897C-EBFB9DB53118}" srcOrd="0" destOrd="0" presId="urn:microsoft.com/office/officeart/2005/8/layout/vProcess5"/>
    <dgm:cxn modelId="{F2EB52E7-DECF-45BA-BD25-8A180714437E}" srcId="{564048C8-CB43-40F3-BB92-A8A60D910E18}" destId="{7E96F901-0C87-4E68-ADD1-67832B0977AC}" srcOrd="1" destOrd="0" parTransId="{FA74D2F0-FA3C-43C9-8169-73402B2BB596}" sibTransId="{FE23E1F8-6A8E-4D55-8B93-0EA712847280}"/>
    <dgm:cxn modelId="{1365A8FB-9666-4668-B988-C7560CC9E9B1}" type="presOf" srcId="{71523E03-FC86-494E-8C61-4BABC66DFA24}" destId="{6C096922-CA20-475C-A041-D72DA45DAE20}" srcOrd="0" destOrd="0" presId="urn:microsoft.com/office/officeart/2005/8/layout/vProcess5"/>
    <dgm:cxn modelId="{6B8174DF-9DD1-45B1-9963-A5E0EEC6E90C}" type="presParOf" srcId="{8538E187-3665-4D0D-9F81-5AB71DADD229}" destId="{D0BA864E-8245-4641-830D-3CD04430AFDD}" srcOrd="0" destOrd="0" presId="urn:microsoft.com/office/officeart/2005/8/layout/vProcess5"/>
    <dgm:cxn modelId="{659B34E9-6812-419F-97C3-B960D8B29B44}" type="presParOf" srcId="{8538E187-3665-4D0D-9F81-5AB71DADD229}" destId="{6C096922-CA20-475C-A041-D72DA45DAE20}" srcOrd="1" destOrd="0" presId="urn:microsoft.com/office/officeart/2005/8/layout/vProcess5"/>
    <dgm:cxn modelId="{822D4684-F240-4D8C-ACC3-908FBC6A1107}" type="presParOf" srcId="{8538E187-3665-4D0D-9F81-5AB71DADD229}" destId="{01435397-63F5-4A33-A72D-BE01C95C2990}" srcOrd="2" destOrd="0" presId="urn:microsoft.com/office/officeart/2005/8/layout/vProcess5"/>
    <dgm:cxn modelId="{FF363A7D-6784-4858-97EC-92DC90AA294F}" type="presParOf" srcId="{8538E187-3665-4D0D-9F81-5AB71DADD229}" destId="{B75276C7-D9C9-43F7-897C-EBFB9DB53118}" srcOrd="3" destOrd="0" presId="urn:microsoft.com/office/officeart/2005/8/layout/vProcess5"/>
    <dgm:cxn modelId="{A6AFD5CA-5537-46F4-BA21-3C17EC99DCB6}" type="presParOf" srcId="{8538E187-3665-4D0D-9F81-5AB71DADD229}" destId="{5271F9B9-FE6D-43BF-A0C6-F7FC963C4322}" srcOrd="4" destOrd="0" presId="urn:microsoft.com/office/officeart/2005/8/layout/vProcess5"/>
    <dgm:cxn modelId="{03582901-93B7-41D7-8ED7-40937D051F6F}" type="presParOf" srcId="{8538E187-3665-4D0D-9F81-5AB71DADD229}" destId="{081B6AAD-5A0B-4A04-B7FE-C4B0C6196136}" srcOrd="5" destOrd="0" presId="urn:microsoft.com/office/officeart/2005/8/layout/vProcess5"/>
    <dgm:cxn modelId="{ED146A7B-C3CE-4AB9-ACA3-68C96A21915B}" type="presParOf" srcId="{8538E187-3665-4D0D-9F81-5AB71DADD229}" destId="{27DC69DA-F776-4D2E-9F5C-96AA8025BDA6}" srcOrd="6" destOrd="0" presId="urn:microsoft.com/office/officeart/2005/8/layout/vProcess5"/>
    <dgm:cxn modelId="{D7F71DE1-A40A-4EE1-A03B-F80091450FED}" type="presParOf" srcId="{8538E187-3665-4D0D-9F81-5AB71DADD229}" destId="{1903DE7C-DB7F-43C0-A2B0-A8D90DDC635A}" srcOrd="7" destOrd="0" presId="urn:microsoft.com/office/officeart/2005/8/layout/vProcess5"/>
    <dgm:cxn modelId="{F27A932C-330D-4A16-8D69-28E09356DDB2}" type="presParOf" srcId="{8538E187-3665-4D0D-9F81-5AB71DADD229}" destId="{FAD96B9F-E4D0-4BF8-869A-40EBA14C4366}" srcOrd="8" destOrd="0" presId="urn:microsoft.com/office/officeart/2005/8/layout/vProcess5"/>
    <dgm:cxn modelId="{FB02EC5D-96FE-4000-89C6-3D47FAC2E141}" type="presParOf" srcId="{8538E187-3665-4D0D-9F81-5AB71DADD229}" destId="{28600964-0DDD-4680-9B4E-858B5080EFF0}" srcOrd="9" destOrd="0" presId="urn:microsoft.com/office/officeart/2005/8/layout/vProcess5"/>
    <dgm:cxn modelId="{C28965F3-45D0-48CD-B14F-9AE06F25F262}" type="presParOf" srcId="{8538E187-3665-4D0D-9F81-5AB71DADD229}" destId="{C51F4088-27E9-468A-8A7C-F0F40DA326E3}" srcOrd="10" destOrd="0" presId="urn:microsoft.com/office/officeart/2005/8/layout/vProcess5"/>
    <dgm:cxn modelId="{E0BA45CF-DEF2-4FCA-B712-53021F90DE4E}" type="presParOf" srcId="{8538E187-3665-4D0D-9F81-5AB71DADD229}" destId="{5CC699FC-20D9-4471-87B8-FA9C1322A53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96922-CA20-475C-A041-D72DA45DAE20}">
      <dsp:nvSpPr>
        <dsp:cNvPr id="0" name=""/>
        <dsp:cNvSpPr/>
      </dsp:nvSpPr>
      <dsp:spPr>
        <a:xfrm>
          <a:off x="0" y="0"/>
          <a:ext cx="4593832" cy="79530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1. Importing and  describing the data</a:t>
          </a:r>
        </a:p>
      </dsp:txBody>
      <dsp:txXfrm>
        <a:off x="23294" y="23294"/>
        <a:ext cx="3668435" cy="748713"/>
      </dsp:txXfrm>
    </dsp:sp>
    <dsp:sp modelId="{01435397-63F5-4A33-A72D-BE01C95C2990}">
      <dsp:nvSpPr>
        <dsp:cNvPr id="0" name=""/>
        <dsp:cNvSpPr/>
      </dsp:nvSpPr>
      <dsp:spPr>
        <a:xfrm>
          <a:off x="384733" y="939901"/>
          <a:ext cx="4593832" cy="79530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2. Applying PCA</a:t>
          </a:r>
        </a:p>
      </dsp:txBody>
      <dsp:txXfrm>
        <a:off x="408027" y="963195"/>
        <a:ext cx="3645564" cy="748713"/>
      </dsp:txXfrm>
    </dsp:sp>
    <dsp:sp modelId="{B75276C7-D9C9-43F7-897C-EBFB9DB53118}">
      <dsp:nvSpPr>
        <dsp:cNvPr id="0" name=""/>
        <dsp:cNvSpPr/>
      </dsp:nvSpPr>
      <dsp:spPr>
        <a:xfrm>
          <a:off x="763724" y="1879803"/>
          <a:ext cx="4593832" cy="79530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3. Model Implementation</a:t>
          </a:r>
        </a:p>
      </dsp:txBody>
      <dsp:txXfrm>
        <a:off x="787018" y="1903097"/>
        <a:ext cx="3651306" cy="748713"/>
      </dsp:txXfrm>
    </dsp:sp>
    <dsp:sp modelId="{5271F9B9-FE6D-43BF-A0C6-F7FC963C4322}">
      <dsp:nvSpPr>
        <dsp:cNvPr id="0" name=""/>
        <dsp:cNvSpPr/>
      </dsp:nvSpPr>
      <dsp:spPr>
        <a:xfrm>
          <a:off x="1148458" y="2819705"/>
          <a:ext cx="4593832" cy="79530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4. Prediction</a:t>
          </a:r>
        </a:p>
      </dsp:txBody>
      <dsp:txXfrm>
        <a:off x="1171752" y="2842999"/>
        <a:ext cx="3645564" cy="748713"/>
      </dsp:txXfrm>
    </dsp:sp>
    <dsp:sp modelId="{081B6AAD-5A0B-4A04-B7FE-C4B0C6196136}">
      <dsp:nvSpPr>
        <dsp:cNvPr id="0" name=""/>
        <dsp:cNvSpPr/>
      </dsp:nvSpPr>
      <dsp:spPr>
        <a:xfrm>
          <a:off x="4076885" y="609128"/>
          <a:ext cx="516946" cy="51694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endParaRPr lang="en-IN" sz="2400" kern="1200"/>
        </a:p>
      </dsp:txBody>
      <dsp:txXfrm>
        <a:off x="4193198" y="609128"/>
        <a:ext cx="284320" cy="389002"/>
      </dsp:txXfrm>
    </dsp:sp>
    <dsp:sp modelId="{27DC69DA-F776-4D2E-9F5C-96AA8025BDA6}">
      <dsp:nvSpPr>
        <dsp:cNvPr id="0" name=""/>
        <dsp:cNvSpPr/>
      </dsp:nvSpPr>
      <dsp:spPr>
        <a:xfrm>
          <a:off x="4461619" y="1549030"/>
          <a:ext cx="516946" cy="51694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endParaRPr lang="en-IN" sz="2400" kern="1200"/>
        </a:p>
      </dsp:txBody>
      <dsp:txXfrm>
        <a:off x="4577932" y="1549030"/>
        <a:ext cx="284320" cy="389002"/>
      </dsp:txXfrm>
    </dsp:sp>
    <dsp:sp modelId="{1903DE7C-DB7F-43C0-A2B0-A8D90DDC635A}">
      <dsp:nvSpPr>
        <dsp:cNvPr id="0" name=""/>
        <dsp:cNvSpPr/>
      </dsp:nvSpPr>
      <dsp:spPr>
        <a:xfrm>
          <a:off x="4840610" y="2488932"/>
          <a:ext cx="516946" cy="51694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endParaRPr lang="en-IN" sz="2400" kern="1200"/>
        </a:p>
      </dsp:txBody>
      <dsp:txXfrm>
        <a:off x="4956923" y="2488932"/>
        <a:ext cx="284320" cy="3890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c73c85e0e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c73c85e0e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4800"/>
              <a:buNone/>
              <a:defRPr sz="4800" b="0">
                <a:solidFill>
                  <a:schemeClr val="dk2"/>
                </a:solidFill>
              </a:defRPr>
            </a:lvl1pPr>
            <a:lvl2pPr lvl="1" algn="r">
              <a:spcBef>
                <a:spcPts val="0"/>
              </a:spcBef>
              <a:spcAft>
                <a:spcPts val="0"/>
              </a:spcAft>
              <a:buClr>
                <a:schemeClr val="dk2"/>
              </a:buClr>
              <a:buSzPts val="4800"/>
              <a:buNone/>
              <a:defRPr sz="4800" b="0">
                <a:solidFill>
                  <a:schemeClr val="dk2"/>
                </a:solidFill>
              </a:defRPr>
            </a:lvl2pPr>
            <a:lvl3pPr lvl="2" algn="r">
              <a:spcBef>
                <a:spcPts val="0"/>
              </a:spcBef>
              <a:spcAft>
                <a:spcPts val="0"/>
              </a:spcAft>
              <a:buClr>
                <a:schemeClr val="dk2"/>
              </a:buClr>
              <a:buSzPts val="4800"/>
              <a:buNone/>
              <a:defRPr sz="4800" b="0">
                <a:solidFill>
                  <a:schemeClr val="dk2"/>
                </a:solidFill>
              </a:defRPr>
            </a:lvl3pPr>
            <a:lvl4pPr lvl="3" algn="r">
              <a:spcBef>
                <a:spcPts val="0"/>
              </a:spcBef>
              <a:spcAft>
                <a:spcPts val="0"/>
              </a:spcAft>
              <a:buClr>
                <a:schemeClr val="dk2"/>
              </a:buClr>
              <a:buSzPts val="4800"/>
              <a:buNone/>
              <a:defRPr sz="4800" b="0">
                <a:solidFill>
                  <a:schemeClr val="dk2"/>
                </a:solidFill>
              </a:defRPr>
            </a:lvl4pPr>
            <a:lvl5pPr lvl="4" algn="r">
              <a:spcBef>
                <a:spcPts val="0"/>
              </a:spcBef>
              <a:spcAft>
                <a:spcPts val="0"/>
              </a:spcAft>
              <a:buClr>
                <a:schemeClr val="dk2"/>
              </a:buClr>
              <a:buSzPts val="4800"/>
              <a:buNone/>
              <a:defRPr sz="4800" b="0">
                <a:solidFill>
                  <a:schemeClr val="dk2"/>
                </a:solidFill>
              </a:defRPr>
            </a:lvl5pPr>
            <a:lvl6pPr lvl="5" algn="r">
              <a:spcBef>
                <a:spcPts val="0"/>
              </a:spcBef>
              <a:spcAft>
                <a:spcPts val="0"/>
              </a:spcAft>
              <a:buClr>
                <a:schemeClr val="dk2"/>
              </a:buClr>
              <a:buSzPts val="4800"/>
              <a:buNone/>
              <a:defRPr sz="4800" b="0">
                <a:solidFill>
                  <a:schemeClr val="dk2"/>
                </a:solidFill>
              </a:defRPr>
            </a:lvl6pPr>
            <a:lvl7pPr lvl="6" algn="r">
              <a:spcBef>
                <a:spcPts val="0"/>
              </a:spcBef>
              <a:spcAft>
                <a:spcPts val="0"/>
              </a:spcAft>
              <a:buClr>
                <a:schemeClr val="dk2"/>
              </a:buClr>
              <a:buSzPts val="4800"/>
              <a:buNone/>
              <a:defRPr sz="4800" b="0">
                <a:solidFill>
                  <a:schemeClr val="dk2"/>
                </a:solidFill>
              </a:defRPr>
            </a:lvl7pPr>
            <a:lvl8pPr lvl="7" algn="r">
              <a:spcBef>
                <a:spcPts val="0"/>
              </a:spcBef>
              <a:spcAft>
                <a:spcPts val="0"/>
              </a:spcAft>
              <a:buClr>
                <a:schemeClr val="dk2"/>
              </a:buClr>
              <a:buSzPts val="4800"/>
              <a:buNone/>
              <a:defRPr sz="4800" b="0">
                <a:solidFill>
                  <a:schemeClr val="dk2"/>
                </a:solidFill>
              </a:defRPr>
            </a:lvl8pPr>
            <a:lvl9pPr lvl="8" algn="r">
              <a:spcBef>
                <a:spcPts val="0"/>
              </a:spcBef>
              <a:spcAft>
                <a:spcPts val="0"/>
              </a:spcAft>
              <a:buClr>
                <a:schemeClr val="dk2"/>
              </a:buClr>
              <a:buSzPts val="4800"/>
              <a:buNone/>
              <a:defRPr sz="4800" b="0">
                <a:solidFill>
                  <a:schemeClr val="dk2"/>
                </a:solidFill>
              </a:defRPr>
            </a:lvl9pPr>
          </a:lstStyle>
          <a:p>
            <a:endParaRPr/>
          </a:p>
        </p:txBody>
      </p:sp>
      <p:sp>
        <p:nvSpPr>
          <p:cNvPr id="163" name="Google Shape;163;p2"/>
          <p:cNvSpPr/>
          <p:nvPr/>
        </p:nvSpPr>
        <p:spPr>
          <a:xfrm>
            <a:off x="723692" y="42200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58319" y="30532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25101" y="34224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078045" y="31283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01648" y="32857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364459" y="33468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551116" y="31255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19881" y="39948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644912" y="40365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16542" y="31861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347361" y="31861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681615" y="48135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146421" y="45087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146430" y="31044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262207" y="47295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376372" y="47290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08716" y="44293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7975391" y="30532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570785" y="40282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247060" y="40948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16944" y="40828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859713" y="34174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07038" y="42139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15839" y="45095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18184" y="39663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496794" y="30214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453205" y="37059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866011" y="47428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669805" y="46143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5"/>
        <p:cNvGrpSpPr/>
        <p:nvPr/>
      </p:nvGrpSpPr>
      <p:grpSpPr>
        <a:xfrm>
          <a:off x="0" y="0"/>
          <a:ext cx="0" cy="0"/>
          <a:chOff x="0" y="0"/>
          <a:chExt cx="0" cy="0"/>
        </a:xfrm>
      </p:grpSpPr>
      <p:sp>
        <p:nvSpPr>
          <p:cNvPr id="326" name="Google Shape;326;p6"/>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27" name="Google Shape;327;p6"/>
          <p:cNvSpPr txBox="1">
            <a:spLocks noGrp="1"/>
          </p:cNvSpPr>
          <p:nvPr>
            <p:ph type="body" idx="1"/>
          </p:nvPr>
        </p:nvSpPr>
        <p:spPr>
          <a:xfrm>
            <a:off x="747925" y="1363153"/>
            <a:ext cx="3159000" cy="3610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8" name="Google Shape;328;p6"/>
          <p:cNvSpPr txBox="1">
            <a:spLocks noGrp="1"/>
          </p:cNvSpPr>
          <p:nvPr>
            <p:ph type="body" idx="2"/>
          </p:nvPr>
        </p:nvSpPr>
        <p:spPr>
          <a:xfrm>
            <a:off x="4097098" y="1363153"/>
            <a:ext cx="3159000" cy="3610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grpSp>
        <p:nvGrpSpPr>
          <p:cNvPr id="329" name="Google Shape;329;p6"/>
          <p:cNvGrpSpPr/>
          <p:nvPr/>
        </p:nvGrpSpPr>
        <p:grpSpPr>
          <a:xfrm>
            <a:off x="7442902" y="-91154"/>
            <a:ext cx="1796289" cy="5330574"/>
            <a:chOff x="6023725" y="842300"/>
            <a:chExt cx="1358150" cy="4030375"/>
          </a:xfrm>
        </p:grpSpPr>
        <p:sp>
          <p:nvSpPr>
            <p:cNvPr id="330" name="Google Shape;330;p6"/>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9" name="Google Shape;359;p6"/>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60" name="Google Shape;360;p6"/>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1"/>
        <p:cNvGrpSpPr/>
        <p:nvPr/>
      </p:nvGrpSpPr>
      <p:grpSpPr>
        <a:xfrm>
          <a:off x="0" y="0"/>
          <a:ext cx="0" cy="0"/>
          <a:chOff x="0" y="0"/>
          <a:chExt cx="0" cy="0"/>
        </a:xfrm>
      </p:grpSpPr>
      <p:sp>
        <p:nvSpPr>
          <p:cNvPr id="362" name="Google Shape;362;p7"/>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63" name="Google Shape;363;p7"/>
          <p:cNvSpPr txBox="1">
            <a:spLocks noGrp="1"/>
          </p:cNvSpPr>
          <p:nvPr>
            <p:ph type="body" idx="1"/>
          </p:nvPr>
        </p:nvSpPr>
        <p:spPr>
          <a:xfrm>
            <a:off x="747925" y="1308875"/>
            <a:ext cx="2097900" cy="3617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64" name="Google Shape;364;p7"/>
          <p:cNvSpPr txBox="1">
            <a:spLocks noGrp="1"/>
          </p:cNvSpPr>
          <p:nvPr>
            <p:ph type="body" idx="2"/>
          </p:nvPr>
        </p:nvSpPr>
        <p:spPr>
          <a:xfrm>
            <a:off x="2953087" y="1308875"/>
            <a:ext cx="2097900" cy="3617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65" name="Google Shape;365;p7"/>
          <p:cNvSpPr txBox="1">
            <a:spLocks noGrp="1"/>
          </p:cNvSpPr>
          <p:nvPr>
            <p:ph type="body" idx="3"/>
          </p:nvPr>
        </p:nvSpPr>
        <p:spPr>
          <a:xfrm>
            <a:off x="5158248" y="1308875"/>
            <a:ext cx="2097900" cy="3617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grpSp>
        <p:nvGrpSpPr>
          <p:cNvPr id="366" name="Google Shape;366;p7"/>
          <p:cNvGrpSpPr/>
          <p:nvPr/>
        </p:nvGrpSpPr>
        <p:grpSpPr>
          <a:xfrm>
            <a:off x="7442902" y="-91154"/>
            <a:ext cx="1796289" cy="5330574"/>
            <a:chOff x="6023725" y="842300"/>
            <a:chExt cx="1358150" cy="4030375"/>
          </a:xfrm>
        </p:grpSpPr>
        <p:sp>
          <p:nvSpPr>
            <p:cNvPr id="367" name="Google Shape;367;p7"/>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6" name="Google Shape;396;p7"/>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97" name="Google Shape;397;p7"/>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8"/>
        <p:cNvGrpSpPr/>
        <p:nvPr/>
      </p:nvGrpSpPr>
      <p:grpSpPr>
        <a:xfrm>
          <a:off x="0" y="0"/>
          <a:ext cx="0" cy="0"/>
          <a:chOff x="0" y="0"/>
          <a:chExt cx="0" cy="0"/>
        </a:xfrm>
      </p:grpSpPr>
      <p:sp>
        <p:nvSpPr>
          <p:cNvPr id="399" name="Google Shape;399;p8"/>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grpSp>
        <p:nvGrpSpPr>
          <p:cNvPr id="400" name="Google Shape;400;p8"/>
          <p:cNvGrpSpPr/>
          <p:nvPr/>
        </p:nvGrpSpPr>
        <p:grpSpPr>
          <a:xfrm>
            <a:off x="7442902" y="-91154"/>
            <a:ext cx="1796289" cy="5330574"/>
            <a:chOff x="6023725" y="842300"/>
            <a:chExt cx="1358150" cy="4030375"/>
          </a:xfrm>
        </p:grpSpPr>
        <p:sp>
          <p:nvSpPr>
            <p:cNvPr id="401" name="Google Shape;401;p8"/>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0" name="Google Shape;430;p8"/>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431" name="Google Shape;431;p8"/>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1pPr>
            <a:lvl2pPr lvl="1">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2pPr>
            <a:lvl3pPr lvl="2">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3pPr>
            <a:lvl4pPr lvl="3">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4pPr>
            <a:lvl5pPr lvl="4">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5pPr>
            <a:lvl6pPr lvl="5">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6pPr>
            <a:lvl7pPr lvl="6">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7pPr>
            <a:lvl8pPr lvl="7">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8pPr>
            <a:lvl9pPr lvl="8">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9pPr>
          </a:lstStyle>
          <a:p>
            <a:endParaRPr/>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1"/>
              </a:buClr>
              <a:buSzPts val="2600"/>
              <a:buFont typeface="Dosis"/>
              <a:buChar char="✘"/>
              <a:defRPr sz="2600">
                <a:solidFill>
                  <a:schemeClr val="dk1"/>
                </a:solidFill>
                <a:latin typeface="Dosis"/>
                <a:ea typeface="Dosis"/>
                <a:cs typeface="Dosis"/>
                <a:sym typeface="Dosis"/>
              </a:defRPr>
            </a:lvl1pPr>
            <a:lvl2pPr marL="914400" lvl="1"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2pPr>
            <a:lvl3pPr marL="1371600" lvl="2"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3pPr>
            <a:lvl4pPr marL="1828800" lvl="3"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4pPr>
            <a:lvl5pPr marL="2286000" lvl="4"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5pPr>
            <a:lvl6pPr marL="2743200" lvl="5"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6pPr>
            <a:lvl7pPr marL="3200400" lvl="6"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7pPr>
            <a:lvl8pPr marL="3657600" lvl="7"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8pPr>
            <a:lvl9pPr marL="4114800" lvl="8"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9pPr>
          </a:lstStyle>
          <a:p>
            <a:endParaRPr/>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chemeClr val="accent1"/>
                </a:solidFill>
                <a:latin typeface="Sniglet"/>
                <a:ea typeface="Sniglet"/>
                <a:cs typeface="Sniglet"/>
                <a:sym typeface="Sniglet"/>
              </a:defRPr>
            </a:lvl1pPr>
            <a:lvl2pPr lvl="1">
              <a:buNone/>
              <a:defRPr sz="1200">
                <a:solidFill>
                  <a:schemeClr val="accent1"/>
                </a:solidFill>
                <a:latin typeface="Sniglet"/>
                <a:ea typeface="Sniglet"/>
                <a:cs typeface="Sniglet"/>
                <a:sym typeface="Sniglet"/>
              </a:defRPr>
            </a:lvl2pPr>
            <a:lvl3pPr lvl="2">
              <a:buNone/>
              <a:defRPr sz="1200">
                <a:solidFill>
                  <a:schemeClr val="accent1"/>
                </a:solidFill>
                <a:latin typeface="Sniglet"/>
                <a:ea typeface="Sniglet"/>
                <a:cs typeface="Sniglet"/>
                <a:sym typeface="Sniglet"/>
              </a:defRPr>
            </a:lvl3pPr>
            <a:lvl4pPr lvl="3">
              <a:buNone/>
              <a:defRPr sz="1200">
                <a:solidFill>
                  <a:schemeClr val="accent1"/>
                </a:solidFill>
                <a:latin typeface="Sniglet"/>
                <a:ea typeface="Sniglet"/>
                <a:cs typeface="Sniglet"/>
                <a:sym typeface="Sniglet"/>
              </a:defRPr>
            </a:lvl4pPr>
            <a:lvl5pPr lvl="4">
              <a:buNone/>
              <a:defRPr sz="1200">
                <a:solidFill>
                  <a:schemeClr val="accent1"/>
                </a:solidFill>
                <a:latin typeface="Sniglet"/>
                <a:ea typeface="Sniglet"/>
                <a:cs typeface="Sniglet"/>
                <a:sym typeface="Sniglet"/>
              </a:defRPr>
            </a:lvl5pPr>
            <a:lvl6pPr lvl="5">
              <a:buNone/>
              <a:defRPr sz="1200">
                <a:solidFill>
                  <a:schemeClr val="accent1"/>
                </a:solidFill>
                <a:latin typeface="Sniglet"/>
                <a:ea typeface="Sniglet"/>
                <a:cs typeface="Sniglet"/>
                <a:sym typeface="Sniglet"/>
              </a:defRPr>
            </a:lvl6pPr>
            <a:lvl7pPr lvl="6">
              <a:buNone/>
              <a:defRPr sz="1200">
                <a:solidFill>
                  <a:schemeClr val="accent1"/>
                </a:solidFill>
                <a:latin typeface="Sniglet"/>
                <a:ea typeface="Sniglet"/>
                <a:cs typeface="Sniglet"/>
                <a:sym typeface="Sniglet"/>
              </a:defRPr>
            </a:lvl7pPr>
            <a:lvl8pPr lvl="7">
              <a:buNone/>
              <a:defRPr sz="1200">
                <a:solidFill>
                  <a:schemeClr val="accent1"/>
                </a:solidFill>
                <a:latin typeface="Sniglet"/>
                <a:ea typeface="Sniglet"/>
                <a:cs typeface="Sniglet"/>
                <a:sym typeface="Sniglet"/>
              </a:defRPr>
            </a:lvl8pPr>
            <a:lvl9pPr lvl="8">
              <a:buNone/>
              <a:defRPr sz="1200">
                <a:solidFill>
                  <a:schemeClr val="accent1"/>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4.gi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532520" y="215590"/>
            <a:ext cx="8078959" cy="15551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Automatic segmentation of clothing for the</a:t>
            </a:r>
            <a:br>
              <a:rPr lang="en-US" sz="2800" dirty="0"/>
            </a:br>
            <a:r>
              <a:rPr lang="en-US" sz="2800" dirty="0"/>
              <a:t>identification</a:t>
            </a:r>
            <a:br>
              <a:rPr lang="en-US" sz="2800" dirty="0"/>
            </a:br>
            <a:r>
              <a:rPr lang="en-US" sz="2800" dirty="0"/>
              <a:t>of fashion trends using k-means clustering</a:t>
            </a:r>
          </a:p>
        </p:txBody>
      </p:sp>
      <p:sp>
        <p:nvSpPr>
          <p:cNvPr id="3" name="Subtitle 2">
            <a:extLst>
              <a:ext uri="{FF2B5EF4-FFF2-40B4-BE49-F238E27FC236}">
                <a16:creationId xmlns:a16="http://schemas.microsoft.com/office/drawing/2014/main" id="{DCB006A6-EBA2-4C2B-AD06-D1EB1A25ADB6}"/>
              </a:ext>
            </a:extLst>
          </p:cNvPr>
          <p:cNvSpPr txBox="1">
            <a:spLocks/>
          </p:cNvSpPr>
          <p:nvPr/>
        </p:nvSpPr>
        <p:spPr>
          <a:xfrm>
            <a:off x="397725" y="1988169"/>
            <a:ext cx="8348547" cy="1167161"/>
          </a:xfrm>
          <a:prstGeom prst="rect">
            <a:avLst/>
          </a:prstGeom>
        </p:spPr>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2">
                    <a:lumMod val="60000"/>
                    <a:lumOff val="40000"/>
                  </a:schemeClr>
                </a:solidFill>
                <a:latin typeface="+mn-lt"/>
              </a:rPr>
              <a:t>Prepare by –  </a:t>
            </a:r>
          </a:p>
          <a:p>
            <a:endParaRPr lang="en-US" sz="1600" dirty="0">
              <a:solidFill>
                <a:schemeClr val="bg2">
                  <a:lumMod val="60000"/>
                  <a:lumOff val="40000"/>
                </a:schemeClr>
              </a:solidFill>
              <a:latin typeface="+mn-lt"/>
            </a:endParaRPr>
          </a:p>
          <a:p>
            <a:r>
              <a:rPr lang="en-IN" sz="1600" dirty="0">
                <a:solidFill>
                  <a:schemeClr val="bg2">
                    <a:lumMod val="60000"/>
                    <a:lumOff val="40000"/>
                  </a:schemeClr>
                </a:solidFill>
                <a:latin typeface="+mn-lt"/>
              </a:rPr>
              <a:t>VISHAL VASOYA 	- 202118013		VASHISHTH RAVAL 	- 202118026</a:t>
            </a:r>
          </a:p>
          <a:p>
            <a:r>
              <a:rPr lang="en-IN" sz="1600" dirty="0">
                <a:solidFill>
                  <a:schemeClr val="bg2">
                    <a:lumMod val="60000"/>
                    <a:lumOff val="40000"/>
                  </a:schemeClr>
                </a:solidFill>
                <a:latin typeface="+mn-lt"/>
              </a:rPr>
              <a:t>BHUMI BOSAMIA 	- 20118040		DEVANSHI SHAH 	- 202118042</a:t>
            </a:r>
            <a:endParaRPr lang="en-US" sz="1600" dirty="0">
              <a:solidFill>
                <a:schemeClr val="bg2">
                  <a:lumMod val="60000"/>
                  <a:lumOff val="40000"/>
                </a:schemeClr>
              </a:solidFill>
              <a:latin typeface="+mn-lt"/>
            </a:endParaRPr>
          </a:p>
          <a:p>
            <a:pPr>
              <a:spcAft>
                <a:spcPts val="600"/>
              </a:spcAft>
            </a:pPr>
            <a:endParaRPr lang="en-US" sz="1600" dirty="0">
              <a:solidFill>
                <a:schemeClr val="bg2">
                  <a:lumMod val="60000"/>
                  <a:lumOff val="40000"/>
                </a:schemeClr>
              </a:solidFill>
              <a:latin typeface="+mn-lt"/>
            </a:endParaRPr>
          </a:p>
          <a:p>
            <a:pPr>
              <a:spcAft>
                <a:spcPts val="600"/>
              </a:spcAft>
            </a:pPr>
            <a:endParaRPr lang="en-US" sz="1600" dirty="0">
              <a:solidFill>
                <a:schemeClr val="bg2">
                  <a:lumMod val="60000"/>
                  <a:lumOff val="40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1724961" y="341304"/>
            <a:ext cx="5054114"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Before and after applying  k-means</a:t>
            </a:r>
            <a:endParaRPr sz="3200" dirty="0"/>
          </a:p>
        </p:txBody>
      </p:sp>
      <p:sp>
        <p:nvSpPr>
          <p:cNvPr id="568" name="Google Shape;568;p18"/>
          <p:cNvSpPr/>
          <p:nvPr/>
        </p:nvSpPr>
        <p:spPr>
          <a:xfrm>
            <a:off x="335289" y="56042"/>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855720">
            <a:off x="8124895" y="727011"/>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7600487" y="562016"/>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7612497" y="100504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3A364F72-53DE-44F5-BA52-E51CE251CCCF}"/>
              </a:ext>
            </a:extLst>
          </p:cNvPr>
          <p:cNvPicPr>
            <a:picLocks noChangeAspect="1"/>
          </p:cNvPicPr>
          <p:nvPr/>
        </p:nvPicPr>
        <p:blipFill rotWithShape="1">
          <a:blip r:embed="rId3"/>
          <a:srcRect l="1689" b="2564"/>
          <a:stretch/>
        </p:blipFill>
        <p:spPr>
          <a:xfrm>
            <a:off x="805856" y="1627849"/>
            <a:ext cx="3620498" cy="2887333"/>
          </a:xfrm>
          <a:prstGeom prst="rect">
            <a:avLst/>
          </a:prstGeom>
        </p:spPr>
      </p:pic>
      <p:pic>
        <p:nvPicPr>
          <p:cNvPr id="5" name="Picture 4">
            <a:extLst>
              <a:ext uri="{FF2B5EF4-FFF2-40B4-BE49-F238E27FC236}">
                <a16:creationId xmlns:a16="http://schemas.microsoft.com/office/drawing/2014/main" id="{AC935CDE-1CF5-44EE-8D22-181B218711CF}"/>
              </a:ext>
            </a:extLst>
          </p:cNvPr>
          <p:cNvPicPr>
            <a:picLocks noChangeAspect="1"/>
          </p:cNvPicPr>
          <p:nvPr/>
        </p:nvPicPr>
        <p:blipFill rotWithShape="1">
          <a:blip r:embed="rId4"/>
          <a:srcRect l="1828" r="492" b="2517"/>
          <a:stretch/>
        </p:blipFill>
        <p:spPr>
          <a:xfrm>
            <a:off x="4717647" y="1627849"/>
            <a:ext cx="3816000" cy="28873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4"/>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Results</a:t>
            </a:r>
            <a:endParaRPr sz="2400" dirty="0"/>
          </a:p>
        </p:txBody>
      </p:sp>
      <p:graphicFrame>
        <p:nvGraphicFramePr>
          <p:cNvPr id="619" name="Google Shape;619;p24"/>
          <p:cNvGraphicFramePr/>
          <p:nvPr>
            <p:extLst>
              <p:ext uri="{D42A27DB-BD31-4B8C-83A1-F6EECF244321}">
                <p14:modId xmlns:p14="http://schemas.microsoft.com/office/powerpoint/2010/main" val="2569165298"/>
              </p:ext>
            </p:extLst>
          </p:nvPr>
        </p:nvGraphicFramePr>
        <p:xfrm>
          <a:off x="851200" y="1399581"/>
          <a:ext cx="6029800" cy="3275375"/>
        </p:xfrm>
        <a:graphic>
          <a:graphicData uri="http://schemas.openxmlformats.org/drawingml/2006/table">
            <a:tbl>
              <a:tblPr>
                <a:noFill/>
                <a:tableStyleId>{0FA78245-F04A-4819-98CB-A0784EEE9882}</a:tableStyleId>
              </a:tblPr>
              <a:tblGrid>
                <a:gridCol w="1205960">
                  <a:extLst>
                    <a:ext uri="{9D8B030D-6E8A-4147-A177-3AD203B41FA5}">
                      <a16:colId xmlns:a16="http://schemas.microsoft.com/office/drawing/2014/main" val="20000"/>
                    </a:ext>
                  </a:extLst>
                </a:gridCol>
                <a:gridCol w="1205960">
                  <a:extLst>
                    <a:ext uri="{9D8B030D-6E8A-4147-A177-3AD203B41FA5}">
                      <a16:colId xmlns:a16="http://schemas.microsoft.com/office/drawing/2014/main" val="20001"/>
                    </a:ext>
                  </a:extLst>
                </a:gridCol>
                <a:gridCol w="1205960">
                  <a:extLst>
                    <a:ext uri="{9D8B030D-6E8A-4147-A177-3AD203B41FA5}">
                      <a16:colId xmlns:a16="http://schemas.microsoft.com/office/drawing/2014/main" val="20002"/>
                    </a:ext>
                  </a:extLst>
                </a:gridCol>
                <a:gridCol w="1205960">
                  <a:extLst>
                    <a:ext uri="{9D8B030D-6E8A-4147-A177-3AD203B41FA5}">
                      <a16:colId xmlns:a16="http://schemas.microsoft.com/office/drawing/2014/main" val="20003"/>
                    </a:ext>
                  </a:extLst>
                </a:gridCol>
                <a:gridCol w="1205960">
                  <a:extLst>
                    <a:ext uri="{9D8B030D-6E8A-4147-A177-3AD203B41FA5}">
                      <a16:colId xmlns:a16="http://schemas.microsoft.com/office/drawing/2014/main" val="2866479058"/>
                    </a:ext>
                  </a:extLst>
                </a:gridCol>
              </a:tblGrid>
              <a:tr h="655075">
                <a:tc>
                  <a:txBody>
                    <a:bodyPr/>
                    <a:lstStyle/>
                    <a:p>
                      <a:pPr marL="0" lvl="0" indent="0" algn="r" rtl="0">
                        <a:spcBef>
                          <a:spcPts val="0"/>
                        </a:spcBef>
                        <a:spcAft>
                          <a:spcPts val="0"/>
                        </a:spcAft>
                        <a:buNone/>
                      </a:pPr>
                      <a:r>
                        <a:rPr lang="en-IN" sz="1400" b="1" dirty="0">
                          <a:solidFill>
                            <a:schemeClr val="bg1"/>
                          </a:solidFill>
                          <a:latin typeface="Dosis"/>
                          <a:ea typeface="Dosis"/>
                          <a:cs typeface="Dosis"/>
                          <a:sym typeface="Dosis"/>
                        </a:rPr>
                        <a:t>Models</a:t>
                      </a:r>
                      <a:endParaRPr sz="1400" b="1" dirty="0">
                        <a:solidFill>
                          <a:schemeClr val="bg1"/>
                        </a:solidFill>
                        <a:latin typeface="Dosis"/>
                        <a:ea typeface="Dosis"/>
                        <a:cs typeface="Dosis"/>
                        <a:sym typeface="Dosis"/>
                      </a:endParaRPr>
                    </a:p>
                  </a:txBody>
                  <a:tcPr marL="91425" marR="91425" marT="68575" marB="68575" anchor="ctr">
                    <a:lnL w="9525" cap="flat" cmpd="sng">
                      <a:solidFill>
                        <a:srgbClr val="1C4587"/>
                      </a:solidFill>
                      <a:prstDash val="solid"/>
                      <a:round/>
                      <a:headEnd type="none" w="sm" len="sm"/>
                      <a:tailEnd type="none" w="sm" len="sm"/>
                    </a:lnL>
                    <a:lnR w="9525" cap="flat" cmpd="sng" algn="ctr">
                      <a:solidFill>
                        <a:srgbClr val="1C4587"/>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IN" sz="1400" b="1" dirty="0">
                          <a:solidFill>
                            <a:schemeClr val="bg1"/>
                          </a:solidFill>
                          <a:latin typeface="Dosis"/>
                          <a:ea typeface="Dosis"/>
                          <a:cs typeface="Dosis"/>
                          <a:sym typeface="Dosis"/>
                        </a:rPr>
                        <a:t>Accuracy</a:t>
                      </a:r>
                      <a:endParaRPr sz="1400" b="1" dirty="0">
                        <a:solidFill>
                          <a:schemeClr val="bg1"/>
                        </a:solidFill>
                        <a:latin typeface="Dosis"/>
                        <a:ea typeface="Dosis"/>
                        <a:cs typeface="Dosis"/>
                        <a:sym typeface="Dosis"/>
                      </a:endParaRPr>
                    </a:p>
                  </a:txBody>
                  <a:tcPr marL="91425" marR="91425" marT="68575" marB="68575" anchor="ctr">
                    <a:lnL w="9525" cap="flat" cmpd="sng" algn="ctr">
                      <a:solidFill>
                        <a:srgbClr val="1C4587"/>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IN" sz="1400" b="1" dirty="0">
                          <a:solidFill>
                            <a:schemeClr val="bg1"/>
                          </a:solidFill>
                          <a:latin typeface="Dosis"/>
                          <a:ea typeface="Dosis"/>
                          <a:cs typeface="Dosis"/>
                          <a:sym typeface="Dosis"/>
                        </a:rPr>
                        <a:t>Precision</a:t>
                      </a:r>
                      <a:endParaRPr sz="1400" b="1" dirty="0">
                        <a:solidFill>
                          <a:schemeClr val="bg1"/>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IN" sz="1400" b="1" dirty="0">
                          <a:solidFill>
                            <a:schemeClr val="bg1"/>
                          </a:solidFill>
                          <a:latin typeface="Dosis"/>
                          <a:ea typeface="Dosis"/>
                          <a:cs typeface="Dosis"/>
                          <a:sym typeface="Dosis"/>
                        </a:rPr>
                        <a:t>Recall</a:t>
                      </a:r>
                      <a:endParaRPr sz="1400" b="1" dirty="0">
                        <a:solidFill>
                          <a:schemeClr val="bg1"/>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IN" sz="1400" b="1" dirty="0">
                          <a:solidFill>
                            <a:schemeClr val="bg1"/>
                          </a:solidFill>
                          <a:latin typeface="Dosis"/>
                          <a:ea typeface="Dosis"/>
                          <a:cs typeface="Dosis"/>
                          <a:sym typeface="Dosis"/>
                        </a:rPr>
                        <a:t>F1 score</a:t>
                      </a:r>
                      <a:endParaRPr sz="1400" b="1" dirty="0">
                        <a:solidFill>
                          <a:schemeClr val="bg1"/>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10000"/>
                  </a:ext>
                </a:extLst>
              </a:tr>
              <a:tr h="655075">
                <a:tc>
                  <a:txBody>
                    <a:bodyPr/>
                    <a:lstStyle/>
                    <a:p>
                      <a:pPr marL="0" lvl="0" indent="0" algn="r" rtl="0">
                        <a:spcBef>
                          <a:spcPts val="0"/>
                        </a:spcBef>
                        <a:spcAft>
                          <a:spcPts val="0"/>
                        </a:spcAft>
                        <a:buNone/>
                      </a:pPr>
                      <a:r>
                        <a:rPr lang="en" sz="1100" dirty="0">
                          <a:solidFill>
                            <a:srgbClr val="3C78D8"/>
                          </a:solidFill>
                          <a:latin typeface="Dosis"/>
                          <a:ea typeface="Dosis"/>
                          <a:cs typeface="Dosis"/>
                          <a:sym typeface="Dosis"/>
                        </a:rPr>
                        <a:t>K - Means</a:t>
                      </a:r>
                      <a:endParaRPr sz="1100" dirty="0">
                        <a:solidFill>
                          <a:srgbClr val="3C78D8"/>
                        </a:solidFill>
                        <a:latin typeface="Dosis"/>
                        <a:ea typeface="Dosis"/>
                        <a:cs typeface="Dosis"/>
                        <a:sym typeface="Dosis"/>
                      </a:endParaRPr>
                    </a:p>
                  </a:txBody>
                  <a:tcPr marL="91425" marR="91425" marT="68575" marB="68575" anchor="ctr">
                    <a:lnL w="9525" cap="flat" cmpd="sng">
                      <a:solidFill>
                        <a:srgbClr val="1C4587"/>
                      </a:solidFill>
                      <a:prstDash val="solid"/>
                      <a:round/>
                      <a:headEnd type="none" w="sm" len="sm"/>
                      <a:tailEnd type="none" w="sm" len="sm"/>
                    </a:lnL>
                    <a:lnR w="9525" cap="flat" cmpd="sng" algn="ctr">
                      <a:solidFill>
                        <a:srgbClr val="1C4587"/>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0.68</a:t>
                      </a:r>
                      <a:endParaRPr sz="1100" b="1" dirty="0">
                        <a:solidFill>
                          <a:srgbClr val="3D4965"/>
                        </a:solidFill>
                        <a:latin typeface="Dosis"/>
                        <a:ea typeface="Dosis"/>
                        <a:cs typeface="Dosis"/>
                        <a:sym typeface="Dosis"/>
                      </a:endParaRPr>
                    </a:p>
                  </a:txBody>
                  <a:tcPr marL="91425" marR="91425" marT="68575" marB="68575" anchor="ctr">
                    <a:lnL w="9525" cap="flat" cmpd="sng" algn="ctr">
                      <a:solidFill>
                        <a:srgbClr val="1C4587"/>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0.55</a:t>
                      </a:r>
                      <a:endParaRPr sz="1100" b="1" dirty="0">
                        <a:solidFill>
                          <a:srgbClr val="3D4965"/>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0.64</a:t>
                      </a:r>
                      <a:endParaRPr sz="1100" b="1" dirty="0">
                        <a:solidFill>
                          <a:srgbClr val="3D4965"/>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IN" sz="1100" b="1" dirty="0">
                          <a:solidFill>
                            <a:srgbClr val="3D4965"/>
                          </a:solidFill>
                          <a:latin typeface="Dosis"/>
                          <a:ea typeface="Dosis"/>
                          <a:cs typeface="Dosis"/>
                          <a:sym typeface="Dosis"/>
                        </a:rPr>
                        <a:t>0.66</a:t>
                      </a:r>
                      <a:endParaRPr sz="1100" b="1" dirty="0">
                        <a:solidFill>
                          <a:srgbClr val="3D4965"/>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1"/>
                  </a:ext>
                </a:extLst>
              </a:tr>
              <a:tr h="655075">
                <a:tc>
                  <a:txBody>
                    <a:bodyPr/>
                    <a:lstStyle/>
                    <a:p>
                      <a:pPr marL="0" lvl="0" indent="0" algn="r" rtl="0">
                        <a:spcBef>
                          <a:spcPts val="0"/>
                        </a:spcBef>
                        <a:spcAft>
                          <a:spcPts val="0"/>
                        </a:spcAft>
                        <a:buNone/>
                      </a:pPr>
                      <a:r>
                        <a:rPr lang="en-IN" sz="1100" dirty="0">
                          <a:solidFill>
                            <a:srgbClr val="3C78D8"/>
                          </a:solidFill>
                          <a:latin typeface="Dosis"/>
                          <a:ea typeface="Dosis"/>
                          <a:cs typeface="Dosis"/>
                          <a:sym typeface="Dosis"/>
                        </a:rPr>
                        <a:t>Decision Tree</a:t>
                      </a:r>
                      <a:endParaRPr sz="1100" dirty="0">
                        <a:solidFill>
                          <a:srgbClr val="3C78D8"/>
                        </a:solidFill>
                        <a:latin typeface="Dosis"/>
                        <a:ea typeface="Dosis"/>
                        <a:cs typeface="Dosis"/>
                        <a:sym typeface="Dosis"/>
                      </a:endParaRPr>
                    </a:p>
                  </a:txBody>
                  <a:tcPr marL="91425" marR="91425" marT="68575" marB="68575" anchor="ctr">
                    <a:lnL w="9525" cap="flat" cmpd="sng">
                      <a:solidFill>
                        <a:srgbClr val="1C4587"/>
                      </a:solidFill>
                      <a:prstDash val="solid"/>
                      <a:round/>
                      <a:headEnd type="none" w="sm" len="sm"/>
                      <a:tailEnd type="none" w="sm" len="sm"/>
                    </a:lnL>
                    <a:lnR w="9525" cap="flat" cmpd="sng" algn="ctr">
                      <a:solidFill>
                        <a:srgbClr val="1C4587"/>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IN" sz="1100" b="1" dirty="0">
                          <a:solidFill>
                            <a:srgbClr val="3D4965"/>
                          </a:solidFill>
                          <a:latin typeface="Dosis"/>
                          <a:ea typeface="Dosis"/>
                          <a:cs typeface="Dosis"/>
                          <a:sym typeface="Dosis"/>
                        </a:rPr>
                        <a:t>0.75</a:t>
                      </a:r>
                      <a:endParaRPr sz="1100" b="1" dirty="0">
                        <a:solidFill>
                          <a:srgbClr val="3D4965"/>
                        </a:solidFill>
                        <a:latin typeface="Dosis"/>
                        <a:ea typeface="Dosis"/>
                        <a:cs typeface="Dosis"/>
                        <a:sym typeface="Dosis"/>
                      </a:endParaRPr>
                    </a:p>
                  </a:txBody>
                  <a:tcPr marL="91425" marR="91425" marT="68575" marB="68575" anchor="ctr">
                    <a:lnL w="9525" cap="flat" cmpd="sng" algn="ctr">
                      <a:solidFill>
                        <a:srgbClr val="1C4587"/>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IN" sz="1100" b="1" dirty="0">
                          <a:solidFill>
                            <a:srgbClr val="3D4965"/>
                          </a:solidFill>
                          <a:latin typeface="Dosis"/>
                          <a:ea typeface="Dosis"/>
                          <a:cs typeface="Dosis"/>
                          <a:sym typeface="Dosis"/>
                        </a:rPr>
                        <a:t>0.71 </a:t>
                      </a:r>
                      <a:endParaRPr sz="1100" b="1" dirty="0">
                        <a:solidFill>
                          <a:srgbClr val="3D4965"/>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IN" sz="1100" b="1" dirty="0">
                          <a:solidFill>
                            <a:srgbClr val="3D4965"/>
                          </a:solidFill>
                          <a:latin typeface="Dosis"/>
                          <a:ea typeface="Dosis"/>
                          <a:cs typeface="Dosis"/>
                          <a:sym typeface="Dosis"/>
                        </a:rPr>
                        <a:t>0.70 </a:t>
                      </a:r>
                      <a:endParaRPr sz="1100" b="1" dirty="0">
                        <a:solidFill>
                          <a:srgbClr val="3D4965"/>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IN" sz="1100" b="1" dirty="0">
                          <a:solidFill>
                            <a:srgbClr val="3D4965"/>
                          </a:solidFill>
                          <a:latin typeface="Dosis"/>
                          <a:ea typeface="Dosis"/>
                          <a:cs typeface="Dosis"/>
                          <a:sym typeface="Dosis"/>
                        </a:rPr>
                        <a:t>0.71</a:t>
                      </a:r>
                      <a:endParaRPr sz="1100" b="1" dirty="0">
                        <a:solidFill>
                          <a:srgbClr val="3D4965"/>
                        </a:solidFill>
                        <a:latin typeface="Dosis"/>
                        <a:ea typeface="Dosis"/>
                        <a:cs typeface="Dosis"/>
                        <a:sym typeface="Dosis"/>
                      </a:endParaRPr>
                    </a:p>
                  </a:txBody>
                  <a:tcPr marL="91425" marR="91425" marT="68575" marB="68575" anchor="ctr">
                    <a:lnL w="9525" cap="flat" cmpd="sng" algn="ctr">
                      <a:solidFill>
                        <a:srgbClr val="1C4587">
                          <a:alpha val="0"/>
                        </a:srgbClr>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3787772189"/>
                  </a:ext>
                </a:extLst>
              </a:tr>
              <a:tr h="655075">
                <a:tc>
                  <a:txBody>
                    <a:bodyPr/>
                    <a:lstStyle/>
                    <a:p>
                      <a:pPr marL="0" lvl="0" indent="0" algn="r" rtl="0">
                        <a:spcBef>
                          <a:spcPts val="0"/>
                        </a:spcBef>
                        <a:spcAft>
                          <a:spcPts val="0"/>
                        </a:spcAft>
                        <a:buNone/>
                      </a:pPr>
                      <a:r>
                        <a:rPr lang="en-IN" sz="1100" dirty="0">
                          <a:solidFill>
                            <a:srgbClr val="3C78D8"/>
                          </a:solidFill>
                          <a:latin typeface="Dosis"/>
                          <a:ea typeface="Dosis"/>
                          <a:cs typeface="Dosis"/>
                          <a:sym typeface="Dosis"/>
                        </a:rPr>
                        <a:t>Random Forest</a:t>
                      </a:r>
                      <a:endParaRPr sz="1100" dirty="0">
                        <a:solidFill>
                          <a:srgbClr val="3C78D8"/>
                        </a:solidFill>
                        <a:latin typeface="Dosis"/>
                        <a:ea typeface="Dosis"/>
                        <a:cs typeface="Dosis"/>
                        <a:sym typeface="Dosis"/>
                      </a:endParaRPr>
                    </a:p>
                  </a:txBody>
                  <a:tcPr marL="91425" marR="91425" marT="68575" marB="6857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0.83</a:t>
                      </a:r>
                      <a:endParaRPr sz="1100" b="1" dirty="0">
                        <a:solidFill>
                          <a:srgbClr val="3D4965"/>
                        </a:solidFill>
                        <a:latin typeface="Dosis"/>
                        <a:ea typeface="Dosis"/>
                        <a:cs typeface="Dosis"/>
                        <a:sym typeface="Dosis"/>
                      </a:endParaRPr>
                    </a:p>
                  </a:txBody>
                  <a:tcPr marL="91425" marR="91425" marT="68575" marB="68575" anchor="ctr">
                    <a:lnL w="9525" cap="flat" cmpd="sng">
                      <a:solidFill>
                        <a:srgbClr val="1C4587"/>
                      </a:solidFill>
                      <a:prstDash val="solid"/>
                      <a:round/>
                      <a:headEnd type="none" w="sm" len="sm"/>
                      <a:tailEnd type="none" w="sm" len="sm"/>
                    </a:lnL>
                    <a:lnR w="9525" cap="flat" cmpd="sng">
                      <a:solidFill>
                        <a:srgbClr val="1C4587">
                          <a:alpha val="0"/>
                        </a:srgbClr>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0.78</a:t>
                      </a:r>
                      <a:endParaRPr sz="1100" b="1" dirty="0">
                        <a:solidFill>
                          <a:srgbClr val="3D4965"/>
                        </a:solidFill>
                        <a:latin typeface="Dosis"/>
                        <a:ea typeface="Dosis"/>
                        <a:cs typeface="Dosis"/>
                        <a:sym typeface="Dosis"/>
                      </a:endParaRPr>
                    </a:p>
                  </a:txBody>
                  <a:tcPr marL="91425" marR="91425" marT="68575" marB="68575" anchor="ctr">
                    <a:lnL w="9525" cap="flat" cmpd="sng">
                      <a:solidFill>
                        <a:srgbClr val="1C4587">
                          <a:alpha val="0"/>
                        </a:srgbClr>
                      </a:solidFill>
                      <a:prstDash val="solid"/>
                      <a:round/>
                      <a:headEnd type="none" w="sm" len="sm"/>
                      <a:tailEnd type="none" w="sm" len="sm"/>
                    </a:lnL>
                    <a:lnR w="9525" cap="flat" cmpd="sng">
                      <a:solidFill>
                        <a:srgbClr val="1C4587">
                          <a:alpha val="0"/>
                        </a:srgbClr>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0.82 </a:t>
                      </a:r>
                      <a:endParaRPr sz="1100" b="1" dirty="0">
                        <a:solidFill>
                          <a:srgbClr val="3D4965"/>
                        </a:solidFill>
                        <a:latin typeface="Dosis"/>
                        <a:ea typeface="Dosis"/>
                        <a:cs typeface="Dosis"/>
                        <a:sym typeface="Dosis"/>
                      </a:endParaRPr>
                    </a:p>
                  </a:txBody>
                  <a:tcPr marL="91425" marR="91425" marT="68575" marB="68575" anchor="ctr">
                    <a:lnL w="9525" cap="flat" cmpd="sng">
                      <a:solidFill>
                        <a:srgbClr val="1C4587">
                          <a:alpha val="0"/>
                        </a:srgbClr>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IN" sz="1100" b="1" dirty="0">
                          <a:solidFill>
                            <a:srgbClr val="3D4965"/>
                          </a:solidFill>
                          <a:latin typeface="Dosis"/>
                          <a:ea typeface="Dosis"/>
                          <a:cs typeface="Dosis"/>
                          <a:sym typeface="Dosis"/>
                        </a:rPr>
                        <a:t>0.74</a:t>
                      </a:r>
                      <a:endParaRPr sz="1100" b="1" dirty="0">
                        <a:solidFill>
                          <a:srgbClr val="3D4965"/>
                        </a:solidFill>
                        <a:latin typeface="Dosis"/>
                        <a:ea typeface="Dosis"/>
                        <a:cs typeface="Dosis"/>
                        <a:sym typeface="Dosis"/>
                      </a:endParaRPr>
                    </a:p>
                  </a:txBody>
                  <a:tcPr marL="91425" marR="91425" marT="68575" marB="68575" anchor="ctr">
                    <a:lnL w="9525" cap="flat" cmpd="sng">
                      <a:solidFill>
                        <a:srgbClr val="1C4587">
                          <a:alpha val="0"/>
                        </a:srgbClr>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2"/>
                  </a:ext>
                </a:extLst>
              </a:tr>
              <a:tr h="655075">
                <a:tc>
                  <a:txBody>
                    <a:bodyPr/>
                    <a:lstStyle/>
                    <a:p>
                      <a:pPr marL="0" lvl="0" indent="0" algn="r" rtl="0">
                        <a:spcBef>
                          <a:spcPts val="0"/>
                        </a:spcBef>
                        <a:spcAft>
                          <a:spcPts val="0"/>
                        </a:spcAft>
                        <a:buNone/>
                      </a:pPr>
                      <a:r>
                        <a:rPr lang="en-IN" sz="1100" dirty="0">
                          <a:solidFill>
                            <a:srgbClr val="3C78D8"/>
                          </a:solidFill>
                          <a:latin typeface="Dosis"/>
                          <a:ea typeface="Dosis"/>
                          <a:cs typeface="Dosis"/>
                          <a:sym typeface="Dosis"/>
                        </a:rPr>
                        <a:t>CNN</a:t>
                      </a:r>
                      <a:endParaRPr sz="1100" dirty="0">
                        <a:solidFill>
                          <a:srgbClr val="3C78D8"/>
                        </a:solidFill>
                        <a:latin typeface="Dosis"/>
                        <a:ea typeface="Dosis"/>
                        <a:cs typeface="Dosis"/>
                        <a:sym typeface="Dosis"/>
                      </a:endParaRPr>
                    </a:p>
                  </a:txBody>
                  <a:tcPr marL="91425" marR="91425" marT="68575" marB="68575" anchor="ctr">
                    <a:lnL w="9525" cap="flat" cmpd="sng">
                      <a:solidFill>
                        <a:srgbClr val="1C4587"/>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0.91</a:t>
                      </a:r>
                      <a:endParaRPr sz="1100" b="1" dirty="0">
                        <a:solidFill>
                          <a:srgbClr val="3D4965"/>
                        </a:solidFill>
                        <a:latin typeface="Dosis"/>
                        <a:ea typeface="Dosis"/>
                        <a:cs typeface="Dosis"/>
                        <a:sym typeface="Dosis"/>
                      </a:endParaRPr>
                    </a:p>
                  </a:txBody>
                  <a:tcPr marL="91425" marR="91425" marT="68575" marB="68575" anchor="ctr">
                    <a:lnL w="9525" cap="flat" cmpd="sng">
                      <a:solidFill>
                        <a:srgbClr val="1C4587"/>
                      </a:solidFill>
                      <a:prstDash val="solid"/>
                      <a:round/>
                      <a:headEnd type="none" w="sm" len="sm"/>
                      <a:tailEnd type="none" w="sm" len="sm"/>
                    </a:lnL>
                    <a:lnR w="9525" cap="flat" cmpd="sng">
                      <a:solidFill>
                        <a:srgbClr val="1C4587">
                          <a:alpha val="0"/>
                        </a:srgbClr>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0.97</a:t>
                      </a:r>
                      <a:endParaRPr sz="1100" b="1" dirty="0">
                        <a:solidFill>
                          <a:srgbClr val="3D4965"/>
                        </a:solidFill>
                        <a:latin typeface="Dosis"/>
                        <a:ea typeface="Dosis"/>
                        <a:cs typeface="Dosis"/>
                        <a:sym typeface="Dosis"/>
                      </a:endParaRPr>
                    </a:p>
                  </a:txBody>
                  <a:tcPr marL="91425" marR="91425" marT="68575" marB="68575" anchor="ctr">
                    <a:lnL w="9525" cap="flat" cmpd="sng">
                      <a:solidFill>
                        <a:srgbClr val="1C4587">
                          <a:alpha val="0"/>
                        </a:srgbClr>
                      </a:solidFill>
                      <a:prstDash val="solid"/>
                      <a:round/>
                      <a:headEnd type="none" w="sm" len="sm"/>
                      <a:tailEnd type="none" w="sm" len="sm"/>
                    </a:lnL>
                    <a:lnR w="9525" cap="flat" cmpd="sng">
                      <a:solidFill>
                        <a:srgbClr val="1C4587">
                          <a:alpha val="0"/>
                        </a:srgbClr>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3D4965"/>
                          </a:solidFill>
                          <a:latin typeface="Dosis"/>
                          <a:ea typeface="Dosis"/>
                          <a:cs typeface="Dosis"/>
                          <a:sym typeface="Dosis"/>
                        </a:rPr>
                        <a:t>0.89</a:t>
                      </a:r>
                      <a:endParaRPr sz="1100" b="1" dirty="0">
                        <a:solidFill>
                          <a:srgbClr val="3D4965"/>
                        </a:solidFill>
                        <a:latin typeface="Dosis"/>
                        <a:ea typeface="Dosis"/>
                        <a:cs typeface="Dosis"/>
                        <a:sym typeface="Dosis"/>
                      </a:endParaRPr>
                    </a:p>
                  </a:txBody>
                  <a:tcPr marL="91425" marR="91425" marT="68575" marB="68575" anchor="ctr">
                    <a:lnL w="9525" cap="flat" cmpd="sng">
                      <a:solidFill>
                        <a:srgbClr val="1C4587">
                          <a:alpha val="0"/>
                        </a:srgbClr>
                      </a:solidFill>
                      <a:prstDash val="solid"/>
                      <a:round/>
                      <a:headEnd type="none" w="sm" len="sm"/>
                      <a:tailEnd type="none" w="sm" len="sm"/>
                    </a:lnL>
                    <a:lnR w="9525" cap="flat" cmpd="sng" algn="ctr">
                      <a:solidFill>
                        <a:srgbClr val="1C4587">
                          <a:alpha val="0"/>
                        </a:srgbClr>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IN" sz="1100" b="1" dirty="0">
                          <a:solidFill>
                            <a:srgbClr val="3D4965"/>
                          </a:solidFill>
                          <a:latin typeface="Dosis"/>
                          <a:ea typeface="Dosis"/>
                          <a:cs typeface="Dosis"/>
                          <a:sym typeface="Dosis"/>
                        </a:rPr>
                        <a:t>0.89</a:t>
                      </a:r>
                      <a:endParaRPr sz="1100" b="1" dirty="0">
                        <a:solidFill>
                          <a:srgbClr val="3D4965"/>
                        </a:solidFill>
                        <a:latin typeface="Dosis"/>
                        <a:ea typeface="Dosis"/>
                        <a:cs typeface="Dosis"/>
                        <a:sym typeface="Dosis"/>
                      </a:endParaRPr>
                    </a:p>
                  </a:txBody>
                  <a:tcPr marL="91425" marR="91425" marT="68575" marB="68575" anchor="ctr">
                    <a:lnL w="9525" cap="flat" cmpd="sng">
                      <a:solidFill>
                        <a:srgbClr val="1C4587">
                          <a:alpha val="0"/>
                        </a:srgbClr>
                      </a:solidFill>
                      <a:prstDash val="solid"/>
                      <a:round/>
                      <a:headEnd type="none" w="sm" len="sm"/>
                      <a:tailEnd type="none" w="sm" len="sm"/>
                    </a:lnL>
                    <a:lnR w="9525" cap="flat" cmpd="sng">
                      <a:solidFill>
                        <a:srgbClr val="1C4587"/>
                      </a:solidFill>
                      <a:prstDash val="solid"/>
                      <a:round/>
                      <a:headEnd type="none" w="sm" len="sm"/>
                      <a:tailEnd type="none" w="sm" len="sm"/>
                    </a:lnR>
                    <a:lnT w="9525" cap="flat" cmpd="sng" algn="ctr">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20" name="Google Shape;620;p24"/>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2075-2590-422F-8829-9EAA3E7C3B5E}"/>
              </a:ext>
            </a:extLst>
          </p:cNvPr>
          <p:cNvSpPr>
            <a:spLocks noGrp="1"/>
          </p:cNvSpPr>
          <p:nvPr>
            <p:ph type="title"/>
          </p:nvPr>
        </p:nvSpPr>
        <p:spPr/>
        <p:txBody>
          <a:bodyPr/>
          <a:lstStyle/>
          <a:p>
            <a:r>
              <a:rPr lang="en-IN" sz="2400" dirty="0"/>
              <a:t>Conclusion</a:t>
            </a:r>
          </a:p>
        </p:txBody>
      </p:sp>
      <p:sp>
        <p:nvSpPr>
          <p:cNvPr id="3" name="Slide Number Placeholder 2">
            <a:extLst>
              <a:ext uri="{FF2B5EF4-FFF2-40B4-BE49-F238E27FC236}">
                <a16:creationId xmlns:a16="http://schemas.microsoft.com/office/drawing/2014/main" id="{AEB06295-B2AA-44C1-924D-5F3D62EFF17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6" name="Text Placeholder 2">
            <a:extLst>
              <a:ext uri="{FF2B5EF4-FFF2-40B4-BE49-F238E27FC236}">
                <a16:creationId xmlns:a16="http://schemas.microsoft.com/office/drawing/2014/main" id="{F2EE6355-03C0-4F8C-A8D7-61A64DA7ED53}"/>
              </a:ext>
            </a:extLst>
          </p:cNvPr>
          <p:cNvSpPr txBox="1">
            <a:spLocks/>
          </p:cNvSpPr>
          <p:nvPr/>
        </p:nvSpPr>
        <p:spPr>
          <a:xfrm>
            <a:off x="747924" y="1152293"/>
            <a:ext cx="6515237" cy="377368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Font typeface="Arial" panose="020B0604020202020204" pitchFamily="34" charset="0"/>
              <a:buChar char="•"/>
            </a:pPr>
            <a:endParaRPr lang="en-IN" dirty="0"/>
          </a:p>
        </p:txBody>
      </p:sp>
      <p:sp>
        <p:nvSpPr>
          <p:cNvPr id="5" name="Text Placeholder 2">
            <a:extLst>
              <a:ext uri="{FF2B5EF4-FFF2-40B4-BE49-F238E27FC236}">
                <a16:creationId xmlns:a16="http://schemas.microsoft.com/office/drawing/2014/main" id="{7D9F9E5A-969C-4486-9932-82D1B0996430}"/>
              </a:ext>
            </a:extLst>
          </p:cNvPr>
          <p:cNvSpPr txBox="1">
            <a:spLocks/>
          </p:cNvSpPr>
          <p:nvPr/>
        </p:nvSpPr>
        <p:spPr>
          <a:xfrm>
            <a:off x="900324" y="1304693"/>
            <a:ext cx="6515237" cy="377368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200000"/>
              </a:lnSpc>
              <a:buFont typeface="Arial" panose="020B0604020202020204" pitchFamily="34" charset="0"/>
              <a:buChar char="•"/>
            </a:pPr>
            <a:r>
              <a:rPr lang="en-US" sz="1600" dirty="0"/>
              <a:t> Here we can conclude that the K-means model is performing classification based on the image values irrespective from the shape, size or color of the image, which is used in CNN. So we can say that the K-means is not that adequate in image compare to others.</a:t>
            </a:r>
          </a:p>
          <a:p>
            <a:pPr algn="just">
              <a:lnSpc>
                <a:spcPct val="200000"/>
              </a:lnSpc>
            </a:pPr>
            <a:endParaRPr lang="en-IN" sz="1600" dirty="0"/>
          </a:p>
        </p:txBody>
      </p:sp>
    </p:spTree>
    <p:extLst>
      <p:ext uri="{BB962C8B-B14F-4D97-AF65-F5344CB8AC3E}">
        <p14:creationId xmlns:p14="http://schemas.microsoft.com/office/powerpoint/2010/main" val="45504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4"/>
          <p:cNvSpPr txBox="1">
            <a:spLocks noGrp="1"/>
          </p:cNvSpPr>
          <p:nvPr>
            <p:ph type="ctrTitle" idx="4294967295"/>
          </p:nvPr>
        </p:nvSpPr>
        <p:spPr>
          <a:xfrm>
            <a:off x="3657038" y="1073100"/>
            <a:ext cx="3229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sp>
        <p:nvSpPr>
          <p:cNvPr id="753" name="Google Shape;753;p34"/>
          <p:cNvSpPr txBox="1">
            <a:spLocks noGrp="1"/>
          </p:cNvSpPr>
          <p:nvPr>
            <p:ph type="body" idx="4294967295"/>
          </p:nvPr>
        </p:nvSpPr>
        <p:spPr>
          <a:xfrm>
            <a:off x="3657038" y="2119105"/>
            <a:ext cx="32292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754" name="Google Shape;754;p34"/>
          <p:cNvSpPr/>
          <p:nvPr/>
        </p:nvSpPr>
        <p:spPr>
          <a:xfrm>
            <a:off x="2257757" y="1402659"/>
            <a:ext cx="1180108" cy="1089975"/>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C78D8"/>
              </a:solidFill>
            </a:endParaRPr>
          </a:p>
        </p:txBody>
      </p:sp>
      <p:sp>
        <p:nvSpPr>
          <p:cNvPr id="755" name="Google Shape;755;p34"/>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39"/>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Roadmap</a:t>
            </a:r>
            <a:endParaRPr dirty="0"/>
          </a:p>
        </p:txBody>
      </p:sp>
      <p:sp>
        <p:nvSpPr>
          <p:cNvPr id="825" name="Google Shape;825;p39"/>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826" name="Google Shape;826;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828" name="Google Shape;828;p39"/>
          <p:cNvGrpSpPr/>
          <p:nvPr/>
        </p:nvGrpSpPr>
        <p:grpSpPr>
          <a:xfrm>
            <a:off x="1786339" y="1703401"/>
            <a:ext cx="473400" cy="473400"/>
            <a:chOff x="1786339" y="1703401"/>
            <a:chExt cx="473400" cy="473400"/>
          </a:xfrm>
        </p:grpSpPr>
        <p:sp>
          <p:nvSpPr>
            <p:cNvPr id="829" name="Google Shape;829;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830" name="Google Shape;830;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Dosis"/>
                  <a:ea typeface="Dosis"/>
                  <a:cs typeface="Dosis"/>
                  <a:sym typeface="Dosis"/>
                </a:rPr>
                <a:t>1</a:t>
              </a:r>
              <a:endParaRPr sz="600">
                <a:solidFill>
                  <a:schemeClr val="dk2"/>
                </a:solidFill>
                <a:latin typeface="Dosis"/>
                <a:ea typeface="Dosis"/>
                <a:cs typeface="Dosis"/>
                <a:sym typeface="Dosis"/>
              </a:endParaRPr>
            </a:p>
          </p:txBody>
        </p:sp>
      </p:grpSp>
      <p:grpSp>
        <p:nvGrpSpPr>
          <p:cNvPr id="831" name="Google Shape;831;p39"/>
          <p:cNvGrpSpPr/>
          <p:nvPr/>
        </p:nvGrpSpPr>
        <p:grpSpPr>
          <a:xfrm>
            <a:off x="3814414" y="1703401"/>
            <a:ext cx="473400" cy="473400"/>
            <a:chOff x="3814414" y="1703401"/>
            <a:chExt cx="473400" cy="473400"/>
          </a:xfrm>
        </p:grpSpPr>
        <p:sp>
          <p:nvSpPr>
            <p:cNvPr id="832" name="Google Shape;832;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833" name="Google Shape;833;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Dosis"/>
                  <a:ea typeface="Dosis"/>
                  <a:cs typeface="Dosis"/>
                  <a:sym typeface="Dosis"/>
                </a:rPr>
                <a:t>3</a:t>
              </a:r>
              <a:endParaRPr sz="600">
                <a:solidFill>
                  <a:schemeClr val="dk2"/>
                </a:solidFill>
                <a:latin typeface="Dosis"/>
                <a:ea typeface="Dosis"/>
                <a:cs typeface="Dosis"/>
                <a:sym typeface="Dosis"/>
              </a:endParaRPr>
            </a:p>
          </p:txBody>
        </p:sp>
      </p:grpSp>
      <p:grpSp>
        <p:nvGrpSpPr>
          <p:cNvPr id="840" name="Google Shape;840;p39"/>
          <p:cNvGrpSpPr/>
          <p:nvPr/>
        </p:nvGrpSpPr>
        <p:grpSpPr>
          <a:xfrm>
            <a:off x="4852739" y="3576300"/>
            <a:ext cx="473400" cy="473400"/>
            <a:chOff x="4852739" y="3576300"/>
            <a:chExt cx="473400" cy="473400"/>
          </a:xfrm>
        </p:grpSpPr>
        <p:sp>
          <p:nvSpPr>
            <p:cNvPr id="841" name="Google Shape;841;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842" name="Google Shape;842;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Dosis"/>
                  <a:ea typeface="Dosis"/>
                  <a:cs typeface="Dosis"/>
                  <a:sym typeface="Dosis"/>
                </a:rPr>
                <a:t>4</a:t>
              </a:r>
              <a:endParaRPr sz="600">
                <a:solidFill>
                  <a:schemeClr val="dk2"/>
                </a:solidFill>
                <a:latin typeface="Dosis"/>
                <a:ea typeface="Dosis"/>
                <a:cs typeface="Dosis"/>
                <a:sym typeface="Dosis"/>
              </a:endParaRPr>
            </a:p>
          </p:txBody>
        </p:sp>
      </p:grpSp>
      <p:grpSp>
        <p:nvGrpSpPr>
          <p:cNvPr id="843" name="Google Shape;843;p39"/>
          <p:cNvGrpSpPr/>
          <p:nvPr/>
        </p:nvGrpSpPr>
        <p:grpSpPr>
          <a:xfrm>
            <a:off x="2824664" y="3576300"/>
            <a:ext cx="473400" cy="473400"/>
            <a:chOff x="2824664" y="3576300"/>
            <a:chExt cx="473400" cy="473400"/>
          </a:xfrm>
        </p:grpSpPr>
        <p:sp>
          <p:nvSpPr>
            <p:cNvPr id="844" name="Google Shape;844;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845" name="Google Shape;845;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Dosis"/>
                  <a:ea typeface="Dosis"/>
                  <a:cs typeface="Dosis"/>
                  <a:sym typeface="Dosis"/>
                </a:rPr>
                <a:t>2</a:t>
              </a:r>
              <a:endParaRPr sz="600">
                <a:solidFill>
                  <a:schemeClr val="dk2"/>
                </a:solidFill>
                <a:latin typeface="Dosis"/>
                <a:ea typeface="Dosis"/>
                <a:cs typeface="Dosis"/>
                <a:sym typeface="Dosis"/>
              </a:endParaRPr>
            </a:p>
          </p:txBody>
        </p:sp>
      </p:grpSp>
      <p:sp>
        <p:nvSpPr>
          <p:cNvPr id="846" name="Google Shape;846;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800" b="1" dirty="0">
                <a:solidFill>
                  <a:schemeClr val="dk2"/>
                </a:solidFill>
                <a:latin typeface="Dosis"/>
                <a:ea typeface="Dosis"/>
                <a:cs typeface="Dosis"/>
                <a:sym typeface="Dosis"/>
              </a:rPr>
              <a:t>Intoduction</a:t>
            </a:r>
            <a:endParaRPr sz="1800" b="1" dirty="0">
              <a:solidFill>
                <a:schemeClr val="dk2"/>
              </a:solidFill>
              <a:latin typeface="Dosis"/>
              <a:ea typeface="Dosis"/>
              <a:cs typeface="Dosis"/>
              <a:sym typeface="Dosis"/>
            </a:endParaRPr>
          </a:p>
        </p:txBody>
      </p:sp>
      <p:sp>
        <p:nvSpPr>
          <p:cNvPr id="847" name="Google Shape;847;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sz="1800" b="1" dirty="0">
                <a:solidFill>
                  <a:schemeClr val="dk2"/>
                </a:solidFill>
                <a:latin typeface="Dosis"/>
                <a:ea typeface="Dosis"/>
                <a:cs typeface="Dosis"/>
                <a:sym typeface="Dosis"/>
              </a:rPr>
              <a:t>Results</a:t>
            </a:r>
            <a:endParaRPr sz="1800" b="1" dirty="0">
              <a:solidFill>
                <a:schemeClr val="dk2"/>
              </a:solidFill>
              <a:latin typeface="Dosis"/>
              <a:ea typeface="Dosis"/>
              <a:cs typeface="Dosis"/>
              <a:sym typeface="Dosis"/>
            </a:endParaRPr>
          </a:p>
        </p:txBody>
      </p:sp>
      <p:sp>
        <p:nvSpPr>
          <p:cNvPr id="848" name="Google Shape;848;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endParaRPr lang="en-US" sz="1800" b="1" dirty="0">
              <a:solidFill>
                <a:schemeClr val="dk2"/>
              </a:solidFill>
              <a:latin typeface="Dosis"/>
              <a:ea typeface="Dosis"/>
              <a:cs typeface="Dosis"/>
              <a:sym typeface="Dosis"/>
            </a:endParaRPr>
          </a:p>
        </p:txBody>
      </p:sp>
      <p:sp>
        <p:nvSpPr>
          <p:cNvPr id="849" name="Google Shape;849;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1800" b="1" dirty="0">
                <a:solidFill>
                  <a:schemeClr val="dk2"/>
                </a:solidFill>
                <a:latin typeface="Dosis"/>
                <a:ea typeface="Dosis"/>
                <a:cs typeface="Dosis"/>
                <a:sym typeface="Dosis"/>
              </a:rPr>
              <a:t>Methodology</a:t>
            </a:r>
            <a:endParaRPr sz="1800" b="1" dirty="0">
              <a:solidFill>
                <a:schemeClr val="dk2"/>
              </a:solidFill>
              <a:latin typeface="Dosis"/>
              <a:ea typeface="Dosis"/>
              <a:cs typeface="Dosis"/>
              <a:sym typeface="Dosis"/>
            </a:endParaRPr>
          </a:p>
        </p:txBody>
      </p:sp>
      <p:sp>
        <p:nvSpPr>
          <p:cNvPr id="850" name="Google Shape;850;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algn="ctr"/>
            <a:r>
              <a:rPr lang="en-US" sz="1800" b="1" dirty="0">
                <a:solidFill>
                  <a:schemeClr val="dk2"/>
                </a:solidFill>
                <a:latin typeface="Dosis"/>
                <a:ea typeface="Dosis"/>
                <a:cs typeface="Dosis"/>
                <a:sym typeface="Dosis"/>
              </a:rPr>
              <a:t>Conclusion</a:t>
            </a:r>
          </a:p>
          <a:p>
            <a:pPr marL="0" marR="0" lvl="0" indent="0" algn="ctr" rtl="0">
              <a:lnSpc>
                <a:spcPct val="100000"/>
              </a:lnSpc>
              <a:spcBef>
                <a:spcPts val="0"/>
              </a:spcBef>
              <a:spcAft>
                <a:spcPts val="0"/>
              </a:spcAft>
              <a:buNone/>
            </a:pPr>
            <a:endParaRPr sz="1800" b="1" dirty="0">
              <a:solidFill>
                <a:schemeClr val="dk2"/>
              </a:solidFill>
              <a:latin typeface="Dosis"/>
              <a:ea typeface="Dosis"/>
              <a:cs typeface="Dosis"/>
              <a:sym typeface="Dosis"/>
            </a:endParaRPr>
          </a:p>
        </p:txBody>
      </p:sp>
      <p:sp>
        <p:nvSpPr>
          <p:cNvPr id="851" name="Google Shape;851;p39"/>
          <p:cNvSpPr txBox="1"/>
          <p:nvPr/>
        </p:nvSpPr>
        <p:spPr>
          <a:xfrm>
            <a:off x="6315889"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1800" b="1" dirty="0">
              <a:solidFill>
                <a:schemeClr val="dk2"/>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dirty="0"/>
              <a:t>INTRODUCTION </a:t>
            </a:r>
          </a:p>
        </p:txBody>
      </p:sp>
      <p:sp>
        <p:nvSpPr>
          <p:cNvPr id="531" name="Google Shape;531;p13"/>
          <p:cNvSpPr txBox="1"/>
          <p:nvPr/>
        </p:nvSpPr>
        <p:spPr>
          <a:xfrm>
            <a:off x="747925" y="1449675"/>
            <a:ext cx="6140400" cy="2945100"/>
          </a:xfrm>
          <a:prstGeom prst="rect">
            <a:avLst/>
          </a:prstGeom>
          <a:noFill/>
          <a:ln>
            <a:noFill/>
          </a:ln>
        </p:spPr>
        <p:txBody>
          <a:bodyPr spcFirstLastPara="1" wrap="square" lIns="91425" tIns="91425" rIns="91425" bIns="91425" anchor="t" anchorCtr="0">
            <a:noAutofit/>
          </a:bodyPr>
          <a:lstStyle/>
          <a:p>
            <a:pPr marL="285750" indent="-285750" algn="just">
              <a:lnSpc>
                <a:spcPct val="200000"/>
              </a:lnSpc>
              <a:buFont typeface="Arial" panose="020B0604020202020204" pitchFamily="34" charset="0"/>
              <a:buChar char="•"/>
            </a:pPr>
            <a:r>
              <a:rPr lang="en-US" sz="1600" dirty="0"/>
              <a:t>Fashion is a fast-growing industry, Where trends are changing day by day. This project proposes an automatic segmentation method for the clothing identification. </a:t>
            </a:r>
          </a:p>
          <a:p>
            <a:pPr algn="just">
              <a:lnSpc>
                <a:spcPct val="200000"/>
              </a:lnSpc>
            </a:pPr>
            <a:endParaRPr lang="en-US" sz="1600" dirty="0"/>
          </a:p>
          <a:p>
            <a:pPr marL="285750" indent="-285750" algn="just">
              <a:lnSpc>
                <a:spcPct val="200000"/>
              </a:lnSpc>
              <a:buFont typeface="Arial" panose="020B0604020202020204" pitchFamily="34" charset="0"/>
              <a:buChar char="•"/>
            </a:pPr>
            <a:r>
              <a:rPr lang="en-US" sz="1600" dirty="0"/>
              <a:t>We are using K-means clustering algorithm to identification for image, were identified based on color, texture and shape.</a:t>
            </a:r>
            <a:endParaRPr lang="en-IN" sz="1600" dirty="0"/>
          </a:p>
          <a:p>
            <a:pPr marL="0" lvl="0" indent="0" algn="just" rtl="0">
              <a:spcBef>
                <a:spcPts val="600"/>
              </a:spcBef>
              <a:spcAft>
                <a:spcPts val="0"/>
              </a:spcAft>
              <a:buClr>
                <a:schemeClr val="dk1"/>
              </a:buClr>
              <a:buSzPts val="1100"/>
              <a:buFont typeface="Arial"/>
              <a:buNone/>
            </a:pPr>
            <a:endParaRPr sz="1600" dirty="0">
              <a:solidFill>
                <a:srgbClr val="3D4965"/>
              </a:solidFill>
              <a:latin typeface="Dosis"/>
              <a:ea typeface="Dosis"/>
              <a:cs typeface="Dosis"/>
              <a:sym typeface="Dosis"/>
            </a:endParaRPr>
          </a:p>
          <a:p>
            <a:pPr marL="0" lvl="0" indent="0" algn="just" rtl="0">
              <a:spcBef>
                <a:spcPts val="600"/>
              </a:spcBef>
              <a:spcAft>
                <a:spcPts val="0"/>
              </a:spcAft>
              <a:buNone/>
            </a:pPr>
            <a:endParaRPr sz="1600" dirty="0">
              <a:solidFill>
                <a:srgbClr val="3D4965"/>
              </a:solidFill>
              <a:latin typeface="Dosis"/>
              <a:ea typeface="Dosis"/>
              <a:cs typeface="Dosis"/>
              <a:sym typeface="Dosis"/>
            </a:endParaRPr>
          </a:p>
        </p:txBody>
      </p:sp>
      <p:sp>
        <p:nvSpPr>
          <p:cNvPr id="534" name="Google Shape;534;p1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9"/>
          <p:cNvSpPr txBox="1">
            <a:spLocks noGrp="1"/>
          </p:cNvSpPr>
          <p:nvPr>
            <p:ph type="body" idx="1"/>
          </p:nvPr>
        </p:nvSpPr>
        <p:spPr>
          <a:xfrm>
            <a:off x="747925" y="1330712"/>
            <a:ext cx="6084055" cy="349455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578" name="Google Shape;578;p19"/>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Methodology</a:t>
            </a:r>
          </a:p>
        </p:txBody>
      </p:sp>
      <p:sp>
        <p:nvSpPr>
          <p:cNvPr id="580" name="Google Shape;580;p19"/>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graphicFrame>
        <p:nvGraphicFramePr>
          <p:cNvPr id="4" name="Diagram 3">
            <a:extLst>
              <a:ext uri="{FF2B5EF4-FFF2-40B4-BE49-F238E27FC236}">
                <a16:creationId xmlns:a16="http://schemas.microsoft.com/office/drawing/2014/main" id="{5956619C-BE18-4BA7-A11C-4E9015759C33}"/>
              </a:ext>
            </a:extLst>
          </p:cNvPr>
          <p:cNvGraphicFramePr/>
          <p:nvPr>
            <p:extLst>
              <p:ext uri="{D42A27DB-BD31-4B8C-83A1-F6EECF244321}">
                <p14:modId xmlns:p14="http://schemas.microsoft.com/office/powerpoint/2010/main" val="1316056584"/>
              </p:ext>
            </p:extLst>
          </p:nvPr>
        </p:nvGraphicFramePr>
        <p:xfrm>
          <a:off x="792325" y="1419922"/>
          <a:ext cx="5742290" cy="3615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0"/>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1. Importing and  describing the data</a:t>
            </a:r>
          </a:p>
        </p:txBody>
      </p:sp>
      <p:sp>
        <p:nvSpPr>
          <p:cNvPr id="586" name="Google Shape;586;p20"/>
          <p:cNvSpPr txBox="1">
            <a:spLocks noGrp="1"/>
          </p:cNvSpPr>
          <p:nvPr>
            <p:ph type="body" idx="1"/>
          </p:nvPr>
        </p:nvSpPr>
        <p:spPr>
          <a:xfrm>
            <a:off x="535259" y="1011044"/>
            <a:ext cx="6898888" cy="3914931"/>
          </a:xfrm>
          <a:prstGeom prst="rect">
            <a:avLst/>
          </a:prstGeom>
        </p:spPr>
        <p:txBody>
          <a:bodyPr spcFirstLastPara="1" wrap="square" lIns="91425" tIns="91425" rIns="91425" bIns="91425" anchor="t" anchorCtr="0">
            <a:noAutofit/>
          </a:bodyPr>
          <a:lstStyle/>
          <a:p>
            <a:pPr marL="114300" indent="0" algn="just">
              <a:lnSpc>
                <a:spcPct val="150000"/>
              </a:lnSpc>
              <a:buNone/>
            </a:pPr>
            <a:r>
              <a:rPr lang="en-US" sz="1600" b="0" i="0" u="none" strike="noStrike" baseline="0" dirty="0">
                <a:latin typeface="+mn-lt"/>
              </a:rPr>
              <a:t>We are using fashion mnist dataset. The data set consists of a training set of 60,000 observations and a test set of 10,000 observations. </a:t>
            </a:r>
            <a:endParaRPr sz="1600" dirty="0">
              <a:latin typeface="+mn-lt"/>
            </a:endParaRPr>
          </a:p>
        </p:txBody>
      </p:sp>
      <p:sp>
        <p:nvSpPr>
          <p:cNvPr id="589" name="Google Shape;589;p20"/>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9" name="Picture 8">
            <a:extLst>
              <a:ext uri="{FF2B5EF4-FFF2-40B4-BE49-F238E27FC236}">
                <a16:creationId xmlns:a16="http://schemas.microsoft.com/office/drawing/2014/main" id="{589EB232-389F-48F9-BF2F-2C7354019CF1}"/>
              </a:ext>
            </a:extLst>
          </p:cNvPr>
          <p:cNvPicPr>
            <a:picLocks noChangeAspect="1"/>
          </p:cNvPicPr>
          <p:nvPr/>
        </p:nvPicPr>
        <p:blipFill>
          <a:blip r:embed="rId3"/>
          <a:stretch>
            <a:fillRect/>
          </a:stretch>
        </p:blipFill>
        <p:spPr>
          <a:xfrm>
            <a:off x="2221346" y="1935136"/>
            <a:ext cx="3824075" cy="3086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194A-586B-40EF-9ACA-2E8A97EAD8D5}"/>
              </a:ext>
            </a:extLst>
          </p:cNvPr>
          <p:cNvSpPr>
            <a:spLocks noGrp="1"/>
          </p:cNvSpPr>
          <p:nvPr>
            <p:ph type="title"/>
          </p:nvPr>
        </p:nvSpPr>
        <p:spPr/>
        <p:txBody>
          <a:bodyPr/>
          <a:lstStyle/>
          <a:p>
            <a:r>
              <a:rPr lang="en-IN" sz="2400" dirty="0"/>
              <a:t>2. Applying PCA</a:t>
            </a:r>
          </a:p>
        </p:txBody>
      </p:sp>
      <p:sp>
        <p:nvSpPr>
          <p:cNvPr id="3" name="Text Placeholder 2">
            <a:extLst>
              <a:ext uri="{FF2B5EF4-FFF2-40B4-BE49-F238E27FC236}">
                <a16:creationId xmlns:a16="http://schemas.microsoft.com/office/drawing/2014/main" id="{70F40672-95C7-4E06-888E-FB2478211149}"/>
              </a:ext>
            </a:extLst>
          </p:cNvPr>
          <p:cNvSpPr>
            <a:spLocks noGrp="1"/>
          </p:cNvSpPr>
          <p:nvPr>
            <p:ph type="body" idx="1"/>
          </p:nvPr>
        </p:nvSpPr>
        <p:spPr>
          <a:xfrm>
            <a:off x="747922" y="1194227"/>
            <a:ext cx="6448332" cy="3617100"/>
          </a:xfrm>
        </p:spPr>
        <p:txBody>
          <a:bodyPr/>
          <a:lstStyle/>
          <a:p>
            <a:pPr algn="just">
              <a:buFont typeface="Arial" panose="020B0604020202020204" pitchFamily="34" charset="0"/>
              <a:buChar char="•"/>
            </a:pPr>
            <a:r>
              <a:rPr lang="en-US" sz="1800" b="0" i="0" u="none" strike="noStrike" baseline="0" dirty="0">
                <a:latin typeface="+mj-lt"/>
                <a:ea typeface="Roboto Condensed" panose="02000000000000000000" pitchFamily="2" charset="0"/>
              </a:rPr>
              <a:t>Principal component analysis is a method used to reduce the number of dimensions in a dataset without losing much </a:t>
            </a:r>
            <a:r>
              <a:rPr lang="en-IN" sz="1800" b="0" i="0" u="none" strike="noStrike" baseline="0" dirty="0">
                <a:latin typeface="+mj-lt"/>
                <a:ea typeface="Roboto Condensed" panose="02000000000000000000" pitchFamily="2" charset="0"/>
              </a:rPr>
              <a:t>information.</a:t>
            </a:r>
            <a:endParaRPr lang="en-IN" dirty="0">
              <a:latin typeface="+mj-lt"/>
              <a:ea typeface="Roboto Condensed" panose="02000000000000000000" pitchFamily="2" charset="0"/>
            </a:endParaRPr>
          </a:p>
        </p:txBody>
      </p:sp>
      <p:sp>
        <p:nvSpPr>
          <p:cNvPr id="6" name="Slide Number Placeholder 5">
            <a:extLst>
              <a:ext uri="{FF2B5EF4-FFF2-40B4-BE49-F238E27FC236}">
                <a16:creationId xmlns:a16="http://schemas.microsoft.com/office/drawing/2014/main" id="{47E7D41D-2EB0-4CEA-9A98-82901E60901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pic>
        <p:nvPicPr>
          <p:cNvPr id="7" name="Picture 6">
            <a:extLst>
              <a:ext uri="{FF2B5EF4-FFF2-40B4-BE49-F238E27FC236}">
                <a16:creationId xmlns:a16="http://schemas.microsoft.com/office/drawing/2014/main" id="{8BB7505A-26E9-4AC1-B843-9D69EEFC8F3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845057" y="2541395"/>
            <a:ext cx="3368705" cy="566367"/>
          </a:xfrm>
          <a:prstGeom prst="rect">
            <a:avLst/>
          </a:prstGeom>
        </p:spPr>
      </p:pic>
      <p:pic>
        <p:nvPicPr>
          <p:cNvPr id="8" name="Picture 7">
            <a:extLst>
              <a:ext uri="{FF2B5EF4-FFF2-40B4-BE49-F238E27FC236}">
                <a16:creationId xmlns:a16="http://schemas.microsoft.com/office/drawing/2014/main" id="{2232C2EA-8B54-4F64-9FD9-D7E64456D8F6}"/>
              </a:ext>
            </a:extLst>
          </p:cNvPr>
          <p:cNvPicPr>
            <a:picLocks noChangeAspect="1"/>
          </p:cNvPicPr>
          <p:nvPr/>
        </p:nvPicPr>
        <p:blipFill>
          <a:blip r:embed="rId4"/>
          <a:stretch>
            <a:fillRect/>
          </a:stretch>
        </p:blipFill>
        <p:spPr>
          <a:xfrm>
            <a:off x="4746486" y="3709697"/>
            <a:ext cx="1430720" cy="315600"/>
          </a:xfrm>
          <a:prstGeom prst="rect">
            <a:avLst/>
          </a:prstGeom>
        </p:spPr>
      </p:pic>
      <p:pic>
        <p:nvPicPr>
          <p:cNvPr id="10" name="Picture 9">
            <a:extLst>
              <a:ext uri="{FF2B5EF4-FFF2-40B4-BE49-F238E27FC236}">
                <a16:creationId xmlns:a16="http://schemas.microsoft.com/office/drawing/2014/main" id="{05F93A0D-01D5-475E-BA40-3AA41D12FB4B}"/>
              </a:ext>
            </a:extLst>
          </p:cNvPr>
          <p:cNvPicPr>
            <a:picLocks noChangeAspect="1"/>
          </p:cNvPicPr>
          <p:nvPr/>
        </p:nvPicPr>
        <p:blipFill rotWithShape="1">
          <a:blip r:embed="rId5"/>
          <a:srcRect l="30995" t="5390" r="27864"/>
          <a:stretch/>
        </p:blipFill>
        <p:spPr>
          <a:xfrm>
            <a:off x="864783" y="2326822"/>
            <a:ext cx="2817373" cy="2591653"/>
          </a:xfrm>
          <a:prstGeom prst="rect">
            <a:avLst/>
          </a:prstGeom>
        </p:spPr>
      </p:pic>
    </p:spTree>
    <p:extLst>
      <p:ext uri="{BB962C8B-B14F-4D97-AF65-F5344CB8AC3E}">
        <p14:creationId xmlns:p14="http://schemas.microsoft.com/office/powerpoint/2010/main" val="121109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09E-4C91-4427-9FB3-6F7C4D08BFC1}"/>
              </a:ext>
            </a:extLst>
          </p:cNvPr>
          <p:cNvSpPr>
            <a:spLocks noGrp="1"/>
          </p:cNvSpPr>
          <p:nvPr>
            <p:ph type="title"/>
          </p:nvPr>
        </p:nvSpPr>
        <p:spPr/>
        <p:txBody>
          <a:bodyPr/>
          <a:lstStyle/>
          <a:p>
            <a:r>
              <a:rPr lang="en-IN" sz="2400" dirty="0"/>
              <a:t>3. MODEL IMPLIMENTATION</a:t>
            </a:r>
          </a:p>
        </p:txBody>
      </p:sp>
      <p:sp>
        <p:nvSpPr>
          <p:cNvPr id="3" name="Text Placeholder 2">
            <a:extLst>
              <a:ext uri="{FF2B5EF4-FFF2-40B4-BE49-F238E27FC236}">
                <a16:creationId xmlns:a16="http://schemas.microsoft.com/office/drawing/2014/main" id="{899B4698-253F-4DBA-B2B0-E3A8C5B97495}"/>
              </a:ext>
            </a:extLst>
          </p:cNvPr>
          <p:cNvSpPr>
            <a:spLocks noGrp="1"/>
          </p:cNvSpPr>
          <p:nvPr>
            <p:ph type="body" idx="1"/>
          </p:nvPr>
        </p:nvSpPr>
        <p:spPr>
          <a:xfrm>
            <a:off x="670455" y="1309988"/>
            <a:ext cx="6217870" cy="3758814"/>
          </a:xfrm>
        </p:spPr>
        <p:txBody>
          <a:bodyPr/>
          <a:lstStyle/>
          <a:p>
            <a:pPr algn="just">
              <a:lnSpc>
                <a:spcPct val="150000"/>
              </a:lnSpc>
              <a:buFont typeface="Arial" panose="020B0604020202020204" pitchFamily="34" charset="0"/>
              <a:buChar char="•"/>
            </a:pPr>
            <a:r>
              <a:rPr lang="en-IN" dirty="0"/>
              <a:t>We use elbow method to find the optimum value of K.	</a:t>
            </a:r>
          </a:p>
        </p:txBody>
      </p:sp>
      <p:sp>
        <p:nvSpPr>
          <p:cNvPr id="6" name="Slide Number Placeholder 5">
            <a:extLst>
              <a:ext uri="{FF2B5EF4-FFF2-40B4-BE49-F238E27FC236}">
                <a16:creationId xmlns:a16="http://schemas.microsoft.com/office/drawing/2014/main" id="{F915F877-5C82-40BF-A533-64FC0E88FC7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8" name="Picture 7">
            <a:extLst>
              <a:ext uri="{FF2B5EF4-FFF2-40B4-BE49-F238E27FC236}">
                <a16:creationId xmlns:a16="http://schemas.microsoft.com/office/drawing/2014/main" id="{9AB3495B-09E6-4803-9487-D5DF5787D4FE}"/>
              </a:ext>
            </a:extLst>
          </p:cNvPr>
          <p:cNvPicPr>
            <a:picLocks noChangeAspect="1"/>
          </p:cNvPicPr>
          <p:nvPr/>
        </p:nvPicPr>
        <p:blipFill>
          <a:blip r:embed="rId2"/>
          <a:stretch>
            <a:fillRect/>
          </a:stretch>
        </p:blipFill>
        <p:spPr>
          <a:xfrm>
            <a:off x="1865182" y="2127306"/>
            <a:ext cx="4060825" cy="2791169"/>
          </a:xfrm>
          <a:prstGeom prst="rect">
            <a:avLst/>
          </a:prstGeom>
        </p:spPr>
      </p:pic>
      <p:pic>
        <p:nvPicPr>
          <p:cNvPr id="10" name="Picture 9">
            <a:extLst>
              <a:ext uri="{FF2B5EF4-FFF2-40B4-BE49-F238E27FC236}">
                <a16:creationId xmlns:a16="http://schemas.microsoft.com/office/drawing/2014/main" id="{0208FC9C-5BF4-46EA-9A57-0259604A3B65}"/>
              </a:ext>
            </a:extLst>
          </p:cNvPr>
          <p:cNvPicPr>
            <a:picLocks noChangeAspect="1"/>
          </p:cNvPicPr>
          <p:nvPr/>
        </p:nvPicPr>
        <p:blipFill rotWithShape="1">
          <a:blip r:embed="rId3"/>
          <a:srcRect l="44814" t="50000" r="3437" b="39757"/>
          <a:stretch/>
        </p:blipFill>
        <p:spPr>
          <a:xfrm>
            <a:off x="4710121" y="3240842"/>
            <a:ext cx="2133600" cy="282048"/>
          </a:xfrm>
          <a:prstGeom prst="rect">
            <a:avLst/>
          </a:prstGeom>
        </p:spPr>
      </p:pic>
      <p:cxnSp>
        <p:nvCxnSpPr>
          <p:cNvPr id="12" name="Straight Arrow Connector 11">
            <a:extLst>
              <a:ext uri="{FF2B5EF4-FFF2-40B4-BE49-F238E27FC236}">
                <a16:creationId xmlns:a16="http://schemas.microsoft.com/office/drawing/2014/main" id="{95037C12-B039-4D04-AFCF-481DC97B3A44}"/>
              </a:ext>
            </a:extLst>
          </p:cNvPr>
          <p:cNvCxnSpPr>
            <a:cxnSpLocks/>
          </p:cNvCxnSpPr>
          <p:nvPr/>
        </p:nvCxnSpPr>
        <p:spPr>
          <a:xfrm flipH="1">
            <a:off x="4096216" y="3522890"/>
            <a:ext cx="613905" cy="63212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0" name="Google Shape;595;p21">
            <a:extLst>
              <a:ext uri="{FF2B5EF4-FFF2-40B4-BE49-F238E27FC236}">
                <a16:creationId xmlns:a16="http://schemas.microsoft.com/office/drawing/2014/main" id="{F5DC6642-5ACF-4D50-9AA6-043C2FD96F7C}"/>
              </a:ext>
            </a:extLst>
          </p:cNvPr>
          <p:cNvSpPr txBox="1">
            <a:spLocks/>
          </p:cNvSpPr>
          <p:nvPr/>
        </p:nvSpPr>
        <p:spPr>
          <a:xfrm>
            <a:off x="825395" y="653725"/>
            <a:ext cx="61404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US" dirty="0"/>
              <a:t>Elbow method</a:t>
            </a:r>
          </a:p>
        </p:txBody>
      </p:sp>
    </p:spTree>
    <p:extLst>
      <p:ext uri="{BB962C8B-B14F-4D97-AF65-F5344CB8AC3E}">
        <p14:creationId xmlns:p14="http://schemas.microsoft.com/office/powerpoint/2010/main" val="315625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08F-B14E-4AD1-BA33-1399FE276563}"/>
              </a:ext>
            </a:extLst>
          </p:cNvPr>
          <p:cNvSpPr>
            <a:spLocks noGrp="1"/>
          </p:cNvSpPr>
          <p:nvPr>
            <p:ph type="title"/>
          </p:nvPr>
        </p:nvSpPr>
        <p:spPr/>
        <p:txBody>
          <a:bodyPr/>
          <a:lstStyle/>
          <a:p>
            <a:r>
              <a:rPr lang="en-US" dirty="0"/>
              <a:t>Elbow method</a:t>
            </a:r>
            <a:endParaRPr lang="en-IN" dirty="0"/>
          </a:p>
        </p:txBody>
      </p:sp>
      <p:sp>
        <p:nvSpPr>
          <p:cNvPr id="3" name="Text Placeholder 2">
            <a:extLst>
              <a:ext uri="{FF2B5EF4-FFF2-40B4-BE49-F238E27FC236}">
                <a16:creationId xmlns:a16="http://schemas.microsoft.com/office/drawing/2014/main" id="{BDF93C07-E115-4626-A15F-D438A214125A}"/>
              </a:ext>
            </a:extLst>
          </p:cNvPr>
          <p:cNvSpPr>
            <a:spLocks noGrp="1"/>
          </p:cNvSpPr>
          <p:nvPr>
            <p:ph type="body" idx="1"/>
          </p:nvPr>
        </p:nvSpPr>
        <p:spPr>
          <a:xfrm>
            <a:off x="747925" y="1308875"/>
            <a:ext cx="6140400" cy="3617100"/>
          </a:xfrm>
        </p:spPr>
        <p:txBody>
          <a:bodyPr/>
          <a:lstStyle/>
          <a:p>
            <a:pPr algn="just">
              <a:lnSpc>
                <a:spcPct val="200000"/>
              </a:lnSpc>
              <a:buFont typeface="Arial" panose="020B0604020202020204" pitchFamily="34" charset="0"/>
              <a:buChar char="•"/>
            </a:pPr>
            <a:r>
              <a:rPr lang="en-US" dirty="0"/>
              <a:t>This method uses the concept of WCSS value. WCSS stands for </a:t>
            </a:r>
            <a:r>
              <a:rPr lang="en-US" b="1" dirty="0"/>
              <a:t>Within Cluster Sum of Squares</a:t>
            </a:r>
            <a:r>
              <a:rPr lang="en-US" dirty="0"/>
              <a:t>, which defines the total variations within a cluster. The formula to calculate the value of WCSS (for 3 clusters) is given below:</a:t>
            </a:r>
            <a:endParaRPr lang="en-IN" dirty="0"/>
          </a:p>
        </p:txBody>
      </p:sp>
      <p:sp>
        <p:nvSpPr>
          <p:cNvPr id="6" name="Slide Number Placeholder 5">
            <a:extLst>
              <a:ext uri="{FF2B5EF4-FFF2-40B4-BE49-F238E27FC236}">
                <a16:creationId xmlns:a16="http://schemas.microsoft.com/office/drawing/2014/main" id="{FAAEBA00-1AF5-42C0-BF88-47F6BE3105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8" name="Picture 7">
            <a:extLst>
              <a:ext uri="{FF2B5EF4-FFF2-40B4-BE49-F238E27FC236}">
                <a16:creationId xmlns:a16="http://schemas.microsoft.com/office/drawing/2014/main" id="{59E0793B-03AC-4F26-9867-0AB2DD0FD171}"/>
              </a:ext>
            </a:extLst>
          </p:cNvPr>
          <p:cNvPicPr>
            <a:picLocks noChangeAspect="1"/>
          </p:cNvPicPr>
          <p:nvPr/>
        </p:nvPicPr>
        <p:blipFill>
          <a:blip r:embed="rId2"/>
          <a:stretch>
            <a:fillRect/>
          </a:stretch>
        </p:blipFill>
        <p:spPr>
          <a:xfrm>
            <a:off x="639319" y="3688006"/>
            <a:ext cx="6544973" cy="967824"/>
          </a:xfrm>
          <a:prstGeom prst="rect">
            <a:avLst/>
          </a:prstGeom>
        </p:spPr>
      </p:pic>
    </p:spTree>
    <p:extLst>
      <p:ext uri="{BB962C8B-B14F-4D97-AF65-F5344CB8AC3E}">
        <p14:creationId xmlns:p14="http://schemas.microsoft.com/office/powerpoint/2010/main" val="216867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B199-4172-472B-9A89-A3F113641A40}"/>
              </a:ext>
            </a:extLst>
          </p:cNvPr>
          <p:cNvSpPr>
            <a:spLocks noGrp="1"/>
          </p:cNvSpPr>
          <p:nvPr>
            <p:ph type="title"/>
          </p:nvPr>
        </p:nvSpPr>
        <p:spPr/>
        <p:txBody>
          <a:bodyPr/>
          <a:lstStyle/>
          <a:p>
            <a:r>
              <a:rPr lang="en-IN" sz="2400" dirty="0"/>
              <a:t>K means clustering</a:t>
            </a:r>
          </a:p>
        </p:txBody>
      </p:sp>
      <p:sp>
        <p:nvSpPr>
          <p:cNvPr id="3" name="Text Placeholder 2">
            <a:extLst>
              <a:ext uri="{FF2B5EF4-FFF2-40B4-BE49-F238E27FC236}">
                <a16:creationId xmlns:a16="http://schemas.microsoft.com/office/drawing/2014/main" id="{5610DD33-E6EB-46EE-9531-E31A5B8A0BFD}"/>
              </a:ext>
            </a:extLst>
          </p:cNvPr>
          <p:cNvSpPr>
            <a:spLocks noGrp="1"/>
          </p:cNvSpPr>
          <p:nvPr>
            <p:ph type="body" idx="1"/>
          </p:nvPr>
        </p:nvSpPr>
        <p:spPr>
          <a:xfrm>
            <a:off x="747924" y="1152293"/>
            <a:ext cx="6515237" cy="3773682"/>
          </a:xfrm>
        </p:spPr>
        <p:txBody>
          <a:bodyPr/>
          <a:lstStyle/>
          <a:p>
            <a:pPr algn="just">
              <a:lnSpc>
                <a:spcPct val="150000"/>
              </a:lnSpc>
              <a:buFont typeface="Arial" panose="020B0604020202020204" pitchFamily="34" charset="0"/>
              <a:buChar char="•"/>
            </a:pPr>
            <a:r>
              <a:rPr lang="en-US" dirty="0"/>
              <a:t>The K-means clustering algorithm basically does two things: </a:t>
            </a:r>
          </a:p>
          <a:p>
            <a:pPr algn="just">
              <a:lnSpc>
                <a:spcPct val="150000"/>
              </a:lnSpc>
              <a:buFont typeface="+mj-lt"/>
              <a:buAutoNum type="arabicPeriod"/>
            </a:pPr>
            <a:r>
              <a:rPr lang="en-US" dirty="0"/>
              <a:t>Use an iterative process to determine the best value for the K centroid or centroid by </a:t>
            </a:r>
            <a:r>
              <a:rPr lang="en-US" b="1" dirty="0"/>
              <a:t>Euclidean distance</a:t>
            </a:r>
            <a:r>
              <a:rPr lang="en-US" dirty="0"/>
              <a:t>. </a:t>
            </a:r>
          </a:p>
          <a:p>
            <a:pPr algn="just">
              <a:lnSpc>
                <a:spcPct val="150000"/>
              </a:lnSpc>
              <a:buFont typeface="+mj-lt"/>
              <a:buAutoNum type="arabicPeriod"/>
            </a:pPr>
            <a:endParaRPr lang="en-US" dirty="0"/>
          </a:p>
          <a:p>
            <a:pPr algn="just">
              <a:lnSpc>
                <a:spcPct val="150000"/>
              </a:lnSpc>
              <a:buFont typeface="+mj-lt"/>
              <a:buAutoNum type="arabicPeriod"/>
            </a:pPr>
            <a:endParaRPr lang="en-US" dirty="0"/>
          </a:p>
          <a:p>
            <a:pPr algn="just">
              <a:lnSpc>
                <a:spcPct val="150000"/>
              </a:lnSpc>
              <a:buFont typeface="+mj-lt"/>
              <a:buAutoNum type="arabicPeriod"/>
            </a:pPr>
            <a:r>
              <a:rPr lang="en-US" dirty="0"/>
              <a:t> Assign the closest k - center to each data point. Data points near a particular k - center create clusters.</a:t>
            </a:r>
            <a:endParaRPr lang="en-IN" dirty="0"/>
          </a:p>
        </p:txBody>
      </p:sp>
      <p:sp>
        <p:nvSpPr>
          <p:cNvPr id="6" name="Slide Number Placeholder 5">
            <a:extLst>
              <a:ext uri="{FF2B5EF4-FFF2-40B4-BE49-F238E27FC236}">
                <a16:creationId xmlns:a16="http://schemas.microsoft.com/office/drawing/2014/main" id="{6D16BC79-8874-4116-8E16-8B5E8908E58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8" name="Picture 7">
            <a:extLst>
              <a:ext uri="{FF2B5EF4-FFF2-40B4-BE49-F238E27FC236}">
                <a16:creationId xmlns:a16="http://schemas.microsoft.com/office/drawing/2014/main" id="{D6C9CB07-A1B4-4839-8551-6837B2F5F32C}"/>
              </a:ext>
            </a:extLst>
          </p:cNvPr>
          <p:cNvPicPr>
            <a:picLocks noChangeAspect="1"/>
          </p:cNvPicPr>
          <p:nvPr/>
        </p:nvPicPr>
        <p:blipFill>
          <a:blip r:embed="rId2"/>
          <a:stretch>
            <a:fillRect/>
          </a:stretch>
        </p:blipFill>
        <p:spPr>
          <a:xfrm>
            <a:off x="2601901" y="2634849"/>
            <a:ext cx="2807282" cy="1046464"/>
          </a:xfrm>
          <a:prstGeom prst="rect">
            <a:avLst/>
          </a:prstGeom>
        </p:spPr>
      </p:pic>
    </p:spTree>
    <p:extLst>
      <p:ext uri="{BB962C8B-B14F-4D97-AF65-F5344CB8AC3E}">
        <p14:creationId xmlns:p14="http://schemas.microsoft.com/office/powerpoint/2010/main" val="3782521153"/>
      </p:ext>
    </p:extLst>
  </p:cSld>
  <p:clrMapOvr>
    <a:masterClrMapping/>
  </p:clrMapOvr>
</p:sld>
</file>

<file path=ppt/theme/theme1.xml><?xml version="1.0" encoding="utf-8"?>
<a:theme xmlns:a="http://schemas.openxmlformats.org/drawingml/2006/main" name="Friar template">
  <a:themeElements>
    <a:clrScheme name="Custom 347">
      <a:dk1>
        <a:srgbClr val="3D4965"/>
      </a:dk1>
      <a:lt1>
        <a:srgbClr val="FFFFFF"/>
      </a:lt1>
      <a:dk2>
        <a:srgbClr val="1C4587"/>
      </a:dk2>
      <a:lt2>
        <a:srgbClr val="F3F3F3"/>
      </a:lt2>
      <a:accent1>
        <a:srgbClr val="3C78D8"/>
      </a:accent1>
      <a:accent2>
        <a:srgbClr val="89ABE6"/>
      </a:accent2>
      <a:accent3>
        <a:srgbClr val="8EA3C3"/>
      </a:accent3>
      <a:accent4>
        <a:srgbClr val="EFEFEF"/>
      </a:accent4>
      <a:accent5>
        <a:srgbClr val="D9D9D9"/>
      </a:accent5>
      <a:accent6>
        <a:srgbClr val="C9DAF8"/>
      </a:accent6>
      <a:hlink>
        <a:srgbClr val="3C78D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398</Words>
  <Application>Microsoft Office PowerPoint</Application>
  <PresentationFormat>On-screen Show (16:9)</PresentationFormat>
  <Paragraphs>80</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Sniglet</vt:lpstr>
      <vt:lpstr>Calibri</vt:lpstr>
      <vt:lpstr>Arial</vt:lpstr>
      <vt:lpstr>Dosis</vt:lpstr>
      <vt:lpstr>Friar template</vt:lpstr>
      <vt:lpstr>Automatic segmentation of clothing for the identification of fashion trends using k-means clustering</vt:lpstr>
      <vt:lpstr>Roadmap</vt:lpstr>
      <vt:lpstr>INTRODUCTION </vt:lpstr>
      <vt:lpstr>Methodology</vt:lpstr>
      <vt:lpstr>1. Importing and  describing the data</vt:lpstr>
      <vt:lpstr>2. Applying PCA</vt:lpstr>
      <vt:lpstr>3. MODEL IMPLIMENTATION</vt:lpstr>
      <vt:lpstr>Elbow method</vt:lpstr>
      <vt:lpstr>K means clustering</vt:lpstr>
      <vt:lpstr>Before and after applying  k-means</vt:lpstr>
      <vt:lpstr>Results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segmentation of clothing for the identification of fashion trends using k-means clustering</dc:title>
  <cp:lastModifiedBy>Vashishth Raval</cp:lastModifiedBy>
  <cp:revision>17</cp:revision>
  <dcterms:modified xsi:type="dcterms:W3CDTF">2022-04-29T02:41:55Z</dcterms:modified>
</cp:coreProperties>
</file>