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920657-8D33-4DE5-B03C-938D5307D88C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4E5CBF88-5293-44E6-8AE8-5D5A21F0986C}">
          <p14:sldIdLst>
            <p14:sldId id="261"/>
            <p14:sldId id="265"/>
            <p14:sldId id="262"/>
            <p14:sldId id="266"/>
            <p14:sldId id="263"/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7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30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90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9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540A3-FD08-4A68-8B7A-9AAAB4FC9B0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FF438C-F443-20CA-E1F1-A84B127CE744}"/>
              </a:ext>
            </a:extLst>
          </p:cNvPr>
          <p:cNvSpPr txBox="1"/>
          <p:nvPr/>
        </p:nvSpPr>
        <p:spPr>
          <a:xfrm>
            <a:off x="1897625" y="127819"/>
            <a:ext cx="5791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Loan Risk Analytics EDA case Study</a:t>
            </a:r>
          </a:p>
          <a:p>
            <a:pPr algn="ctr"/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43E4E-95D8-BECA-F7F8-D7D808C2C6EC}"/>
              </a:ext>
            </a:extLst>
          </p:cNvPr>
          <p:cNvSpPr txBox="1"/>
          <p:nvPr/>
        </p:nvSpPr>
        <p:spPr>
          <a:xfrm>
            <a:off x="6243483" y="3429000"/>
            <a:ext cx="4935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Vishal Verma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Vinti Singh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1FFE2-91B6-7E2D-0CAE-6AF2848EF41D}"/>
              </a:ext>
            </a:extLst>
          </p:cNvPr>
          <p:cNvSpPr txBox="1"/>
          <p:nvPr/>
        </p:nvSpPr>
        <p:spPr>
          <a:xfrm>
            <a:off x="1292940" y="1868129"/>
            <a:ext cx="700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Understanding Data to Mitigate Risks</a:t>
            </a:r>
          </a:p>
        </p:txBody>
      </p:sp>
    </p:spTree>
    <p:extLst>
      <p:ext uri="{BB962C8B-B14F-4D97-AF65-F5344CB8AC3E}">
        <p14:creationId xmlns:p14="http://schemas.microsoft.com/office/powerpoint/2010/main" val="291081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51B39-62C8-F0EC-997C-2C23D6409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70489-EB49-A0E5-7DA7-B9AD011F2629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Multivariate Analysis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E88C3-600A-6739-0F45-884A65A0C523}"/>
              </a:ext>
            </a:extLst>
          </p:cNvPr>
          <p:cNvSpPr txBox="1"/>
          <p:nvPr/>
        </p:nvSpPr>
        <p:spPr>
          <a:xfrm>
            <a:off x="629265" y="1494503"/>
            <a:ext cx="8839200" cy="454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Heatmap: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numerical features (e.g., loan amount, loan status, income,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rates are higher for lower credit scores.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loan amounts with low-income borrowers show increased risks.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5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C68B-3970-A63A-2985-F5261E653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6B8D2-A477-B653-414F-D9CF19C1A484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Multivariate Analysis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6AD40-20F3-4C54-D798-16D9D115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4" y="1463935"/>
            <a:ext cx="5799323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38664-D92C-99E6-972A-AE618C734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6BF82-EC6D-8640-54D5-1DD61FACBCE7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49557-775E-0DB2-CD69-F2131C2B949B}"/>
              </a:ext>
            </a:extLst>
          </p:cNvPr>
          <p:cNvSpPr txBox="1"/>
          <p:nvPr/>
        </p:nvSpPr>
        <p:spPr>
          <a:xfrm>
            <a:off x="629265" y="1494503"/>
            <a:ext cx="8839200" cy="464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EDA Findings: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is ready for advanced modeling after cleaning and preprocessing.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risk factors have been identified for predictive modeling.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Steps: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risk prediction models using insights from EDA.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Continuously monitor data quality for future analyses.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7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02E283-09A0-0A81-F785-51F8BF3E54A4}"/>
              </a:ext>
            </a:extLst>
          </p:cNvPr>
          <p:cNvSpPr txBox="1"/>
          <p:nvPr/>
        </p:nvSpPr>
        <p:spPr>
          <a:xfrm>
            <a:off x="629265" y="452284"/>
            <a:ext cx="375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D5FB0-0735-1E4B-324C-127D9D97F1E6}"/>
              </a:ext>
            </a:extLst>
          </p:cNvPr>
          <p:cNvSpPr txBox="1"/>
          <p:nvPr/>
        </p:nvSpPr>
        <p:spPr>
          <a:xfrm>
            <a:off x="1022555" y="2074606"/>
            <a:ext cx="8445910" cy="305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EDA?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 preliminary analysis process to summarize the main characteristics of the data.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is EDA important for loan risk analytics?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Identifies patterns and anomalies.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Provides insights for feature engineering.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Improves model performance by cleaning and understanding data.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9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9C170-22E3-17B9-2566-85DC1D1EB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02821-CCFB-C6A4-3963-977660454DE0}"/>
              </a:ext>
            </a:extLst>
          </p:cNvPr>
          <p:cNvSpPr txBox="1"/>
          <p:nvPr/>
        </p:nvSpPr>
        <p:spPr>
          <a:xfrm>
            <a:off x="629265" y="452284"/>
            <a:ext cx="375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EDA workflow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2D439-7057-2592-C825-9668D98AC083}"/>
              </a:ext>
            </a:extLst>
          </p:cNvPr>
          <p:cNvSpPr txBox="1"/>
          <p:nvPr/>
        </p:nvSpPr>
        <p:spPr>
          <a:xfrm>
            <a:off x="629265" y="1494503"/>
            <a:ext cx="8839200" cy="555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Understanding:</a:t>
            </a:r>
            <a:endParaRPr lang="en-US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	Inspect the dataset structure (dimensions, types, and summary).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Handle missing values.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Remove duplicates and correct data types.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 Detection and Treatment.</a:t>
            </a:r>
            <a:endParaRPr lang="en-US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Analysis:</a:t>
            </a:r>
            <a:endParaRPr lang="en-US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Examine each variable’s distribution.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Bivariate Analysis: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Explore relationships between independent variables and the target.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Analysis: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 and Insights.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C99EF-CC5B-981A-098F-111D379B0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3C4A63-8E6F-102D-CD3C-BF1A7DA09487}"/>
              </a:ext>
            </a:extLst>
          </p:cNvPr>
          <p:cNvSpPr txBox="1"/>
          <p:nvPr/>
        </p:nvSpPr>
        <p:spPr>
          <a:xfrm>
            <a:off x="629265" y="452284"/>
            <a:ext cx="375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Data Cleaning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F9168-562D-237C-494D-120F9088C546}"/>
              </a:ext>
            </a:extLst>
          </p:cNvPr>
          <p:cNvSpPr txBox="1"/>
          <p:nvPr/>
        </p:nvSpPr>
        <p:spPr>
          <a:xfrm>
            <a:off x="629265" y="1494503"/>
            <a:ext cx="8839200" cy="504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Issues Identified: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irrelevant columns as per Data Dictionary sheet.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in employee year of service and public record bankruptcies columns.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Resolution: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Imputation techniques (mean, median, mode).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dates into numerical formats (e.g., year since application).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BBCBAA-59CE-E579-C2AA-F4CE98894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emp_length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FE841-0B02-C1A9-3DE0-37C0A24A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AA8753-5512-F34C-D6DB-E23151B90234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Outlier Treatment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2927E-932E-EB7D-AEF2-70AF710C592C}"/>
              </a:ext>
            </a:extLst>
          </p:cNvPr>
          <p:cNvSpPr txBox="1"/>
          <p:nvPr/>
        </p:nvSpPr>
        <p:spPr>
          <a:xfrm>
            <a:off x="629265" y="1494503"/>
            <a:ext cx="8839200" cy="4750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 Used: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Boxplots to detect anomalies in loan amount, income, etc.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IQR methods to quantify outliers.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Resolution: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 extreme values for variables like income or loan amount.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outliers for potential fraud indicators.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Standardization techniques 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EB52F-15B0-E613-C6F4-138EEE471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C4BF8-47BB-7CFC-6DEE-8364EE3B8A33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Univariate Analysis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99FB2-BCF3-D0A9-C4C5-0754BEDCFDB5}"/>
              </a:ext>
            </a:extLst>
          </p:cNvPr>
          <p:cNvSpPr txBox="1"/>
          <p:nvPr/>
        </p:nvSpPr>
        <p:spPr>
          <a:xfrm>
            <a:off x="629265" y="1494503"/>
            <a:ext cx="8839200" cy="603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Numerical Features: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DTI, loan amounts, interest rates, term, verification status, Installment , and income using histograms.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statistics (mean, median, standard deviation).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Features: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plots for loan status, Grade, and ownership of the loan applicant.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loans applied from rented peoples  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applicants fall into the mid-income bracket.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EAF3-C421-4C44-E34E-716E9F789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A5ABA-CD21-DA0C-39AD-13FF5799C7ED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Univariate Analysis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EFD8A-4DFE-466D-9D18-5C6B0729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5" y="1373660"/>
            <a:ext cx="4887541" cy="2637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5F55D-293F-83CF-A94B-47B3C7AB6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296" y="1373659"/>
            <a:ext cx="4817807" cy="2507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300BE-2A1A-E6CC-96CC-2F095BFD2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68095"/>
            <a:ext cx="5663381" cy="2507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AF6825-F8FD-B14D-8D5B-DB6A7200A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150" y="4070556"/>
            <a:ext cx="5346406" cy="25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0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1CD17-128B-D087-90A9-81FAD2CA4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3F113-B784-F971-8BAF-21A887B621DA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Bivariate Analysis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DE330-4947-EC2B-59BF-5F8AA572BF52}"/>
              </a:ext>
            </a:extLst>
          </p:cNvPr>
          <p:cNvSpPr txBox="1"/>
          <p:nvPr/>
        </p:nvSpPr>
        <p:spPr>
          <a:xfrm>
            <a:off x="629265" y="1494503"/>
            <a:ext cx="8839200" cy="6148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Bivariate analysis b/w Features: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 rate vs grade (Bar Plot)</a:t>
            </a: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vs loan status (Count Plot)</a:t>
            </a: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 vs Interest rate (Bar Plot)</a:t>
            </a: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vs State(Count Plot)</a:t>
            </a: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vs home ownership(Count Plot)</a:t>
            </a: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vs loan amount (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Plot)</a:t>
            </a: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 Length vs Interest rate (Hist Plot)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rates are higher for lower credit scores.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rates are higher for high rate of  interest 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6B4E7-0496-DE08-E056-5EC9CAA87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1DAF3-EC5C-C4B1-5C10-C428CF86D3B3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Bivariate Analysis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E33E2-A0FE-115E-A57B-441D0B56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725"/>
            <a:ext cx="5142271" cy="2278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6327A-C307-BB62-3CFF-78CB3847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29" y="1317523"/>
            <a:ext cx="4654892" cy="2025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DF4DB-C5B4-80A2-8229-AC9F239B1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5913"/>
            <a:ext cx="5211097" cy="2696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9661B-F0D9-16DB-E227-8337B8506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205" y="3609880"/>
            <a:ext cx="4442816" cy="25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7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501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</vt:lpstr>
      <vt:lpstr>Courier New</vt:lpstr>
      <vt:lpstr>Symbol</vt:lpstr>
      <vt:lpstr>Trebuchet MS</vt:lpstr>
      <vt:lpstr>var(--jp-code-font-family)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vinti singh</dc:creator>
  <cp:lastModifiedBy>vinti singh</cp:lastModifiedBy>
  <cp:revision>14</cp:revision>
  <dcterms:created xsi:type="dcterms:W3CDTF">2025-01-18T03:47:16Z</dcterms:created>
  <dcterms:modified xsi:type="dcterms:W3CDTF">2025-01-19T04:54:38Z</dcterms:modified>
</cp:coreProperties>
</file>