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09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7296" y="1473073"/>
            <a:ext cx="15481808" cy="791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5249" y="3414852"/>
            <a:ext cx="7435215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vishalyadav931390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690" y="2715120"/>
            <a:ext cx="15174594" cy="29457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1448435">
              <a:lnSpc>
                <a:spcPts val="11480"/>
              </a:lnSpc>
              <a:spcBef>
                <a:spcPts val="315"/>
              </a:spcBef>
            </a:pPr>
            <a:r>
              <a:rPr sz="9600" spc="-190" dirty="0"/>
              <a:t>Transforming</a:t>
            </a:r>
            <a:r>
              <a:rPr sz="9600" spc="-275" dirty="0"/>
              <a:t> </a:t>
            </a:r>
            <a:r>
              <a:rPr sz="9600" spc="-45" dirty="0"/>
              <a:t>Corporate </a:t>
            </a:r>
            <a:r>
              <a:rPr sz="9600" spc="-120" dirty="0"/>
              <a:t>Culture:</a:t>
            </a:r>
            <a:r>
              <a:rPr sz="9600" spc="-340" dirty="0"/>
              <a:t> </a:t>
            </a:r>
            <a:r>
              <a:rPr sz="9600" spc="-160" dirty="0"/>
              <a:t>Strategies</a:t>
            </a:r>
            <a:r>
              <a:rPr sz="9600" spc="-335" dirty="0"/>
              <a:t> </a:t>
            </a:r>
            <a:r>
              <a:rPr sz="9600" spc="-190" dirty="0"/>
              <a:t>for</a:t>
            </a:r>
            <a:r>
              <a:rPr sz="9600" spc="-330" dirty="0"/>
              <a:t> </a:t>
            </a:r>
            <a:r>
              <a:rPr sz="9600" spc="-55" dirty="0"/>
              <a:t>Success</a:t>
            </a:r>
            <a:endParaRPr sz="9600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58394" y="2549702"/>
                </a:lnTo>
                <a:lnTo>
                  <a:pt x="61785" y="2549702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89914" y="2340191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650" y="2112200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8906" y="2214727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3646" y="3518230"/>
            <a:ext cx="3058210" cy="3420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2352" y="6499555"/>
            <a:ext cx="3935514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01763" y="5642305"/>
            <a:ext cx="1816862" cy="2758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5763" y="6070930"/>
            <a:ext cx="3036557" cy="3438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12747" y="3429749"/>
            <a:ext cx="7134859" cy="25698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3168650">
              <a:lnSpc>
                <a:spcPct val="101499"/>
              </a:lnSpc>
              <a:spcBef>
                <a:spcPts val="55"/>
              </a:spcBef>
            </a:pPr>
            <a:r>
              <a:rPr sz="2750" spc="185" dirty="0">
                <a:solidFill>
                  <a:srgbClr val="332C2C"/>
                </a:solidFill>
                <a:latin typeface="Calibri"/>
                <a:cs typeface="Calibri"/>
              </a:rPr>
              <a:t>is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50" dirty="0">
                <a:solidFill>
                  <a:srgbClr val="332C2C"/>
                </a:solidFill>
                <a:latin typeface="Calibri"/>
                <a:cs typeface="Calibri"/>
              </a:rPr>
              <a:t>backbone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80" dirty="0">
                <a:solidFill>
                  <a:srgbClr val="332C2C"/>
                </a:solidFill>
                <a:latin typeface="Calibri"/>
                <a:cs typeface="Calibri"/>
              </a:rPr>
              <a:t>of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</a:rPr>
              <a:t>any </a:t>
            </a:r>
            <a:r>
              <a:rPr sz="2750" spc="245" dirty="0">
                <a:solidFill>
                  <a:srgbClr val="332C2C"/>
                </a:solidFill>
                <a:latin typeface="Calibri"/>
                <a:cs typeface="Calibri"/>
              </a:rPr>
              <a:t>organization.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60" dirty="0">
                <a:solidFill>
                  <a:srgbClr val="332C2C"/>
                </a:solidFill>
                <a:latin typeface="Calibri"/>
                <a:cs typeface="Calibri"/>
              </a:rPr>
              <a:t>It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5" dirty="0">
                <a:solidFill>
                  <a:srgbClr val="332C2C"/>
                </a:solidFill>
                <a:latin typeface="Calibri"/>
                <a:cs typeface="Calibri"/>
              </a:rPr>
              <a:t>encompasses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95" dirty="0">
                <a:solidFill>
                  <a:srgbClr val="332C2C"/>
                </a:solidFill>
                <a:latin typeface="Calibri"/>
                <a:cs typeface="Calibri"/>
              </a:rPr>
              <a:t>values, </a:t>
            </a:r>
            <a:r>
              <a:rPr sz="2750" spc="180" dirty="0">
                <a:solidFill>
                  <a:srgbClr val="332C2C"/>
                </a:solidFill>
                <a:latin typeface="Calibri"/>
                <a:cs typeface="Calibri"/>
              </a:rPr>
              <a:t>beliefs,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0" dirty="0">
                <a:solidFill>
                  <a:srgbClr val="332C2C"/>
                </a:solidFill>
                <a:latin typeface="Calibri"/>
                <a:cs typeface="Calibri"/>
              </a:rPr>
              <a:t>behaviors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5" dirty="0">
                <a:solidFill>
                  <a:srgbClr val="332C2C"/>
                </a:solidFill>
                <a:latin typeface="Calibri"/>
                <a:cs typeface="Calibri"/>
              </a:rPr>
              <a:t>that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30" dirty="0">
                <a:solidFill>
                  <a:srgbClr val="332C2C"/>
                </a:solidFill>
                <a:latin typeface="Calibri"/>
                <a:cs typeface="Calibri"/>
              </a:rPr>
              <a:t>shape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35" dirty="0">
                <a:solidFill>
                  <a:srgbClr val="332C2C"/>
                </a:solidFill>
                <a:latin typeface="Calibri"/>
                <a:cs typeface="Calibri"/>
              </a:rPr>
              <a:t>how </a:t>
            </a:r>
            <a:r>
              <a:rPr sz="2750" spc="305" dirty="0">
                <a:solidFill>
                  <a:srgbClr val="332C2C"/>
                </a:solidFill>
                <a:latin typeface="Calibri"/>
                <a:cs typeface="Calibri"/>
              </a:rPr>
              <a:t>employees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5" dirty="0">
                <a:solidFill>
                  <a:srgbClr val="332C2C"/>
                </a:solidFill>
                <a:latin typeface="Calibri"/>
                <a:cs typeface="Calibri"/>
              </a:rPr>
              <a:t>interact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5" dirty="0">
                <a:solidFill>
                  <a:srgbClr val="332C2C"/>
                </a:solidFill>
                <a:latin typeface="Calibri"/>
                <a:cs typeface="Calibri"/>
              </a:rPr>
              <a:t>work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5" dirty="0">
                <a:solidFill>
                  <a:srgbClr val="332C2C"/>
                </a:solidFill>
                <a:latin typeface="Calibri"/>
                <a:cs typeface="Calibri"/>
              </a:rPr>
              <a:t>together.</a:t>
            </a:r>
            <a:endParaRPr sz="2750">
              <a:latin typeface="Calibri"/>
              <a:cs typeface="Calibri"/>
            </a:endParaRPr>
          </a:p>
          <a:p>
            <a:pPr marL="12700" marR="556260">
              <a:lnSpc>
                <a:spcPct val="100000"/>
              </a:lnSpc>
              <a:spcBef>
                <a:spcPts val="75"/>
              </a:spcBef>
            </a:pPr>
            <a:r>
              <a:rPr sz="2750" spc="325" dirty="0">
                <a:solidFill>
                  <a:srgbClr val="332C2C"/>
                </a:solidFill>
                <a:latin typeface="Calibri"/>
                <a:cs typeface="Calibri"/>
              </a:rPr>
              <a:t>Understanding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0" dirty="0">
                <a:solidFill>
                  <a:srgbClr val="332C2C"/>
                </a:solidFill>
                <a:latin typeface="Calibri"/>
                <a:cs typeface="Calibri"/>
              </a:rPr>
              <a:t>transforming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15" dirty="0">
                <a:solidFill>
                  <a:srgbClr val="332C2C"/>
                </a:solidFill>
                <a:latin typeface="Calibri"/>
                <a:cs typeface="Calibri"/>
              </a:rPr>
              <a:t>this </a:t>
            </a:r>
            <a:r>
              <a:rPr sz="2750" spc="260" dirty="0">
                <a:solidFill>
                  <a:srgbClr val="332C2C"/>
                </a:solidFill>
                <a:latin typeface="Calibri"/>
                <a:cs typeface="Calibri"/>
              </a:rPr>
              <a:t>culture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85" dirty="0">
                <a:solidFill>
                  <a:srgbClr val="332C2C"/>
                </a:solidFill>
                <a:latin typeface="Calibri"/>
                <a:cs typeface="Calibri"/>
              </a:rPr>
              <a:t>is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45" dirty="0">
                <a:solidFill>
                  <a:srgbClr val="332C2C"/>
                </a:solidFill>
                <a:latin typeface="Calibri"/>
                <a:cs typeface="Calibri"/>
              </a:rPr>
              <a:t>essential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55" dirty="0">
                <a:solidFill>
                  <a:srgbClr val="332C2C"/>
                </a:solidFill>
                <a:latin typeface="Calibri"/>
                <a:cs typeface="Calibri"/>
              </a:rPr>
              <a:t>for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35" dirty="0">
                <a:solidFill>
                  <a:srgbClr val="332C2C"/>
                </a:solidFill>
                <a:latin typeface="Calibri"/>
                <a:cs typeface="Calibri"/>
              </a:rPr>
              <a:t>fostering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3934" y="5553824"/>
            <a:ext cx="9969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60" dirty="0">
                <a:solidFill>
                  <a:srgbClr val="332C2C"/>
                </a:solidFill>
                <a:latin typeface="Calibri"/>
                <a:cs typeface="Calibri"/>
              </a:rPr>
              <a:t>,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2747" y="5982449"/>
            <a:ext cx="1838325" cy="87439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sz="2750" spc="305" dirty="0">
                <a:solidFill>
                  <a:srgbClr val="332C2C"/>
                </a:solidFill>
                <a:latin typeface="Calibri"/>
                <a:cs typeface="Calibri"/>
              </a:rPr>
              <a:t>improving </a:t>
            </a:r>
            <a:r>
              <a:rPr sz="2750" spc="295" dirty="0">
                <a:solidFill>
                  <a:srgbClr val="332C2C"/>
                </a:solidFill>
                <a:latin typeface="Calibri"/>
                <a:cs typeface="Calibri"/>
              </a:rPr>
              <a:t>achieving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70205" y="5982449"/>
            <a:ext cx="881380" cy="874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970" algn="r">
              <a:lnSpc>
                <a:spcPct val="100000"/>
              </a:lnSpc>
              <a:spcBef>
                <a:spcPts val="105"/>
              </a:spcBef>
            </a:pP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,</a:t>
            </a:r>
            <a:r>
              <a:rPr sz="2750" spc="-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endParaRPr sz="2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z="2750" spc="-50" dirty="0">
                <a:solidFill>
                  <a:srgbClr val="332C2C"/>
                </a:solidFill>
                <a:latin typeface="Calibri"/>
                <a:cs typeface="Calibri"/>
              </a:rPr>
              <a:t>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5" dirty="0"/>
              <a:t>Introduction</a:t>
            </a:r>
            <a:r>
              <a:rPr sz="4200" spc="-125" dirty="0"/>
              <a:t> </a:t>
            </a:r>
            <a:r>
              <a:rPr sz="4200" spc="-90" dirty="0"/>
              <a:t>to</a:t>
            </a:r>
            <a:r>
              <a:rPr sz="4200" spc="-125" dirty="0"/>
              <a:t> </a:t>
            </a:r>
            <a:r>
              <a:rPr sz="4200" spc="-90" dirty="0"/>
              <a:t>Corporate</a:t>
            </a:r>
            <a:r>
              <a:rPr sz="4200" spc="-125" dirty="0"/>
              <a:t> </a:t>
            </a:r>
            <a:r>
              <a:rPr sz="4200" spc="-10" dirty="0"/>
              <a:t>Culture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4776" y="3946855"/>
            <a:ext cx="1302473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69459" y="4365955"/>
            <a:ext cx="3750411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56430" y="5223205"/>
            <a:ext cx="3801148" cy="3438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31678" y="4794580"/>
            <a:ext cx="3600513" cy="3438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12747" y="3429749"/>
            <a:ext cx="729869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180" dirty="0">
                <a:solidFill>
                  <a:srgbClr val="332C2C"/>
                </a:solidFill>
                <a:latin typeface="Calibri"/>
                <a:cs typeface="Calibri"/>
              </a:rPr>
              <a:t>To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4" dirty="0">
                <a:solidFill>
                  <a:srgbClr val="332C2C"/>
                </a:solidFill>
                <a:latin typeface="Calibri"/>
                <a:cs typeface="Calibri"/>
              </a:rPr>
              <a:t>effectively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transform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35" dirty="0">
                <a:solidFill>
                  <a:srgbClr val="332C2C"/>
                </a:solidFill>
                <a:latin typeface="Calibri"/>
                <a:cs typeface="Calibri"/>
              </a:rPr>
              <a:t>corporate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4" dirty="0">
                <a:solidFill>
                  <a:srgbClr val="332C2C"/>
                </a:solidFill>
                <a:latin typeface="Calibri"/>
                <a:cs typeface="Calibri"/>
              </a:rPr>
              <a:t>culture,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10892" y="3858374"/>
            <a:ext cx="89408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.</a:t>
            </a:r>
            <a:r>
              <a:rPr sz="2750" spc="-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9" dirty="0">
                <a:solidFill>
                  <a:srgbClr val="332C2C"/>
                </a:solidFill>
                <a:latin typeface="Calibri"/>
                <a:cs typeface="Calibri"/>
              </a:rPr>
              <a:t>This</a:t>
            </a:r>
            <a:endParaRPr sz="2750">
              <a:latin typeface="Calibri"/>
              <a:cs typeface="Calibri"/>
            </a:endParaRPr>
          </a:p>
          <a:p>
            <a:pPr marL="191135" algn="ctr">
              <a:lnSpc>
                <a:spcPct val="100000"/>
              </a:lnSpc>
            </a:pPr>
            <a:r>
              <a:rPr sz="2750" spc="-50" dirty="0">
                <a:solidFill>
                  <a:srgbClr val="332C2C"/>
                </a:solidFill>
                <a:latin typeface="Calibri"/>
                <a:cs typeface="Calibri"/>
              </a:rPr>
              <a:t>,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2747" y="3858374"/>
            <a:ext cx="5198745" cy="12934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</a:pPr>
            <a:r>
              <a:rPr sz="2750" spc="145" dirty="0">
                <a:solidFill>
                  <a:srgbClr val="332C2C"/>
                </a:solidFill>
                <a:latin typeface="Calibri"/>
                <a:cs typeface="Calibri"/>
              </a:rPr>
              <a:t>it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85" dirty="0">
                <a:solidFill>
                  <a:srgbClr val="332C2C"/>
                </a:solidFill>
                <a:latin typeface="Calibri"/>
                <a:cs typeface="Calibri"/>
              </a:rPr>
              <a:t>is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0" dirty="0">
                <a:solidFill>
                  <a:srgbClr val="332C2C"/>
                </a:solidFill>
                <a:latin typeface="Calibri"/>
                <a:cs typeface="Calibri"/>
              </a:rPr>
              <a:t>crucial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0" dirty="0">
                <a:solidFill>
                  <a:srgbClr val="332C2C"/>
                </a:solidFill>
                <a:latin typeface="Calibri"/>
                <a:cs typeface="Calibri"/>
              </a:rPr>
              <a:t>to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9" dirty="0">
                <a:solidFill>
                  <a:srgbClr val="332C2C"/>
                </a:solidFill>
                <a:latin typeface="Calibri"/>
                <a:cs typeface="Calibri"/>
              </a:rPr>
              <a:t>identify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0" dirty="0">
                <a:solidFill>
                  <a:srgbClr val="332C2C"/>
                </a:solidFill>
                <a:latin typeface="Calibri"/>
                <a:cs typeface="Calibri"/>
              </a:rPr>
              <a:t>existing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includes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assessing </a:t>
            </a:r>
            <a:r>
              <a:rPr sz="2750" spc="305" dirty="0">
                <a:solidFill>
                  <a:srgbClr val="332C2C"/>
                </a:solidFill>
                <a:latin typeface="Calibri"/>
                <a:cs typeface="Calibri"/>
              </a:rPr>
              <a:t>recognizing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20165" y="4706099"/>
            <a:ext cx="87185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,</a:t>
            </a:r>
            <a:r>
              <a:rPr sz="2750" spc="-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2747" y="5134724"/>
            <a:ext cx="7365365" cy="172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41134" algn="l"/>
              </a:tabLst>
            </a:pPr>
            <a:r>
              <a:rPr sz="2750" spc="315" dirty="0">
                <a:solidFill>
                  <a:srgbClr val="332C2C"/>
                </a:solidFill>
                <a:latin typeface="Calibri"/>
                <a:cs typeface="Calibri"/>
              </a:rPr>
              <a:t>understanding</a:t>
            </a: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	</a:t>
            </a:r>
            <a:r>
              <a:rPr sz="2750" spc="-50" dirty="0">
                <a:solidFill>
                  <a:srgbClr val="332C2C"/>
                </a:solidFill>
                <a:latin typeface="Calibri"/>
                <a:cs typeface="Calibri"/>
              </a:rPr>
              <a:t>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10"/>
              </a:spcBef>
            </a:pPr>
            <a:r>
              <a:rPr sz="2750" spc="355" dirty="0">
                <a:solidFill>
                  <a:srgbClr val="332C2C"/>
                </a:solidFill>
                <a:latin typeface="Calibri"/>
                <a:cs typeface="Calibri"/>
              </a:rPr>
              <a:t>Conducting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0" dirty="0">
                <a:solidFill>
                  <a:srgbClr val="332C2C"/>
                </a:solidFill>
                <a:latin typeface="Calibri"/>
                <a:cs typeface="Calibri"/>
              </a:rPr>
              <a:t>surveys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focus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30" dirty="0">
                <a:solidFill>
                  <a:srgbClr val="332C2C"/>
                </a:solidFill>
                <a:latin typeface="Calibri"/>
                <a:cs typeface="Calibri"/>
              </a:rPr>
              <a:t>groups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35" dirty="0">
                <a:solidFill>
                  <a:srgbClr val="332C2C"/>
                </a:solidFill>
                <a:latin typeface="Calibri"/>
                <a:cs typeface="Calibri"/>
              </a:rPr>
              <a:t>can </a:t>
            </a:r>
            <a:r>
              <a:rPr sz="2750" spc="250" dirty="0">
                <a:solidFill>
                  <a:srgbClr val="332C2C"/>
                </a:solidFill>
                <a:latin typeface="Calibri"/>
                <a:cs typeface="Calibri"/>
              </a:rPr>
              <a:t>provide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0" dirty="0">
                <a:solidFill>
                  <a:srgbClr val="332C2C"/>
                </a:solidFill>
                <a:latin typeface="Calibri"/>
                <a:cs typeface="Calibri"/>
              </a:rPr>
              <a:t>valuable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5" dirty="0">
                <a:solidFill>
                  <a:srgbClr val="332C2C"/>
                </a:solidFill>
                <a:latin typeface="Calibri"/>
                <a:cs typeface="Calibri"/>
              </a:rPr>
              <a:t>insights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5" dirty="0">
                <a:solidFill>
                  <a:srgbClr val="332C2C"/>
                </a:solidFill>
                <a:latin typeface="Calibri"/>
                <a:cs typeface="Calibri"/>
              </a:rPr>
              <a:t>into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</a:rPr>
              <a:t>these </a:t>
            </a:r>
            <a:r>
              <a:rPr sz="2750" spc="220" dirty="0">
                <a:solidFill>
                  <a:srgbClr val="332C2C"/>
                </a:solidFill>
                <a:latin typeface="Calibri"/>
                <a:cs typeface="Calibri"/>
              </a:rPr>
              <a:t>obstacles.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0" spc="-40" dirty="0"/>
              <a:t>Identifying</a:t>
            </a:r>
            <a:r>
              <a:rPr sz="5000" spc="-90" dirty="0"/>
              <a:t> </a:t>
            </a:r>
            <a:r>
              <a:rPr sz="5000" dirty="0"/>
              <a:t>Cultural</a:t>
            </a:r>
            <a:r>
              <a:rPr sz="5000" spc="-100" dirty="0"/>
              <a:t> </a:t>
            </a:r>
            <a:r>
              <a:rPr sz="5000" spc="-85" dirty="0"/>
              <a:t>Barriers</a:t>
            </a:r>
            <a:endParaRPr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0872" y="3946855"/>
            <a:ext cx="1702447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1429" y="5221414"/>
            <a:ext cx="2652737" cy="3438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0131" y="4365955"/>
            <a:ext cx="3243656" cy="3438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92937" y="4440123"/>
            <a:ext cx="870432" cy="2679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1513" y="4794580"/>
            <a:ext cx="2782951" cy="27588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612747" y="3429749"/>
            <a:ext cx="702818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Successful</a:t>
            </a:r>
            <a:r>
              <a:rPr sz="2750" spc="13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0" dirty="0">
                <a:solidFill>
                  <a:srgbClr val="332C2C"/>
                </a:solidFill>
                <a:latin typeface="Calibri"/>
                <a:cs typeface="Calibri"/>
              </a:rPr>
              <a:t>transformation</a:t>
            </a:r>
            <a:r>
              <a:rPr sz="2750" spc="13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Calibri"/>
                <a:cs typeface="Calibri"/>
              </a:rPr>
              <a:t>requires</a:t>
            </a:r>
            <a:r>
              <a:rPr sz="2750" spc="13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15" dirty="0">
                <a:solidFill>
                  <a:srgbClr val="332C2C"/>
                </a:solidFill>
                <a:latin typeface="Calibri"/>
                <a:cs typeface="Calibri"/>
              </a:rPr>
              <a:t>well-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2747" y="3858374"/>
            <a:ext cx="137223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325" dirty="0">
                <a:solidFill>
                  <a:srgbClr val="332C2C"/>
                </a:solidFill>
                <a:latin typeface="Calibri"/>
                <a:cs typeface="Calibri"/>
              </a:rPr>
              <a:t>deﬁned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9759" y="3858374"/>
            <a:ext cx="3790950" cy="129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105"/>
              </a:spcBef>
            </a:pP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.</a:t>
            </a:r>
            <a:r>
              <a:rPr sz="2750" spc="7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0" dirty="0">
                <a:solidFill>
                  <a:srgbClr val="332C2C"/>
                </a:solidFill>
                <a:latin typeface="Calibri"/>
                <a:cs typeface="Calibri"/>
              </a:rPr>
              <a:t>This</a:t>
            </a:r>
            <a:r>
              <a:rPr sz="2750" spc="6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90" dirty="0">
                <a:solidFill>
                  <a:srgbClr val="332C2C"/>
                </a:solidFill>
                <a:latin typeface="Calibri"/>
                <a:cs typeface="Calibri"/>
              </a:rPr>
              <a:t>might</a:t>
            </a:r>
            <a:r>
              <a:rPr sz="2750" spc="7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0" dirty="0">
                <a:solidFill>
                  <a:srgbClr val="332C2C"/>
                </a:solidFill>
                <a:latin typeface="Calibri"/>
                <a:cs typeface="Calibri"/>
              </a:rPr>
              <a:t>include</a:t>
            </a:r>
            <a:endParaRPr sz="2750">
              <a:latin typeface="Calibri"/>
              <a:cs typeface="Calibri"/>
            </a:endParaRPr>
          </a:p>
          <a:p>
            <a:pPr marL="494030">
              <a:lnSpc>
                <a:spcPct val="100000"/>
              </a:lnSpc>
            </a:pP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,</a:t>
            </a:r>
            <a:r>
              <a:rPr sz="2750" spc="-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20" dirty="0">
                <a:solidFill>
                  <a:srgbClr val="332C2C"/>
                </a:solidFill>
                <a:latin typeface="Calibri"/>
                <a:cs typeface="Calibri"/>
              </a:rPr>
              <a:t>promoting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,</a:t>
            </a:r>
            <a:r>
              <a:rPr sz="2750" spc="4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spc="4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establishing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2747" y="5134724"/>
            <a:ext cx="7061834" cy="1722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654935">
              <a:lnSpc>
                <a:spcPct val="101499"/>
              </a:lnSpc>
              <a:spcBef>
                <a:spcPts val="55"/>
              </a:spcBef>
            </a:pP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.</a:t>
            </a:r>
            <a:r>
              <a:rPr sz="2750" spc="7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430" dirty="0">
                <a:solidFill>
                  <a:srgbClr val="332C2C"/>
                </a:solidFill>
                <a:latin typeface="Calibri"/>
                <a:cs typeface="Calibri"/>
              </a:rPr>
              <a:t>Engaging</a:t>
            </a:r>
            <a:r>
              <a:rPr sz="2750" spc="7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5" dirty="0">
                <a:solidFill>
                  <a:srgbClr val="332C2C"/>
                </a:solidFill>
                <a:latin typeface="Calibri"/>
                <a:cs typeface="Calibri"/>
              </a:rPr>
              <a:t>employees</a:t>
            </a:r>
            <a:r>
              <a:rPr sz="2750" spc="7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9" dirty="0">
                <a:solidFill>
                  <a:srgbClr val="332C2C"/>
                </a:solidFill>
                <a:latin typeface="Calibri"/>
                <a:cs typeface="Calibri"/>
              </a:rPr>
              <a:t>in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85" dirty="0">
                <a:solidFill>
                  <a:srgbClr val="332C2C"/>
                </a:solidFill>
                <a:latin typeface="Calibri"/>
                <a:cs typeface="Calibri"/>
              </a:rPr>
              <a:t>change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</a:rPr>
              <a:t>process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0" dirty="0">
                <a:solidFill>
                  <a:srgbClr val="332C2C"/>
                </a:solidFill>
                <a:latin typeface="Calibri"/>
                <a:cs typeface="Calibri"/>
              </a:rPr>
              <a:t>fosters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sense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Calibri"/>
                <a:cs typeface="Calibri"/>
              </a:rPr>
              <a:t>of </a:t>
            </a:r>
            <a:r>
              <a:rPr sz="2750" spc="295" dirty="0">
                <a:solidFill>
                  <a:srgbClr val="332C2C"/>
                </a:solidFill>
                <a:latin typeface="Calibri"/>
                <a:cs typeface="Calibri"/>
              </a:rPr>
              <a:t>ownership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85" dirty="0">
                <a:solidFill>
                  <a:srgbClr val="332C2C"/>
                </a:solidFill>
                <a:latin typeface="Calibri"/>
                <a:cs typeface="Calibri"/>
              </a:rPr>
              <a:t>commitment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0" dirty="0">
                <a:solidFill>
                  <a:srgbClr val="332C2C"/>
                </a:solidFill>
                <a:latin typeface="Calibri"/>
                <a:cs typeface="Calibri"/>
              </a:rPr>
              <a:t>to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5" dirty="0">
                <a:solidFill>
                  <a:srgbClr val="332C2C"/>
                </a:solidFill>
                <a:latin typeface="Calibri"/>
                <a:cs typeface="Calibri"/>
              </a:rPr>
              <a:t>new </a:t>
            </a:r>
            <a:r>
              <a:rPr sz="2750" spc="204" dirty="0">
                <a:solidFill>
                  <a:srgbClr val="332C2C"/>
                </a:solidFill>
                <a:latin typeface="Calibri"/>
                <a:cs typeface="Calibri"/>
              </a:rPr>
              <a:t>culture.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00" spc="-65" dirty="0"/>
              <a:t>Implementing</a:t>
            </a:r>
            <a:r>
              <a:rPr sz="4400" spc="-180" dirty="0"/>
              <a:t> </a:t>
            </a:r>
            <a:r>
              <a:rPr sz="4400" spc="-10" dirty="0"/>
              <a:t>Change</a:t>
            </a:r>
            <a:r>
              <a:rPr sz="4400" spc="-200" dirty="0"/>
              <a:t> </a:t>
            </a:r>
            <a:r>
              <a:rPr sz="4400" spc="-30" dirty="0"/>
              <a:t>Strategies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400" rIns="0" bIns="0" rtlCol="0">
            <a:spAutoFit/>
          </a:bodyPr>
          <a:lstStyle/>
          <a:p>
            <a:pPr marL="8037195">
              <a:lnSpc>
                <a:spcPct val="100000"/>
              </a:lnSpc>
              <a:spcBef>
                <a:spcPts val="125"/>
              </a:spcBef>
            </a:pPr>
            <a:r>
              <a:rPr sz="3950" spc="-55" dirty="0"/>
              <a:t>Measuring</a:t>
            </a:r>
            <a:r>
              <a:rPr sz="3950" spc="-85" dirty="0"/>
              <a:t> </a:t>
            </a:r>
            <a:r>
              <a:rPr sz="3950" dirty="0"/>
              <a:t>Cultural</a:t>
            </a:r>
            <a:r>
              <a:rPr sz="3950" spc="-85" dirty="0"/>
              <a:t> </a:t>
            </a:r>
            <a:r>
              <a:rPr sz="3950" spc="-60" dirty="0"/>
              <a:t>Transformation</a:t>
            </a:r>
            <a:endParaRPr sz="39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4687" y="4356315"/>
            <a:ext cx="3397643" cy="2758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64687" y="5211775"/>
            <a:ext cx="3665359" cy="3438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46056" y="4783150"/>
            <a:ext cx="3789654" cy="3455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617303" y="3420110"/>
            <a:ext cx="7138670" cy="3427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sz="2750" spc="180" dirty="0">
                <a:solidFill>
                  <a:srgbClr val="332C2C"/>
                </a:solidFill>
                <a:latin typeface="Calibri"/>
                <a:cs typeface="Calibri"/>
              </a:rPr>
              <a:t>To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ensure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Calibri"/>
                <a:cs typeface="Calibri"/>
              </a:rPr>
              <a:t>effectiveness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80" dirty="0">
                <a:solidFill>
                  <a:srgbClr val="332C2C"/>
                </a:solidFill>
                <a:latin typeface="Calibri"/>
                <a:cs typeface="Calibri"/>
              </a:rPr>
              <a:t>of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0" dirty="0">
                <a:solidFill>
                  <a:srgbClr val="332C2C"/>
                </a:solidFill>
                <a:latin typeface="Calibri"/>
                <a:cs typeface="Calibri"/>
              </a:rPr>
              <a:t>cultural </a:t>
            </a:r>
            <a:r>
              <a:rPr sz="2750" spc="310" dirty="0">
                <a:solidFill>
                  <a:srgbClr val="332C2C"/>
                </a:solidFill>
                <a:latin typeface="Calibri"/>
                <a:cs typeface="Calibri"/>
              </a:rPr>
              <a:t>changes,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</a:rPr>
              <a:t>organizations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80" dirty="0">
                <a:solidFill>
                  <a:srgbClr val="332C2C"/>
                </a:solidFill>
                <a:latin typeface="Calibri"/>
                <a:cs typeface="Calibri"/>
              </a:rPr>
              <a:t>must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implement</a:t>
            </a:r>
            <a:endParaRPr sz="2750">
              <a:latin typeface="Calibri"/>
              <a:cs typeface="Calibri"/>
            </a:endParaRPr>
          </a:p>
          <a:p>
            <a:pPr marL="3441065">
              <a:lnSpc>
                <a:spcPct val="100000"/>
              </a:lnSpc>
            </a:pP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.</a:t>
            </a:r>
            <a:r>
              <a:rPr sz="2750" spc="6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5" dirty="0">
                <a:solidFill>
                  <a:srgbClr val="332C2C"/>
                </a:solidFill>
                <a:latin typeface="Calibri"/>
                <a:cs typeface="Calibri"/>
              </a:rPr>
              <a:t>Regularly</a:t>
            </a:r>
            <a:r>
              <a:rPr sz="2750" spc="5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assessing</a:t>
            </a:r>
            <a:endParaRPr sz="2750">
              <a:latin typeface="Calibri"/>
              <a:cs typeface="Calibri"/>
            </a:endParaRPr>
          </a:p>
          <a:p>
            <a:pPr marL="3836035">
              <a:lnSpc>
                <a:spcPct val="100000"/>
              </a:lnSpc>
              <a:spcBef>
                <a:spcPts val="75"/>
              </a:spcBef>
            </a:pP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,</a:t>
            </a:r>
            <a:r>
              <a:rPr sz="2750" spc="-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5" dirty="0">
                <a:solidFill>
                  <a:srgbClr val="332C2C"/>
                </a:solidFill>
                <a:latin typeface="Calibri"/>
                <a:cs typeface="Calibri"/>
              </a:rPr>
              <a:t>monitoring</a:t>
            </a:r>
            <a:endParaRPr sz="2750">
              <a:latin typeface="Calibri"/>
              <a:cs typeface="Calibri"/>
            </a:endParaRPr>
          </a:p>
          <a:p>
            <a:pPr marL="12700" marR="304165" indent="3695700">
              <a:lnSpc>
                <a:spcPct val="101499"/>
              </a:lnSpc>
              <a:spcBef>
                <a:spcPts val="25"/>
              </a:spcBef>
            </a:pP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,</a:t>
            </a:r>
            <a:r>
              <a:rPr sz="2750" spc="4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spc="4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35" dirty="0">
                <a:solidFill>
                  <a:srgbClr val="332C2C"/>
                </a:solidFill>
                <a:latin typeface="Calibri"/>
                <a:cs typeface="Calibri"/>
              </a:rPr>
              <a:t>soliciting </a:t>
            </a:r>
            <a:r>
              <a:rPr sz="2750" spc="370" dirty="0">
                <a:solidFill>
                  <a:srgbClr val="332C2C"/>
                </a:solidFill>
                <a:latin typeface="Calibri"/>
                <a:cs typeface="Calibri"/>
              </a:rPr>
              <a:t>ongoing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10" dirty="0">
                <a:solidFill>
                  <a:srgbClr val="332C2C"/>
                </a:solidFill>
                <a:latin typeface="Calibri"/>
                <a:cs typeface="Calibri"/>
              </a:rPr>
              <a:t>feedback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0" dirty="0">
                <a:solidFill>
                  <a:srgbClr val="332C2C"/>
                </a:solidFill>
                <a:latin typeface="Calibri"/>
                <a:cs typeface="Calibri"/>
              </a:rPr>
              <a:t>can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help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425" dirty="0">
                <a:solidFill>
                  <a:srgbClr val="332C2C"/>
                </a:solidFill>
                <a:latin typeface="Calibri"/>
                <a:cs typeface="Calibri"/>
              </a:rPr>
              <a:t>gauge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5" dirty="0">
                <a:solidFill>
                  <a:srgbClr val="332C2C"/>
                </a:solidFill>
                <a:latin typeface="Calibri"/>
                <a:cs typeface="Calibri"/>
              </a:rPr>
              <a:t>the </a:t>
            </a:r>
            <a:r>
              <a:rPr sz="2750" spc="310" dirty="0">
                <a:solidFill>
                  <a:srgbClr val="332C2C"/>
                </a:solidFill>
                <a:latin typeface="Calibri"/>
                <a:cs typeface="Calibri"/>
              </a:rPr>
              <a:t>success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80" dirty="0">
                <a:solidFill>
                  <a:srgbClr val="332C2C"/>
                </a:solidFill>
                <a:latin typeface="Calibri"/>
                <a:cs typeface="Calibri"/>
              </a:rPr>
              <a:t>of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9" dirty="0">
                <a:solidFill>
                  <a:srgbClr val="332C2C"/>
                </a:solidFill>
                <a:latin typeface="Calibri"/>
                <a:cs typeface="Calibri"/>
              </a:rPr>
              <a:t>cultural</a:t>
            </a:r>
            <a:r>
              <a:rPr sz="2750" spc="12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0" dirty="0">
                <a:solidFill>
                  <a:srgbClr val="332C2C"/>
                </a:solidFill>
                <a:latin typeface="Calibri"/>
                <a:cs typeface="Calibri"/>
              </a:rPr>
              <a:t>initiatives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85" dirty="0">
                <a:solidFill>
                  <a:srgbClr val="332C2C"/>
                </a:solidFill>
                <a:latin typeface="Calibri"/>
                <a:cs typeface="Calibri"/>
              </a:rPr>
              <a:t>make </a:t>
            </a:r>
            <a:r>
              <a:rPr sz="2750" spc="285" dirty="0">
                <a:solidFill>
                  <a:srgbClr val="332C2C"/>
                </a:solidFill>
                <a:latin typeface="Calibri"/>
                <a:cs typeface="Calibri"/>
              </a:rPr>
              <a:t>necessary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5" dirty="0">
                <a:solidFill>
                  <a:srgbClr val="332C2C"/>
                </a:solidFill>
                <a:latin typeface="Calibri"/>
                <a:cs typeface="Calibri"/>
              </a:rPr>
              <a:t>adjustments.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9655" y="4195792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3947" y="4351058"/>
              <a:ext cx="2082533" cy="3438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994" y="5208308"/>
              <a:ext cx="2385987" cy="3420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4015" y="4351058"/>
              <a:ext cx="2342629" cy="27588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6651" y="4779683"/>
              <a:ext cx="1970506" cy="2758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25607" y="6056033"/>
              <a:ext cx="1816862" cy="2758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40194" y="6056033"/>
              <a:ext cx="1718500" cy="34380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4015" y="6519939"/>
              <a:ext cx="2295753" cy="30852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15249" y="3414852"/>
            <a:ext cx="7435215" cy="25698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1056640">
              <a:lnSpc>
                <a:spcPct val="102299"/>
              </a:lnSpc>
              <a:spcBef>
                <a:spcPts val="30"/>
              </a:spcBef>
            </a:pPr>
            <a:r>
              <a:rPr sz="2750" spc="280" dirty="0">
                <a:solidFill>
                  <a:srgbClr val="332C2C"/>
                </a:solidFill>
                <a:latin typeface="Calibri"/>
                <a:cs typeface="Calibri"/>
              </a:rPr>
              <a:t>Transforming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35" dirty="0">
                <a:solidFill>
                  <a:srgbClr val="332C2C"/>
                </a:solidFill>
                <a:latin typeface="Calibri"/>
                <a:cs typeface="Calibri"/>
              </a:rPr>
              <a:t>corporate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0" dirty="0">
                <a:solidFill>
                  <a:srgbClr val="332C2C"/>
                </a:solidFill>
                <a:latin typeface="Calibri"/>
                <a:cs typeface="Calibri"/>
              </a:rPr>
              <a:t>culture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85" dirty="0">
                <a:solidFill>
                  <a:srgbClr val="332C2C"/>
                </a:solidFill>
                <a:latin typeface="Calibri"/>
                <a:cs typeface="Calibri"/>
              </a:rPr>
              <a:t>is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25" dirty="0">
                <a:solidFill>
                  <a:srgbClr val="332C2C"/>
                </a:solidFill>
                <a:latin typeface="Calibri"/>
                <a:cs typeface="Calibri"/>
              </a:rPr>
              <a:t>an </a:t>
            </a:r>
            <a:r>
              <a:rPr sz="2750" spc="370" dirty="0">
                <a:solidFill>
                  <a:srgbClr val="332C2C"/>
                </a:solidFill>
                <a:latin typeface="Calibri"/>
                <a:cs typeface="Calibri"/>
              </a:rPr>
              <a:t>ongoing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0" dirty="0">
                <a:solidFill>
                  <a:srgbClr val="332C2C"/>
                </a:solidFill>
                <a:latin typeface="Calibri"/>
                <a:cs typeface="Calibri"/>
              </a:rPr>
              <a:t>journey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5" dirty="0">
                <a:solidFill>
                  <a:srgbClr val="332C2C"/>
                </a:solidFill>
                <a:latin typeface="Calibri"/>
                <a:cs typeface="Calibri"/>
              </a:rPr>
              <a:t>that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9" dirty="0">
                <a:solidFill>
                  <a:srgbClr val="332C2C"/>
                </a:solidFill>
                <a:latin typeface="Calibri"/>
                <a:cs typeface="Calibri"/>
              </a:rPr>
              <a:t>requires</a:t>
            </a:r>
            <a:endParaRPr sz="2750">
              <a:latin typeface="Calibri"/>
              <a:cs typeface="Calibri"/>
            </a:endParaRPr>
          </a:p>
          <a:p>
            <a:pPr marL="2457450">
              <a:lnSpc>
                <a:spcPct val="100000"/>
              </a:lnSpc>
              <a:tabLst>
                <a:tab pos="5313045" algn="l"/>
              </a:tabLst>
            </a:pP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	.</a:t>
            </a:r>
            <a:r>
              <a:rPr sz="2750" spc="-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75" dirty="0">
                <a:solidFill>
                  <a:srgbClr val="332C2C"/>
                </a:solidFill>
                <a:latin typeface="Calibri"/>
                <a:cs typeface="Calibri"/>
              </a:rPr>
              <a:t>By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750" spc="245" dirty="0">
                <a:solidFill>
                  <a:srgbClr val="332C2C"/>
                </a:solidFill>
                <a:latin typeface="Calibri"/>
                <a:cs typeface="Calibri"/>
              </a:rPr>
              <a:t>fostering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a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0" dirty="0">
                <a:solidFill>
                  <a:srgbClr val="332C2C"/>
                </a:solidFill>
                <a:latin typeface="Calibri"/>
                <a:cs typeface="Calibri"/>
              </a:rPr>
              <a:t>culture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55" dirty="0">
                <a:solidFill>
                  <a:srgbClr val="332C2C"/>
                </a:solidFill>
                <a:latin typeface="Calibri"/>
                <a:cs typeface="Calibri"/>
              </a:rPr>
              <a:t>of</a:t>
            </a:r>
            <a:endParaRPr sz="2750">
              <a:latin typeface="Calibri"/>
              <a:cs typeface="Calibri"/>
            </a:endParaRPr>
          </a:p>
          <a:p>
            <a:pPr marL="12700" marR="5080" indent="2409190">
              <a:lnSpc>
                <a:spcPct val="100000"/>
              </a:lnSpc>
              <a:spcBef>
                <a:spcPts val="75"/>
              </a:spcBef>
            </a:pP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,</a:t>
            </a:r>
            <a:r>
              <a:rPr sz="2750" spc="6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</a:rPr>
              <a:t>organizations</a:t>
            </a:r>
            <a:r>
              <a:rPr sz="2750" spc="6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0" dirty="0">
                <a:solidFill>
                  <a:srgbClr val="332C2C"/>
                </a:solidFill>
                <a:latin typeface="Calibri"/>
                <a:cs typeface="Calibri"/>
              </a:rPr>
              <a:t>can</a:t>
            </a:r>
            <a:r>
              <a:rPr sz="2750" spc="6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0" dirty="0">
                <a:solidFill>
                  <a:srgbClr val="332C2C"/>
                </a:solidFill>
                <a:latin typeface="Calibri"/>
                <a:cs typeface="Calibri"/>
              </a:rPr>
              <a:t>sustain </a:t>
            </a:r>
            <a:r>
              <a:rPr sz="2750" spc="370" dirty="0">
                <a:solidFill>
                  <a:srgbClr val="332C2C"/>
                </a:solidFill>
                <a:latin typeface="Calibri"/>
                <a:cs typeface="Calibri"/>
              </a:rPr>
              <a:t>changes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0" dirty="0">
                <a:solidFill>
                  <a:srgbClr val="332C2C"/>
                </a:solidFill>
                <a:latin typeface="Calibri"/>
                <a:cs typeface="Calibri"/>
              </a:rPr>
              <a:t>build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a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4" dirty="0">
                <a:solidFill>
                  <a:srgbClr val="332C2C"/>
                </a:solidFill>
                <a:latin typeface="Calibri"/>
                <a:cs typeface="Calibri"/>
              </a:rPr>
              <a:t>resilient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5" dirty="0">
                <a:solidFill>
                  <a:srgbClr val="332C2C"/>
                </a:solidFill>
                <a:latin typeface="Calibri"/>
                <a:cs typeface="Calibri"/>
              </a:rPr>
              <a:t>environment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5249" y="5967552"/>
            <a:ext cx="240284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265" dirty="0">
                <a:solidFill>
                  <a:srgbClr val="332C2C"/>
                </a:solidFill>
                <a:latin typeface="Calibri"/>
                <a:cs typeface="Calibri"/>
              </a:rPr>
              <a:t>that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0" dirty="0">
                <a:solidFill>
                  <a:srgbClr val="332C2C"/>
                </a:solidFill>
                <a:latin typeface="Calibri"/>
                <a:cs typeface="Calibri"/>
              </a:rPr>
              <a:t>supports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3166" y="5967552"/>
            <a:ext cx="3085465" cy="87439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2026285">
              <a:lnSpc>
                <a:spcPct val="102299"/>
              </a:lnSpc>
              <a:spcBef>
                <a:spcPts val="30"/>
              </a:spcBef>
            </a:pP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and </a:t>
            </a:r>
            <a:r>
              <a:rPr sz="2750" spc="155" dirty="0">
                <a:solidFill>
                  <a:srgbClr val="332C2C"/>
                </a:solidFill>
                <a:latin typeface="Calibri"/>
                <a:cs typeface="Calibri"/>
              </a:rPr>
              <a:t>for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long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0" dirty="0">
                <a:solidFill>
                  <a:srgbClr val="332C2C"/>
                </a:solidFill>
                <a:latin typeface="Calibri"/>
                <a:cs typeface="Calibri"/>
              </a:rPr>
              <a:t>term.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Conclusion:</a:t>
            </a:r>
            <a:r>
              <a:rPr spc="-155" dirty="0"/>
              <a:t> </a:t>
            </a:r>
            <a:r>
              <a:rPr spc="-10" dirty="0"/>
              <a:t>Sustaining</a:t>
            </a:r>
            <a:r>
              <a:rPr spc="-145" dirty="0"/>
              <a:t> </a:t>
            </a:r>
            <a:r>
              <a:rPr dirty="0"/>
              <a:t>Culture</a:t>
            </a:r>
            <a:r>
              <a:rPr spc="-150" dirty="0"/>
              <a:t> </a:t>
            </a:r>
            <a:r>
              <a:rPr spc="-10" dirty="0"/>
              <a:t>Change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2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5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7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3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3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7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2"/>
                  </a:lnTo>
                  <a:lnTo>
                    <a:pt x="762293" y="1864232"/>
                  </a:lnTo>
                  <a:lnTo>
                    <a:pt x="727162" y="1893366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6744" y="2147106"/>
            <a:ext cx="4137660" cy="1525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spc="-204" dirty="0"/>
              <a:t>Thanks!</a:t>
            </a:r>
            <a:endParaRPr sz="9850"/>
          </a:p>
        </p:txBody>
      </p:sp>
      <p:sp>
        <p:nvSpPr>
          <p:cNvPr id="8" name="object 8"/>
          <p:cNvSpPr txBox="1"/>
          <p:nvPr/>
        </p:nvSpPr>
        <p:spPr>
          <a:xfrm>
            <a:off x="6684720" y="4320514"/>
            <a:ext cx="5742229" cy="85234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r>
              <a:rPr sz="2750" spc="420" dirty="0">
                <a:solidFill>
                  <a:srgbClr val="332C2C"/>
                </a:solidFill>
                <a:latin typeface="Calibri"/>
                <a:cs typeface="Calibri"/>
              </a:rPr>
              <a:t>Do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0" dirty="0">
                <a:solidFill>
                  <a:srgbClr val="332C2C"/>
                </a:solidFill>
                <a:latin typeface="Calibri"/>
                <a:cs typeface="Calibri"/>
              </a:rPr>
              <a:t>you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have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any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questions?</a:t>
            </a:r>
            <a:endParaRPr lang="en-IN" sz="2750" spc="270" dirty="0">
              <a:solidFill>
                <a:srgbClr val="332C2C"/>
              </a:solidFill>
              <a:latin typeface="Calibri"/>
              <a:cs typeface="Calibri"/>
            </a:endParaRPr>
          </a:p>
          <a:p>
            <a:pPr marL="12065" marR="5080" algn="ctr">
              <a:lnSpc>
                <a:spcPct val="102299"/>
              </a:lnSpc>
              <a:spcBef>
                <a:spcPts val="30"/>
              </a:spcBef>
            </a:pPr>
            <a:r>
              <a:rPr lang="en-IN" sz="2750" spc="270" dirty="0">
                <a:solidFill>
                  <a:srgbClr val="332C2C"/>
                </a:solidFill>
                <a:latin typeface="Calibri"/>
                <a:cs typeface="Calibri"/>
                <a:hlinkClick r:id="rId2"/>
              </a:rPr>
              <a:t>vishalyadav931390</a:t>
            </a: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  <a:hlinkClick r:id="rId2"/>
              </a:rPr>
              <a:t>@</a:t>
            </a:r>
            <a:r>
              <a:rPr lang="en-IN" sz="2750" spc="275" dirty="0">
                <a:solidFill>
                  <a:srgbClr val="332C2C"/>
                </a:solidFill>
                <a:latin typeface="Calibri"/>
                <a:cs typeface="Calibri"/>
                <a:hlinkClick r:id="rId2"/>
              </a:rPr>
              <a:t>g</a:t>
            </a: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  <a:hlinkClick r:id="rId2"/>
              </a:rPr>
              <a:t>mail.com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217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Cambria</vt:lpstr>
      <vt:lpstr>Office Theme</vt:lpstr>
      <vt:lpstr>Transforming Corporate Culture: Strategies for Success</vt:lpstr>
      <vt:lpstr>Introduction to Corporate Culture</vt:lpstr>
      <vt:lpstr>Identifying Cultural Barriers</vt:lpstr>
      <vt:lpstr>Implementing Change Strategies</vt:lpstr>
      <vt:lpstr>Measuring Cultural Transformation</vt:lpstr>
      <vt:lpstr>Conclusion: Sustaining Culture Change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Vishal Yadav</cp:lastModifiedBy>
  <cp:revision>1</cp:revision>
  <dcterms:created xsi:type="dcterms:W3CDTF">2024-10-28T05:30:52Z</dcterms:created>
  <dcterms:modified xsi:type="dcterms:W3CDTF">2024-10-28T05:33:56Z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2024-10-28T00:00:00Z</vt:filetime>
  </property>
  <property fmtid="{D5CDD505-2E9C-101B-9397-08002B2CF9AE}" pid="5" name="Producer">
    <vt:lpwstr>GPL Ghostscript 10.04.0</vt:lpwstr>
  </property>
</Properties>
</file>