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dventuresinmachinelearning.com/building-a-keylogger-in-python-using-the-pynput-module-a-beginners-gui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0374" y="1415581"/>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909886" y="109331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a:t>
            </a:r>
            <a:r>
              <a:rPr lang="en-US" sz="3200" b="1" dirty="0" err="1">
                <a:solidFill>
                  <a:schemeClr val="accent1">
                    <a:lumMod val="75000"/>
                  </a:schemeClr>
                </a:solidFill>
                <a:latin typeface="Arial"/>
                <a:cs typeface="Arial"/>
              </a:rPr>
              <a:t>Mudhalvan</a:t>
            </a:r>
            <a:r>
              <a:rPr lang="en-US" sz="3200" b="1" dirty="0">
                <a:solidFill>
                  <a:schemeClr val="accent1">
                    <a:lumMod val="75000"/>
                  </a:schemeClr>
                </a:solidFill>
                <a:latin typeface="Arial"/>
                <a:cs typeface="Arial"/>
              </a:rPr>
              <a:t> Project - Cybersecurity</a:t>
            </a:r>
          </a:p>
        </p:txBody>
      </p:sp>
      <p:sp>
        <p:nvSpPr>
          <p:cNvPr id="4" name="TextBox 3"/>
          <p:cNvSpPr txBox="1"/>
          <p:nvPr/>
        </p:nvSpPr>
        <p:spPr>
          <a:xfrm>
            <a:off x="983227" y="4586365"/>
            <a:ext cx="10114486" cy="1323439"/>
          </a:xfrm>
          <a:prstGeom prst="rect">
            <a:avLst/>
          </a:prstGeom>
          <a:noFill/>
        </p:spPr>
        <p:txBody>
          <a:bodyPr wrap="square" lIns="91440" tIns="45720" rIns="91440" bIns="45720" rtlCol="0" anchor="t">
            <a:spAutoFit/>
          </a:bodyPr>
          <a:lstStyle/>
          <a:p>
            <a:r>
              <a:rPr lang="en-US" sz="2000" b="1" dirty="0">
                <a:solidFill>
                  <a:schemeClr val="accent2">
                    <a:lumMod val="20000"/>
                    <a:lumOff val="80000"/>
                  </a:schemeClr>
                </a:solidFill>
                <a:latin typeface="Arial" pitchFamily="34" charset="0"/>
                <a:cs typeface="Arial" pitchFamily="34" charset="0"/>
              </a:rPr>
              <a:t>Presented By:</a:t>
            </a:r>
          </a:p>
          <a:p>
            <a:r>
              <a:rPr lang="en-US" sz="2000" b="1" dirty="0">
                <a:solidFill>
                  <a:schemeClr val="accent2">
                    <a:lumMod val="20000"/>
                    <a:lumOff val="80000"/>
                  </a:schemeClr>
                </a:solidFill>
                <a:latin typeface="Arial"/>
                <a:cs typeface="Arial"/>
              </a:rPr>
              <a:t>               Name: </a:t>
            </a:r>
            <a:r>
              <a:rPr lang="en-US" sz="2000" b="1" dirty="0" err="1">
                <a:solidFill>
                  <a:schemeClr val="accent2">
                    <a:lumMod val="20000"/>
                    <a:lumOff val="80000"/>
                  </a:schemeClr>
                </a:solidFill>
                <a:latin typeface="Arial"/>
                <a:cs typeface="Arial"/>
              </a:rPr>
              <a:t>K.C.Vishalakshi</a:t>
            </a:r>
            <a:r>
              <a:rPr lang="en-US" sz="2000" b="1" dirty="0">
                <a:solidFill>
                  <a:schemeClr val="accent2">
                    <a:lumMod val="20000"/>
                    <a:lumOff val="80000"/>
                  </a:schemeClr>
                </a:solidFill>
                <a:latin typeface="Arial"/>
                <a:cs typeface="Arial"/>
              </a:rPr>
              <a:t> </a:t>
            </a:r>
          </a:p>
          <a:p>
            <a:r>
              <a:rPr lang="en-US" sz="2000" b="1" dirty="0">
                <a:solidFill>
                  <a:schemeClr val="accent2">
                    <a:lumMod val="20000"/>
                    <a:lumOff val="80000"/>
                  </a:schemeClr>
                </a:solidFill>
                <a:latin typeface="Arial"/>
                <a:cs typeface="Arial"/>
              </a:rPr>
              <a:t>               College: A.V.C College of Engineering</a:t>
            </a:r>
          </a:p>
          <a:p>
            <a:r>
              <a:rPr lang="en-US" sz="2000" b="1" dirty="0">
                <a:solidFill>
                  <a:schemeClr val="accent2">
                    <a:lumMod val="20000"/>
                    <a:lumOff val="80000"/>
                  </a:schemeClr>
                </a:solidFill>
                <a:latin typeface="Arial"/>
                <a:cs typeface="Arial"/>
              </a:rPr>
              <a:t>               Branch: CSE(</a:t>
            </a:r>
            <a:r>
              <a:rPr lang="en-US" sz="2000" b="1" dirty="0" err="1">
                <a:solidFill>
                  <a:schemeClr val="accent2">
                    <a:lumMod val="20000"/>
                    <a:lumOff val="80000"/>
                  </a:schemeClr>
                </a:solidFill>
                <a:latin typeface="Arial"/>
                <a:cs typeface="Arial"/>
              </a:rPr>
              <a:t>lll</a:t>
            </a:r>
            <a:r>
              <a:rPr lang="en-US" sz="2000" b="1" dirty="0">
                <a:solidFill>
                  <a:schemeClr val="accent2">
                    <a:lumMod val="20000"/>
                    <a:lumOff val="80000"/>
                  </a:schemeClr>
                </a:solidFill>
                <a:latin typeface="Arial"/>
                <a:cs typeface="Arial"/>
              </a:rPr>
              <a: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5553" y="2118749"/>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76982" y="2900516"/>
            <a:ext cx="12015018" cy="3028336"/>
          </a:xfrm>
        </p:spPr>
        <p:txBody>
          <a:bodyPr>
            <a:normAutofit/>
          </a:bodyPr>
          <a:lstStyle/>
          <a:p>
            <a:pPr marL="0" indent="0">
              <a:buNone/>
            </a:pPr>
            <a:r>
              <a:rPr lang="en-IN" sz="2400" dirty="0">
                <a:solidFill>
                  <a:schemeClr val="tx1"/>
                </a:solidFill>
                <a:ea typeface="+mn-lt"/>
                <a:cs typeface="+mn-lt"/>
                <a:hlinkClick r:id="rId2">
                  <a:extLst>
                    <a:ext uri="{A12FA001-AC4F-418D-AE19-62706E023703}">
                      <ahyp:hlinkClr xmlns:ahyp="http://schemas.microsoft.com/office/drawing/2018/hyperlinkcolor" val="tx"/>
                    </a:ext>
                  </a:extLst>
                </a:hlinkClick>
              </a:rPr>
              <a:t>Building a Keylogger in Python using the </a:t>
            </a:r>
            <a:r>
              <a:rPr lang="en-IN" sz="2400" dirty="0" err="1">
                <a:solidFill>
                  <a:schemeClr val="tx1"/>
                </a:solidFill>
                <a:ea typeface="+mn-lt"/>
                <a:cs typeface="+mn-lt"/>
                <a:hlinkClick r:id="rId2">
                  <a:extLst>
                    <a:ext uri="{A12FA001-AC4F-418D-AE19-62706E023703}">
                      <ahyp:hlinkClr xmlns:ahyp="http://schemas.microsoft.com/office/drawing/2018/hyperlinkcolor" val="tx"/>
                    </a:ext>
                  </a:extLst>
                </a:hlinkClick>
              </a:rPr>
              <a:t>Pynput</a:t>
            </a:r>
            <a:r>
              <a:rPr lang="en-IN" sz="2400" dirty="0">
                <a:solidFill>
                  <a:schemeClr val="tx1"/>
                </a:solidFill>
                <a:ea typeface="+mn-lt"/>
                <a:cs typeface="+mn-lt"/>
                <a:hlinkClick r:id="rId2">
                  <a:extLst>
                    <a:ext uri="{A12FA001-AC4F-418D-AE19-62706E023703}">
                      <ahyp:hlinkClr xmlns:ahyp="http://schemas.microsoft.com/office/drawing/2018/hyperlinkcolor" val="tx"/>
                    </a:ext>
                  </a:extLst>
                </a:hlinkClick>
              </a:rPr>
              <a:t> Module: A Beginner's Guide - Adventures in Machine Learning</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99247" y="1484671"/>
            <a:ext cx="9298744" cy="3244645"/>
          </a:xfrm>
        </p:spPr>
        <p:txBody>
          <a:bodyPr>
            <a:normAutofit/>
          </a:bodyPr>
          <a:lstStyle/>
          <a:p>
            <a:pPr algn="ctr"/>
            <a:r>
              <a:rPr lang="en-US" b="0" i="0" dirty="0">
                <a:solidFill>
                  <a:schemeClr val="tx2">
                    <a:lumMod val="75000"/>
                  </a:schemeClr>
                </a:solidFill>
                <a:effectLst/>
                <a:latin typeface="Söhne"/>
              </a:rPr>
              <a:t>Think Before You Click: Your Safety Matters.</a:t>
            </a:r>
            <a:br>
              <a:rPr lang="en-US" b="0" i="0" dirty="0">
                <a:solidFill>
                  <a:srgbClr val="ECECEC"/>
                </a:solidFill>
                <a:effectLst/>
                <a:latin typeface="Söhne"/>
              </a:rPr>
            </a:br>
            <a:br>
              <a:rPr lang="en-US" b="0" i="0" dirty="0">
                <a:solidFill>
                  <a:srgbClr val="ECECEC"/>
                </a:solidFill>
                <a:effectLst/>
                <a:latin typeface="Söhne"/>
              </a:rPr>
            </a:br>
            <a:br>
              <a:rPr lang="en-US" b="0" i="0" dirty="0">
                <a:solidFill>
                  <a:srgbClr val="ECECEC"/>
                </a:solidFill>
                <a:effectLst/>
                <a:latin typeface="Söhne"/>
              </a:rPr>
            </a:br>
            <a:r>
              <a:rPr lang="en-US"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86813" y="1237632"/>
            <a:ext cx="11847871" cy="4673324"/>
          </a:xfrm>
        </p:spPr>
        <p:txBody>
          <a:bodyPr/>
          <a:lstStyle/>
          <a:p>
            <a:pPr marL="0" indent="0" algn="l">
              <a:lnSpc>
                <a:spcPct val="150000"/>
              </a:lnSpc>
              <a:buNone/>
            </a:pPr>
            <a:r>
              <a:rPr lang="en-US" b="1" i="0" dirty="0">
                <a:solidFill>
                  <a:srgbClr val="222222"/>
                </a:solidFill>
                <a:effectLst/>
                <a:latin typeface="Arial" panose="020B0604020202020204" pitchFamily="34" charset="0"/>
              </a:rPr>
              <a:t>Project Problem Statement For Keylogger Problem Statement:</a:t>
            </a:r>
          </a:p>
          <a:p>
            <a:pPr marL="0" indent="0" algn="l">
              <a:lnSpc>
                <a:spcPct val="150000"/>
              </a:lnSpc>
              <a:buNone/>
            </a:pPr>
            <a:endParaRPr lang="en-US" b="0" i="0" dirty="0">
              <a:solidFill>
                <a:srgbClr val="222222"/>
              </a:solidFill>
              <a:effectLst/>
              <a:latin typeface="Arial" panose="020B0604020202020204" pitchFamily="34" charset="0"/>
            </a:endParaRPr>
          </a:p>
          <a:p>
            <a:pPr marL="0" indent="0" algn="l">
              <a:lnSpc>
                <a:spcPct val="150000"/>
              </a:lnSpc>
              <a:buNone/>
            </a:pPr>
            <a:r>
              <a:rPr lang="en-US" b="0" i="0" dirty="0">
                <a:solidFill>
                  <a:srgbClr val="222222"/>
                </a:solidFill>
                <a:effectLst/>
                <a:latin typeface="Arial" panose="020B0604020202020204" pitchFamily="34"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p>
          <a:p>
            <a:pPr marL="0" indent="0">
              <a:lnSpc>
                <a:spcPct val="150000"/>
              </a:lnSpc>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08155" y="1337187"/>
            <a:ext cx="11947001" cy="5314164"/>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184A1809-CB29-EA43-009C-746655C2A2F4}"/>
              </a:ext>
            </a:extLst>
          </p:cNvPr>
          <p:cNvSpPr txBox="1"/>
          <p:nvPr/>
        </p:nvSpPr>
        <p:spPr>
          <a:xfrm>
            <a:off x="136844" y="1556917"/>
            <a:ext cx="12055157" cy="5847755"/>
          </a:xfrm>
          <a:prstGeom prst="rect">
            <a:avLst/>
          </a:prstGeom>
          <a:noFill/>
        </p:spPr>
        <p:txBody>
          <a:bodyPr wrap="square" rtlCol="0">
            <a:spAutoFit/>
          </a:bodyPr>
          <a:lstStyle/>
          <a:p>
            <a:pPr marL="285750" indent="-285750">
              <a:buFont typeface="Wingdings" panose="05000000000000000000" pitchFamily="2" charset="2"/>
              <a:buChar char="§"/>
            </a:pPr>
            <a:r>
              <a:rPr lang="en-IN" b="1" i="0" dirty="0">
                <a:solidFill>
                  <a:schemeClr val="tx2">
                    <a:lumMod val="75000"/>
                  </a:schemeClr>
                </a:solidFill>
                <a:effectLst/>
                <a:latin typeface="Söhne"/>
              </a:rPr>
              <a:t>Keystroke Logging with ‘</a:t>
            </a:r>
            <a:r>
              <a:rPr lang="en-IN" b="1" i="0" dirty="0" err="1">
                <a:solidFill>
                  <a:schemeClr val="tx2">
                    <a:lumMod val="75000"/>
                  </a:schemeClr>
                </a:solidFill>
                <a:effectLst/>
                <a:latin typeface="Söhne"/>
              </a:rPr>
              <a:t>pynput</a:t>
            </a:r>
            <a:r>
              <a:rPr lang="en-IN" b="1" i="0" dirty="0">
                <a:solidFill>
                  <a:schemeClr val="tx2">
                    <a:lumMod val="75000"/>
                  </a:schemeClr>
                </a:solidFill>
                <a:effectLst/>
                <a:latin typeface="Söhne"/>
              </a:rPr>
              <a:t>’</a:t>
            </a:r>
          </a:p>
          <a:p>
            <a:pPr algn="just"/>
            <a:r>
              <a:rPr lang="en-US" b="0" i="0" dirty="0">
                <a:effectLst/>
                <a:latin typeface="Söhne"/>
              </a:rPr>
              <a:t>             l. </a:t>
            </a:r>
            <a:r>
              <a:rPr lang="en-US" b="0" i="0" dirty="0" err="1">
                <a:effectLst/>
                <a:latin typeface="Söhne"/>
              </a:rPr>
              <a:t>Utillize</a:t>
            </a:r>
            <a:r>
              <a:rPr lang="en-US" b="0" i="0" dirty="0">
                <a:effectLst/>
                <a:latin typeface="Söhne"/>
              </a:rPr>
              <a:t> the library to capture keystrokes on the user's system.</a:t>
            </a:r>
          </a:p>
          <a:p>
            <a:pPr algn="just"/>
            <a:r>
              <a:rPr lang="en-US" b="0" i="0" dirty="0">
                <a:effectLst/>
                <a:latin typeface="Söhne"/>
              </a:rPr>
              <a:t>            ll. Implement functionality to log keystrokes securely, ensuring that sensitive information like passwords is not stored in plain text.</a:t>
            </a:r>
          </a:p>
          <a:p>
            <a:pPr marL="285750" indent="-285750" algn="just">
              <a:buFont typeface="Wingdings" panose="05000000000000000000" pitchFamily="2" charset="2"/>
              <a:buChar char="§"/>
            </a:pPr>
            <a:r>
              <a:rPr lang="en-IN" b="1" i="0" dirty="0">
                <a:solidFill>
                  <a:schemeClr val="tx2">
                    <a:lumMod val="75000"/>
                  </a:schemeClr>
                </a:solidFill>
                <a:effectLst/>
                <a:latin typeface="Söhne"/>
              </a:rPr>
              <a:t>Data Encryption with ‘</a:t>
            </a:r>
            <a:r>
              <a:rPr lang="en-IN" b="1" i="0" dirty="0" err="1">
                <a:solidFill>
                  <a:schemeClr val="tx2">
                    <a:lumMod val="75000"/>
                  </a:schemeClr>
                </a:solidFill>
                <a:effectLst/>
                <a:latin typeface="Söhne"/>
              </a:rPr>
              <a:t>json</a:t>
            </a:r>
            <a:r>
              <a:rPr lang="en-IN" b="1" i="0" dirty="0">
                <a:solidFill>
                  <a:schemeClr val="tx2">
                    <a:lumMod val="75000"/>
                  </a:schemeClr>
                </a:solidFill>
                <a:effectLst/>
                <a:latin typeface="Söhne"/>
              </a:rPr>
              <a:t>’</a:t>
            </a:r>
          </a:p>
          <a:p>
            <a:pPr algn="l"/>
            <a:r>
              <a:rPr lang="en-IN" b="1" dirty="0">
                <a:latin typeface="Söhne"/>
              </a:rPr>
              <a:t>             </a:t>
            </a:r>
            <a:r>
              <a:rPr lang="en-IN" dirty="0">
                <a:latin typeface="Söhne"/>
              </a:rPr>
              <a:t>l.</a:t>
            </a:r>
            <a:r>
              <a:rPr lang="en-US" b="0" i="0" dirty="0">
                <a:solidFill>
                  <a:srgbClr val="ECECEC"/>
                </a:solidFill>
                <a:effectLst/>
                <a:latin typeface="Söhne"/>
              </a:rPr>
              <a:t> </a:t>
            </a:r>
            <a:r>
              <a:rPr lang="en-US" b="0" i="0" dirty="0">
                <a:effectLst/>
                <a:latin typeface="Söhne"/>
              </a:rPr>
              <a:t>Use the library to serialize keystroke data into a structured format for storage and transmission.</a:t>
            </a:r>
          </a:p>
          <a:p>
            <a:pPr algn="l"/>
            <a:r>
              <a:rPr lang="en-US" b="0" i="0" dirty="0">
                <a:effectLst/>
                <a:latin typeface="Söhne"/>
              </a:rPr>
              <a:t>             </a:t>
            </a:r>
            <a:r>
              <a:rPr lang="en-US" b="0" i="0" dirty="0" err="1">
                <a:effectLst/>
                <a:latin typeface="Söhne"/>
              </a:rPr>
              <a:t>ll.Implement</a:t>
            </a:r>
            <a:r>
              <a:rPr lang="en-US" b="0" i="0" dirty="0">
                <a:effectLst/>
                <a:latin typeface="Söhne"/>
              </a:rPr>
              <a:t> encryption techniques to secure the serialized data, ensuring that it cannot be easily intercepted or tampered with by unauthorized parties</a:t>
            </a:r>
          </a:p>
          <a:p>
            <a:pPr marL="285750" indent="-285750">
              <a:spcBef>
                <a:spcPts val="20"/>
              </a:spcBef>
              <a:buFont typeface="Wingdings" panose="05000000000000000000" pitchFamily="2" charset="2"/>
              <a:buChar char="§"/>
            </a:pPr>
            <a:r>
              <a:rPr lang="en-IN" sz="1800" b="1" dirty="0">
                <a:solidFill>
                  <a:schemeClr val="tx2">
                    <a:lumMod val="75000"/>
                  </a:schemeClr>
                </a:solidFill>
                <a:latin typeface="Calibri"/>
                <a:cs typeface="Calibri"/>
              </a:rPr>
              <a:t>Event Handling:</a:t>
            </a:r>
            <a:endParaRPr lang="en-IN" sz="1800" dirty="0">
              <a:solidFill>
                <a:schemeClr val="tx2">
                  <a:lumMod val="75000"/>
                </a:schemeClr>
              </a:solidFill>
            </a:endParaRPr>
          </a:p>
          <a:p>
            <a:pPr marL="0" indent="0">
              <a:spcBef>
                <a:spcPts val="20"/>
              </a:spcBef>
              <a:buNone/>
            </a:pPr>
            <a:r>
              <a:rPr lang="en-IN" sz="1800" dirty="0">
                <a:latin typeface="Calibri"/>
                <a:cs typeface="Calibri"/>
              </a:rPr>
              <a:t>        Implement event handlers for key press and release events using the </a:t>
            </a:r>
            <a:r>
              <a:rPr lang="en-IN" sz="1800" dirty="0" err="1">
                <a:latin typeface="Calibri"/>
                <a:cs typeface="Calibri"/>
              </a:rPr>
              <a:t>pynput.keyboard.Listener</a:t>
            </a:r>
            <a:r>
              <a:rPr lang="en-IN" sz="1800" dirty="0">
                <a:latin typeface="Calibri"/>
                <a:cs typeface="Calibri"/>
              </a:rPr>
              <a:t> class. These handlers will be responsible for capturing the keystrokes and logging them appropriately.</a:t>
            </a:r>
            <a:endParaRPr lang="en-IN" sz="1800" dirty="0"/>
          </a:p>
          <a:p>
            <a:pPr marL="305435" indent="-305435">
              <a:spcBef>
                <a:spcPts val="20"/>
              </a:spcBef>
              <a:buFont typeface="Wingdings" panose="05000000000000000000" pitchFamily="2" charset="2"/>
              <a:buChar char="§"/>
            </a:pPr>
            <a:r>
              <a:rPr lang="en-IN" sz="1800" b="1" dirty="0">
                <a:solidFill>
                  <a:schemeClr val="tx2">
                    <a:lumMod val="75000"/>
                  </a:schemeClr>
                </a:solidFill>
                <a:latin typeface="Calibri"/>
                <a:cs typeface="Calibri"/>
              </a:rPr>
              <a:t>User Interface: </a:t>
            </a:r>
            <a:endParaRPr lang="en-IN" dirty="0">
              <a:solidFill>
                <a:schemeClr val="tx2">
                  <a:lumMod val="75000"/>
                </a:schemeClr>
              </a:solidFill>
            </a:endParaRPr>
          </a:p>
          <a:p>
            <a:pPr marL="0" indent="0">
              <a:spcBef>
                <a:spcPts val="20"/>
              </a:spcBef>
              <a:buNone/>
            </a:pPr>
            <a:r>
              <a:rPr lang="en-IN" sz="1400" b="1" dirty="0">
                <a:latin typeface="Calibri"/>
                <a:cs typeface="Calibri"/>
              </a:rPr>
              <a:t> </a:t>
            </a:r>
            <a:r>
              <a:rPr lang="en-IN" sz="1800" dirty="0">
                <a:latin typeface="Calibri"/>
                <a:cs typeface="Calibri"/>
              </a:rPr>
              <a:t>  Develop a user-friendly interface using the </a:t>
            </a:r>
            <a:r>
              <a:rPr lang="en-IN" sz="1800" dirty="0" err="1">
                <a:latin typeface="Calibri"/>
                <a:cs typeface="Calibri"/>
              </a:rPr>
              <a:t>Tkinter</a:t>
            </a:r>
            <a:r>
              <a:rPr lang="en-IN" sz="1800" dirty="0">
                <a:latin typeface="Calibri"/>
                <a:cs typeface="Calibri"/>
              </a:rPr>
              <a:t> library to facilitate interaction with the keylogger application. The interface should include buttons to start and stop the keylogger, as well as a label to display the current status of the keylogger.</a:t>
            </a:r>
            <a:endParaRPr lang="en-IN" sz="1600" dirty="0"/>
          </a:p>
          <a:p>
            <a:pPr marL="305435" indent="-305435">
              <a:spcBef>
                <a:spcPts val="20"/>
              </a:spcBef>
              <a:buFont typeface="Wingdings" panose="05000000000000000000" pitchFamily="2" charset="2"/>
              <a:buChar char="§"/>
            </a:pPr>
            <a:r>
              <a:rPr lang="en-IN" sz="1800" b="1" dirty="0">
                <a:solidFill>
                  <a:schemeClr val="tx2">
                    <a:lumMod val="75000"/>
                  </a:schemeClr>
                </a:solidFill>
                <a:latin typeface="Calibri"/>
                <a:cs typeface="Calibri"/>
              </a:rPr>
              <a:t>Error Handling: </a:t>
            </a:r>
          </a:p>
          <a:p>
            <a:pPr marL="0" indent="0">
              <a:spcBef>
                <a:spcPts val="20"/>
              </a:spcBef>
              <a:buNone/>
            </a:pPr>
            <a:r>
              <a:rPr lang="en-IN" sz="1400" b="1" dirty="0">
                <a:latin typeface="Calibri"/>
                <a:cs typeface="Calibri"/>
              </a:rPr>
              <a:t>       </a:t>
            </a:r>
            <a:r>
              <a:rPr lang="en-IN" sz="1600" b="1" dirty="0">
                <a:latin typeface="Calibri"/>
                <a:cs typeface="Calibri"/>
              </a:rPr>
              <a:t>   </a:t>
            </a:r>
            <a:r>
              <a:rPr lang="en-IN" sz="1800" dirty="0">
                <a:latin typeface="Calibri"/>
                <a:cs typeface="Calibri"/>
              </a:rPr>
              <a:t>  Implement robust error handling mechanisms to gracefully handle any unexpected errors or exceptions that may occur during the operation of the keylogger. This will help maintain the reliability and stability of the application under various conditions.</a:t>
            </a:r>
          </a:p>
          <a:p>
            <a:pPr marL="305435" indent="-305435"/>
            <a:endParaRPr lang="en-IN" sz="1400" b="1" dirty="0">
              <a:latin typeface="Calibri"/>
              <a:cs typeface="Calibri"/>
            </a:endParaRPr>
          </a:p>
          <a:p>
            <a:pPr algn="just"/>
            <a:endParaRPr lang="en-US" b="0" i="0" dirty="0">
              <a:effectLst/>
              <a:latin typeface="Söhne"/>
            </a:endParaRPr>
          </a:p>
          <a:p>
            <a:endParaRPr lang="en-IN" dirty="0">
              <a:solidFill>
                <a:schemeClr val="tx2">
                  <a:lumMod val="7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2702" y="89854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84547" y="1734645"/>
            <a:ext cx="11029615" cy="4673324"/>
          </a:xfrm>
        </p:spPr>
        <p:txBody>
          <a:bodyPr>
            <a:normAutofit fontScale="62500" lnSpcReduction="20000"/>
          </a:bodyPr>
          <a:lstStyle/>
          <a:p>
            <a:pPr marL="0" indent="0">
              <a:buNone/>
            </a:pPr>
            <a:r>
              <a:rPr lang="en-IN" sz="2000" b="1" dirty="0">
                <a:solidFill>
                  <a:srgbClr val="0F0F0F"/>
                </a:solidFill>
                <a:ea typeface="+mn-lt"/>
                <a:cs typeface="+mn-lt"/>
              </a:rPr>
              <a:t>The "System Approach" section outlines the overall strategy and methodology for developing and implementing the keylogger. Here's a suggested structure for this section:</a:t>
            </a:r>
            <a:endParaRPr lang="en-IN" sz="2000" dirty="0">
              <a:solidFill>
                <a:srgbClr val="404040"/>
              </a:solidFill>
              <a:ea typeface="+mn-lt"/>
              <a:cs typeface="+mn-lt"/>
            </a:endParaRPr>
          </a:p>
          <a:p>
            <a:pPr marL="305435" indent="-305435"/>
            <a:r>
              <a:rPr lang="en-IN" sz="1800" b="1" u="sng" dirty="0">
                <a:solidFill>
                  <a:schemeClr val="tx2">
                    <a:lumMod val="75000"/>
                  </a:schemeClr>
                </a:solidFill>
                <a:ea typeface="+mn-lt"/>
                <a:cs typeface="+mn-lt"/>
              </a:rPr>
              <a:t>Requirement Assessment:</a:t>
            </a:r>
            <a:endParaRPr lang="en-IN" sz="1800" b="1" u="sng" dirty="0">
              <a:solidFill>
                <a:schemeClr val="tx2">
                  <a:lumMod val="75000"/>
                </a:schemeClr>
              </a:solidFill>
            </a:endParaRPr>
          </a:p>
          <a:p>
            <a:pPr marL="0" indent="0">
              <a:buNone/>
            </a:pPr>
            <a:r>
              <a:rPr lang="en-IN" sz="1800" dirty="0">
                <a:solidFill>
                  <a:srgbClr val="0F0F0F"/>
                </a:solidFill>
                <a:ea typeface="+mn-lt"/>
                <a:cs typeface="+mn-lt"/>
              </a:rPr>
              <a:t> Identify the need for a keylogger system and determine its intended use cases.</a:t>
            </a:r>
            <a:endParaRPr lang="en-IN" sz="1800" dirty="0">
              <a:solidFill>
                <a:srgbClr val="404040"/>
              </a:solidFill>
              <a:ea typeface="+mn-lt"/>
              <a:cs typeface="+mn-lt"/>
            </a:endParaRPr>
          </a:p>
          <a:p>
            <a:pPr marL="0" indent="0">
              <a:buNone/>
            </a:pPr>
            <a:r>
              <a:rPr lang="en-IN" sz="1800" dirty="0">
                <a:solidFill>
                  <a:srgbClr val="0F0F0F"/>
                </a:solidFill>
                <a:ea typeface="+mn-lt"/>
                <a:cs typeface="+mn-lt"/>
              </a:rPr>
              <a:t> Define the essential features required for the keylogger, such as keystroke capturing and data storage.</a:t>
            </a:r>
            <a:endParaRPr lang="en-IN" sz="1800" dirty="0"/>
          </a:p>
          <a:p>
            <a:pPr marL="305435" indent="-305435"/>
            <a:r>
              <a:rPr lang="en-IN" sz="1800" b="1" dirty="0">
                <a:solidFill>
                  <a:srgbClr val="0F0F0F"/>
                </a:solidFill>
                <a:ea typeface="+mn-lt"/>
                <a:cs typeface="+mn-lt"/>
              </a:rPr>
              <a:t> </a:t>
            </a:r>
            <a:r>
              <a:rPr lang="en-IN" sz="1800" b="1" u="sng" dirty="0">
                <a:solidFill>
                  <a:schemeClr val="tx2">
                    <a:lumMod val="75000"/>
                  </a:schemeClr>
                </a:solidFill>
                <a:ea typeface="+mn-lt"/>
                <a:cs typeface="+mn-lt"/>
              </a:rPr>
              <a:t>Technology Selection and Library Requirements:</a:t>
            </a:r>
          </a:p>
          <a:p>
            <a:pPr marL="0" indent="0">
              <a:buNone/>
            </a:pPr>
            <a:r>
              <a:rPr lang="en-IN" sz="1800" dirty="0">
                <a:solidFill>
                  <a:srgbClr val="0F0F0F"/>
                </a:solidFill>
                <a:ea typeface="+mn-lt"/>
                <a:cs typeface="+mn-lt"/>
              </a:rPr>
              <a:t> Choose suitable technologies for keylogger implementation, focusing on reliability and cross-platform compatibility.</a:t>
            </a:r>
            <a:endParaRPr lang="en-IN" sz="1800" dirty="0">
              <a:solidFill>
                <a:srgbClr val="404040"/>
              </a:solidFill>
              <a:ea typeface="+mn-lt"/>
              <a:cs typeface="+mn-lt"/>
            </a:endParaRPr>
          </a:p>
          <a:p>
            <a:pPr marL="0" indent="0">
              <a:buNone/>
            </a:pPr>
            <a:r>
              <a:rPr lang="en-IN" sz="1800" dirty="0">
                <a:solidFill>
                  <a:srgbClr val="0F0F0F"/>
                </a:solidFill>
                <a:ea typeface="+mn-lt"/>
                <a:cs typeface="+mn-lt"/>
              </a:rPr>
              <a:t> Select Python as the programming language for development and utilize the `</a:t>
            </a:r>
            <a:r>
              <a:rPr lang="en-IN" sz="1800" dirty="0" err="1">
                <a:solidFill>
                  <a:srgbClr val="0F0F0F"/>
                </a:solidFill>
                <a:ea typeface="+mn-lt"/>
                <a:cs typeface="+mn-lt"/>
              </a:rPr>
              <a:t>pynput</a:t>
            </a:r>
            <a:r>
              <a:rPr lang="en-IN" sz="1800" dirty="0">
                <a:solidFill>
                  <a:srgbClr val="0F0F0F"/>
                </a:solidFill>
                <a:ea typeface="+mn-lt"/>
                <a:cs typeface="+mn-lt"/>
              </a:rPr>
              <a:t>` library for Python to capture keyboard events and interact with input devices.</a:t>
            </a:r>
            <a:endParaRPr lang="en-IN" sz="1800" dirty="0"/>
          </a:p>
          <a:p>
            <a:pPr marL="305435" indent="-305435"/>
            <a:r>
              <a:rPr lang="en-IN" sz="1800" b="1" dirty="0">
                <a:solidFill>
                  <a:srgbClr val="0F0F0F"/>
                </a:solidFill>
              </a:rPr>
              <a:t> </a:t>
            </a:r>
            <a:r>
              <a:rPr lang="en-IN" sz="1800" b="1" u="sng" dirty="0">
                <a:solidFill>
                  <a:schemeClr val="tx2">
                    <a:lumMod val="75000"/>
                  </a:schemeClr>
                </a:solidFill>
              </a:rPr>
              <a:t>Development Strategy</a:t>
            </a:r>
          </a:p>
          <a:p>
            <a:pPr marL="0" indent="0">
              <a:buNone/>
            </a:pPr>
            <a:r>
              <a:rPr lang="en-IN" sz="1800" dirty="0">
                <a:solidFill>
                  <a:srgbClr val="0F0F0F"/>
                </a:solidFill>
              </a:rPr>
              <a:t>   Break down the development process into manageable tasks and prioritize critical functionalities.</a:t>
            </a:r>
            <a:endParaRPr lang="en-IN" sz="1800" dirty="0"/>
          </a:p>
          <a:p>
            <a:pPr marL="0" indent="0">
              <a:buNone/>
            </a:pPr>
            <a:r>
              <a:rPr lang="en-IN" sz="1800" dirty="0">
                <a:solidFill>
                  <a:srgbClr val="0F0F0F"/>
                </a:solidFill>
              </a:rPr>
              <a:t>   Allocate resources efficiently to meet development timelines and milestones.</a:t>
            </a:r>
            <a:endParaRPr lang="en-IN" sz="1800" dirty="0"/>
          </a:p>
          <a:p>
            <a:pPr marL="305435" indent="-305435">
              <a:buFont typeface="Wingdings 2"/>
              <a:buChar char=""/>
            </a:pPr>
            <a:r>
              <a:rPr lang="en-IN" sz="1800" b="1" u="sng" dirty="0">
                <a:solidFill>
                  <a:schemeClr val="tx2">
                    <a:lumMod val="75000"/>
                  </a:schemeClr>
                </a:solidFill>
              </a:rPr>
              <a:t>Testing and Quality Assurance:</a:t>
            </a:r>
          </a:p>
          <a:p>
            <a:pPr marL="0" indent="0">
              <a:buNone/>
            </a:pPr>
            <a:r>
              <a:rPr lang="en-IN" sz="1800" dirty="0">
                <a:solidFill>
                  <a:srgbClr val="0F0F0F"/>
                </a:solidFill>
              </a:rPr>
              <a:t>    Develop test cases to validate the functionality and performance of the keylogger system.</a:t>
            </a:r>
            <a:endParaRPr lang="en-IN" sz="1800" dirty="0">
              <a:solidFill>
                <a:srgbClr val="404040"/>
              </a:solidFill>
            </a:endParaRPr>
          </a:p>
          <a:p>
            <a:pPr marL="0" indent="0">
              <a:buNone/>
            </a:pPr>
            <a:r>
              <a:rPr lang="en-IN" sz="1800" dirty="0">
                <a:solidFill>
                  <a:srgbClr val="0F0F0F"/>
                </a:solidFill>
                <a:ea typeface="+mn-lt"/>
                <a:cs typeface="+mn-lt"/>
              </a:rPr>
              <a:t>    Conduct thorough testing to identify and address any bugs or issues before deployment.</a:t>
            </a:r>
            <a:endParaRPr lang="en-IN" sz="1800" dirty="0"/>
          </a:p>
          <a:p>
            <a:pPr marL="305435" indent="-305435"/>
            <a:r>
              <a:rPr lang="en-IN" sz="1800" b="1" dirty="0">
                <a:solidFill>
                  <a:srgbClr val="0F0F0F"/>
                </a:solidFill>
                <a:ea typeface="+mn-lt"/>
                <a:cs typeface="+mn-lt"/>
              </a:rPr>
              <a:t> </a:t>
            </a:r>
            <a:r>
              <a:rPr lang="en-IN" sz="1800" b="1" u="sng" dirty="0">
                <a:solidFill>
                  <a:schemeClr val="tx2">
                    <a:lumMod val="75000"/>
                  </a:schemeClr>
                </a:solidFill>
                <a:ea typeface="+mn-lt"/>
                <a:cs typeface="+mn-lt"/>
              </a:rPr>
              <a:t>Deployment and Maintenance:</a:t>
            </a:r>
            <a:endParaRPr lang="en-IN" sz="1800" b="1" u="sng" dirty="0">
              <a:solidFill>
                <a:schemeClr val="tx2">
                  <a:lumMod val="75000"/>
                </a:schemeClr>
              </a:solidFill>
            </a:endParaRPr>
          </a:p>
          <a:p>
            <a:pPr marL="0" indent="0">
              <a:buNone/>
            </a:pPr>
            <a:r>
              <a:rPr lang="en-IN" sz="1800" dirty="0">
                <a:solidFill>
                  <a:srgbClr val="0F0F0F"/>
                </a:solidFill>
                <a:ea typeface="+mn-lt"/>
                <a:cs typeface="+mn-lt"/>
              </a:rPr>
              <a:t>   Deploy the keylogger system following a well-defined deployment strategy, considering platform compatibility and security requirements.</a:t>
            </a:r>
            <a:endParaRPr lang="en-IN" sz="1800" dirty="0"/>
          </a:p>
          <a:p>
            <a:pPr marL="0" indent="0">
              <a:buNone/>
            </a:pPr>
            <a:r>
              <a:rPr lang="en-IN" sz="1800" dirty="0">
                <a:solidFill>
                  <a:srgbClr val="0F0F0F"/>
                </a:solidFill>
                <a:ea typeface="+mn-lt"/>
                <a:cs typeface="+mn-lt"/>
              </a:rPr>
              <a:t>   Establish processes for ongoing maintenance, including updates and user support.</a:t>
            </a:r>
            <a:endParaRPr lang="en-IN" sz="1800" dirty="0"/>
          </a:p>
          <a:p>
            <a:pPr marL="305435" indent="-305435"/>
            <a:endParaRPr lang="en-IN" sz="800" dirty="0"/>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9544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74715" y="1862465"/>
            <a:ext cx="11029615" cy="4673324"/>
          </a:xfrm>
        </p:spPr>
        <p:txBody>
          <a:bodyPr/>
          <a:lstStyle/>
          <a:p>
            <a:pPr marL="305435" indent="-305435"/>
            <a:r>
              <a:rPr lang="en-IN" sz="1600" b="1" dirty="0">
                <a:ea typeface="+mn-lt"/>
                <a:cs typeface="+mn-lt"/>
              </a:rPr>
              <a:t>Algorithm Selection:</a:t>
            </a:r>
            <a:endParaRPr lang="en-IN" sz="1600" dirty="0"/>
          </a:p>
          <a:p>
            <a:pPr marL="324485" lvl="1" indent="0">
              <a:buNone/>
            </a:pPr>
            <a:r>
              <a:rPr lang="en-IN" sz="1600" dirty="0">
                <a:solidFill>
                  <a:srgbClr val="404040"/>
                </a:solidFill>
                <a:ea typeface="+mn-lt"/>
                <a:cs typeface="+mn-lt"/>
              </a:rPr>
              <a:t>       For the keylogger, we have chosen to utilize the </a:t>
            </a:r>
            <a:r>
              <a:rPr lang="en-IN" sz="1600" dirty="0" err="1">
                <a:solidFill>
                  <a:srgbClr val="404040"/>
                </a:solidFill>
                <a:latin typeface="Franklin Gothic Book" panose="020B0502020104020203"/>
              </a:rPr>
              <a:t>pynput</a:t>
            </a:r>
            <a:r>
              <a:rPr lang="en-IN" sz="1600" dirty="0">
                <a:solidFill>
                  <a:srgbClr val="404040"/>
                </a:solidFill>
                <a:ea typeface="+mn-lt"/>
                <a:cs typeface="+mn-lt"/>
              </a:rPr>
              <a:t> library in Python, which provides functionality for capturing keyboard events in real-time. This library offers a straightforward and efficient solution for capturing keystrokes and logging them for analysis.</a:t>
            </a:r>
            <a:endParaRPr lang="en-IN" sz="1600" dirty="0">
              <a:solidFill>
                <a:srgbClr val="404040"/>
              </a:solidFill>
            </a:endParaRPr>
          </a:p>
          <a:p>
            <a:pPr marL="305435" indent="-305435"/>
            <a:r>
              <a:rPr lang="en-IN" sz="1600" b="1" dirty="0">
                <a:ea typeface="+mn-lt"/>
                <a:cs typeface="+mn-lt"/>
              </a:rPr>
              <a:t>Data Input:</a:t>
            </a:r>
            <a:endParaRPr lang="en-IN" sz="1600" dirty="0"/>
          </a:p>
          <a:p>
            <a:pPr marL="324485" lvl="1" indent="0">
              <a:buNone/>
            </a:pPr>
            <a:r>
              <a:rPr lang="en-IN" sz="1600" dirty="0">
                <a:solidFill>
                  <a:srgbClr val="404040"/>
                </a:solidFill>
                <a:ea typeface="+mn-lt"/>
                <a:cs typeface="+mn-lt"/>
              </a:rPr>
              <a:t>   The data input for the keylogger consists of keyboard events, including key presses and releases, captured by the </a:t>
            </a:r>
            <a:r>
              <a:rPr lang="en-IN" sz="1600" dirty="0" err="1">
                <a:solidFill>
                  <a:srgbClr val="404040"/>
                </a:solidFill>
                <a:latin typeface="Franklin Gothic Book" panose="020B0502020104020203"/>
              </a:rPr>
              <a:t>pynput</a:t>
            </a:r>
            <a:r>
              <a:rPr lang="en-IN" sz="1600" dirty="0">
                <a:solidFill>
                  <a:srgbClr val="404040"/>
                </a:solidFill>
                <a:ea typeface="+mn-lt"/>
                <a:cs typeface="+mn-lt"/>
              </a:rPr>
              <a:t> library. These events are processed in real-time and logged for further analysis and monitoring.</a:t>
            </a:r>
            <a:endParaRPr lang="en-IN" sz="1600" dirty="0">
              <a:solidFill>
                <a:srgbClr val="404040"/>
              </a:solidFill>
            </a:endParaRPr>
          </a:p>
          <a:p>
            <a:pPr marL="305435" indent="-305435"/>
            <a:r>
              <a:rPr lang="en-IN" sz="1600" b="1" dirty="0">
                <a:ea typeface="+mn-lt"/>
                <a:cs typeface="+mn-lt"/>
              </a:rPr>
              <a:t>Training Process:</a:t>
            </a:r>
            <a:endParaRPr lang="en-IN" sz="1600" dirty="0"/>
          </a:p>
          <a:p>
            <a:pPr marL="324485" lvl="1" indent="0">
              <a:buNone/>
            </a:pPr>
            <a:r>
              <a:rPr lang="en-IN" sz="1600" dirty="0">
                <a:solidFill>
                  <a:srgbClr val="404040"/>
                </a:solidFill>
                <a:ea typeface="+mn-lt"/>
                <a:cs typeface="+mn-lt"/>
              </a:rPr>
              <a:t>   Since the keylogger does not involve a traditional training process like machine learning algorithms, there is no specific training phase. Instead, the keylogger continuously listens for keyboard events and logs them as they occur, without the need for explicit training.</a:t>
            </a:r>
            <a:endParaRPr lang="en-IN" sz="1600" dirty="0">
              <a:solidFill>
                <a:srgbClr val="404040"/>
              </a:solidFill>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dirty="0">
                <a:solidFill>
                  <a:schemeClr val="accent1"/>
                </a:solidFill>
                <a:latin typeface="Arial"/>
                <a:ea typeface="+mj-lt"/>
                <a:cs typeface="Arial"/>
              </a:rPr>
              <a:t>Result (Output)</a:t>
            </a:r>
            <a:endParaRPr lang="en-US" dirty="0"/>
          </a:p>
        </p:txBody>
      </p:sp>
      <p:pic>
        <p:nvPicPr>
          <p:cNvPr id="10" name="Content Placeholder 9">
            <a:extLst>
              <a:ext uri="{FF2B5EF4-FFF2-40B4-BE49-F238E27FC236}">
                <a16:creationId xmlns:a16="http://schemas.microsoft.com/office/drawing/2014/main" id="{B3E385B6-0E2D-9857-09D9-B75FFF810D4D}"/>
              </a:ext>
            </a:extLst>
          </p:cNvPr>
          <p:cNvPicPr>
            <a:picLocks noGrp="1" noChangeAspect="1"/>
          </p:cNvPicPr>
          <p:nvPr>
            <p:ph idx="1"/>
          </p:nvPr>
        </p:nvPicPr>
        <p:blipFill>
          <a:blip r:embed="rId2"/>
          <a:stretch>
            <a:fillRect/>
          </a:stretch>
        </p:blipFill>
        <p:spPr>
          <a:xfrm>
            <a:off x="5146896" y="2589213"/>
            <a:ext cx="1741046" cy="153987"/>
          </a:xfrm>
        </p:spPr>
      </p:pic>
      <p:pic>
        <p:nvPicPr>
          <p:cNvPr id="4" name="Picture 3">
            <a:extLst>
              <a:ext uri="{FF2B5EF4-FFF2-40B4-BE49-F238E27FC236}">
                <a16:creationId xmlns:a16="http://schemas.microsoft.com/office/drawing/2014/main" id="{CB735A32-76F8-FA72-0471-356F1C20E499}"/>
              </a:ext>
            </a:extLst>
          </p:cNvPr>
          <p:cNvPicPr>
            <a:picLocks noChangeAspect="1"/>
          </p:cNvPicPr>
          <p:nvPr/>
        </p:nvPicPr>
        <p:blipFill>
          <a:blip r:embed="rId3"/>
          <a:stretch>
            <a:fillRect/>
          </a:stretch>
        </p:blipFill>
        <p:spPr>
          <a:xfrm>
            <a:off x="-1" y="2464327"/>
            <a:ext cx="12192000" cy="1276529"/>
          </a:xfrm>
          <a:prstGeom prst="rect">
            <a:avLst/>
          </a:prstGeom>
        </p:spPr>
      </p:pic>
      <p:sp>
        <p:nvSpPr>
          <p:cNvPr id="6" name="TextBox 5">
            <a:extLst>
              <a:ext uri="{FF2B5EF4-FFF2-40B4-BE49-F238E27FC236}">
                <a16:creationId xmlns:a16="http://schemas.microsoft.com/office/drawing/2014/main" id="{E08AE5B6-56BC-D190-8B96-DD91037EB29A}"/>
              </a:ext>
            </a:extLst>
          </p:cNvPr>
          <p:cNvSpPr txBox="1"/>
          <p:nvPr/>
        </p:nvSpPr>
        <p:spPr>
          <a:xfrm>
            <a:off x="88490" y="1893497"/>
            <a:ext cx="8436077" cy="369332"/>
          </a:xfrm>
          <a:prstGeom prst="rect">
            <a:avLst/>
          </a:prstGeom>
          <a:noFill/>
        </p:spPr>
        <p:txBody>
          <a:bodyPr wrap="square" rtlCol="0">
            <a:spAutoFit/>
          </a:bodyPr>
          <a:lstStyle/>
          <a:p>
            <a:r>
              <a:rPr lang="en-IN" dirty="0"/>
              <a:t>Output : JSON File</a:t>
            </a:r>
          </a:p>
        </p:txBody>
      </p:sp>
      <p:sp>
        <p:nvSpPr>
          <p:cNvPr id="8" name="TextBox 7">
            <a:extLst>
              <a:ext uri="{FF2B5EF4-FFF2-40B4-BE49-F238E27FC236}">
                <a16:creationId xmlns:a16="http://schemas.microsoft.com/office/drawing/2014/main" id="{B1DB5D46-6C18-93E1-8635-902A22918C7B}"/>
              </a:ext>
            </a:extLst>
          </p:cNvPr>
          <p:cNvSpPr txBox="1"/>
          <p:nvPr/>
        </p:nvSpPr>
        <p:spPr>
          <a:xfrm>
            <a:off x="88490" y="4297792"/>
            <a:ext cx="6096000" cy="369332"/>
          </a:xfrm>
          <a:prstGeom prst="rect">
            <a:avLst/>
          </a:prstGeom>
          <a:noFill/>
        </p:spPr>
        <p:txBody>
          <a:bodyPr wrap="square">
            <a:spAutoFit/>
          </a:bodyPr>
          <a:lstStyle/>
          <a:p>
            <a:r>
              <a:rPr lang="en-IN" dirty="0"/>
              <a:t>Output : Text File</a:t>
            </a:r>
          </a:p>
        </p:txBody>
      </p:sp>
      <p:pic>
        <p:nvPicPr>
          <p:cNvPr id="12" name="Picture 11">
            <a:extLst>
              <a:ext uri="{FF2B5EF4-FFF2-40B4-BE49-F238E27FC236}">
                <a16:creationId xmlns:a16="http://schemas.microsoft.com/office/drawing/2014/main" id="{EF4A2AC9-EC35-E758-D46E-485B30551567}"/>
              </a:ext>
            </a:extLst>
          </p:cNvPr>
          <p:cNvPicPr>
            <a:picLocks noChangeAspect="1"/>
          </p:cNvPicPr>
          <p:nvPr/>
        </p:nvPicPr>
        <p:blipFill>
          <a:blip r:embed="rId2"/>
          <a:stretch>
            <a:fillRect/>
          </a:stretch>
        </p:blipFill>
        <p:spPr>
          <a:xfrm>
            <a:off x="0" y="4816961"/>
            <a:ext cx="12192000" cy="107832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96057" y="1774297"/>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0" y="1788297"/>
            <a:ext cx="12192000" cy="4673324"/>
          </a:xfrm>
        </p:spPr>
        <p:txBody>
          <a:bodyPr>
            <a:normAutofit/>
          </a:bodyPr>
          <a:lstStyle/>
          <a:p>
            <a:pPr marL="0" indent="0" algn="l">
              <a:buNone/>
            </a:pPr>
            <a:r>
              <a:rPr lang="en-US" sz="2000" b="0" i="0" dirty="0">
                <a:solidFill>
                  <a:schemeClr val="tx2">
                    <a:lumMod val="75000"/>
                  </a:schemeClr>
                </a:solidFill>
                <a:effectLst/>
                <a:latin typeface="Söhne"/>
              </a:rPr>
              <a:t>                  The keylogger project showcases the practical implementation of keystroke capture using Python libraries like </a:t>
            </a:r>
            <a:r>
              <a:rPr lang="en-US" sz="2000" b="0" i="0" dirty="0" err="1">
                <a:solidFill>
                  <a:schemeClr val="tx2">
                    <a:lumMod val="75000"/>
                  </a:schemeClr>
                </a:solidFill>
                <a:effectLst/>
                <a:latin typeface="Söhne"/>
              </a:rPr>
              <a:t>pynput</a:t>
            </a:r>
            <a:r>
              <a:rPr lang="en-US" sz="2000" b="0" i="0" dirty="0">
                <a:solidFill>
                  <a:schemeClr val="tx2">
                    <a:lumMod val="75000"/>
                  </a:schemeClr>
                </a:solidFill>
                <a:effectLst/>
                <a:latin typeface="Söhne"/>
              </a:rPr>
              <a:t> and </a:t>
            </a:r>
            <a:r>
              <a:rPr lang="en-US" sz="2000" b="0" i="0" dirty="0" err="1">
                <a:solidFill>
                  <a:schemeClr val="tx2">
                    <a:lumMod val="75000"/>
                  </a:schemeClr>
                </a:solidFill>
                <a:effectLst/>
                <a:latin typeface="Söhne"/>
              </a:rPr>
              <a:t>json</a:t>
            </a:r>
            <a:r>
              <a:rPr lang="en-US" sz="2000" b="0" i="0" dirty="0">
                <a:solidFill>
                  <a:schemeClr val="tx2">
                    <a:lumMod val="75000"/>
                  </a:schemeClr>
                </a:solidFill>
                <a:effectLst/>
                <a:latin typeface="Söhne"/>
              </a:rPr>
              <a:t>.. Throughout this journey, I’ve overcame various challenges, including ensuring compatibility across different operating systems and addressing potential ethical concerns surrounding privacy invasion.</a:t>
            </a:r>
          </a:p>
          <a:p>
            <a:pPr marL="0" indent="0" algn="l">
              <a:buNone/>
            </a:pPr>
            <a:r>
              <a:rPr lang="en-US" sz="2000" b="0" i="0" dirty="0">
                <a:solidFill>
                  <a:schemeClr val="tx2">
                    <a:lumMod val="75000"/>
                  </a:schemeClr>
                </a:solidFill>
                <a:effectLst/>
                <a:latin typeface="Söhne"/>
              </a:rPr>
              <a:t>This project underscores the importance of ethical considerations in technology development. While keyloggers can serve legitimate purposes such as system monitoring, it's imperative to prioritize user privacy and security at every stage. By advocating for responsible technology use, we can contribute to a safer digital landscape for all.</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45807" y="1868129"/>
            <a:ext cx="11700386" cy="4847303"/>
          </a:xfrm>
        </p:spPr>
        <p:txBody>
          <a:bodyPr>
            <a:normAutofit fontScale="85000" lnSpcReduction="20000"/>
          </a:bodyPr>
          <a:lstStyle/>
          <a:p>
            <a:pPr marL="342900" indent="-342900"/>
            <a:r>
              <a:rPr lang="en-US" sz="2000" b="1" u="sng" dirty="0">
                <a:solidFill>
                  <a:schemeClr val="tx2">
                    <a:lumMod val="75000"/>
                  </a:schemeClr>
                </a:solidFill>
                <a:ea typeface="+mn-lt"/>
                <a:cs typeface="+mn-lt"/>
              </a:rPr>
              <a:t>Enhanced Data Capture:</a:t>
            </a:r>
          </a:p>
          <a:p>
            <a:pPr marL="0" indent="0">
              <a:buNone/>
            </a:pPr>
            <a:r>
              <a:rPr lang="en-US" sz="2000" dirty="0">
                <a:ea typeface="+mn-lt"/>
                <a:cs typeface="+mn-lt"/>
              </a:rPr>
              <a:t>  Incorporate additional data sources such as mouse clicks and application usage to provide a more comprehensive view of user activity.</a:t>
            </a:r>
          </a:p>
          <a:p>
            <a:pPr marL="0" indent="0">
              <a:buNone/>
            </a:pPr>
            <a:r>
              <a:rPr lang="en-US" sz="2000" dirty="0">
                <a:ea typeface="+mn-lt"/>
                <a:cs typeface="+mn-lt"/>
              </a:rPr>
              <a:t>  By expanding the scope of data capture, the keylogger can offer deeper insights into user behavior and interactions beyond keyboard activity.</a:t>
            </a:r>
          </a:p>
          <a:p>
            <a:pPr marL="342900" indent="-342900"/>
            <a:r>
              <a:rPr lang="en-US" sz="2000" b="1" u="sng" dirty="0">
                <a:solidFill>
                  <a:schemeClr val="tx2">
                    <a:lumMod val="75000"/>
                  </a:schemeClr>
                </a:solidFill>
                <a:ea typeface="+mn-lt"/>
                <a:cs typeface="+mn-lt"/>
              </a:rPr>
              <a:t>Improved Algorithm Performance:</a:t>
            </a:r>
          </a:p>
          <a:p>
            <a:pPr marL="0" indent="0">
              <a:buNone/>
            </a:pPr>
            <a:r>
              <a:rPr lang="en-US" sz="2000" dirty="0">
                <a:ea typeface="+mn-lt"/>
                <a:cs typeface="+mn-lt"/>
              </a:rPr>
              <a:t>    Implement real-time analysis and anomaly detection techniques to enhance the keylogger's ability to identify patterns and anomalies in user behavior.</a:t>
            </a:r>
          </a:p>
          <a:p>
            <a:pPr marL="0" indent="0">
              <a:buNone/>
            </a:pPr>
            <a:r>
              <a:rPr lang="en-US" sz="2000" dirty="0">
                <a:ea typeface="+mn-lt"/>
                <a:cs typeface="+mn-lt"/>
              </a:rPr>
              <a:t>    By optimizing the algorithm for better performance, the keylogger can provide more timely and accurate insights into potential security threats or unusual activities.</a:t>
            </a:r>
          </a:p>
          <a:p>
            <a:pPr marL="342900" indent="-342900"/>
            <a:r>
              <a:rPr lang="en-US" sz="2000" b="1" u="sng" dirty="0">
                <a:solidFill>
                  <a:schemeClr val="tx2">
                    <a:lumMod val="75000"/>
                  </a:schemeClr>
                </a:solidFill>
                <a:ea typeface="+mn-lt"/>
                <a:cs typeface="+mn-lt"/>
              </a:rPr>
              <a:t>Expanded Coverage and Compatibility:</a:t>
            </a:r>
          </a:p>
          <a:p>
            <a:pPr marL="0" indent="0">
              <a:buNone/>
            </a:pPr>
            <a:r>
              <a:rPr lang="en-US" sz="2000" dirty="0">
                <a:ea typeface="+mn-lt"/>
                <a:cs typeface="+mn-lt"/>
              </a:rPr>
              <a:t>   Extend the keylogger's support to multiple users and devices, enabling monitoring of diverse environments such as shared workspaces or family computers.</a:t>
            </a:r>
          </a:p>
          <a:p>
            <a:pPr marL="0" indent="0">
              <a:buNone/>
            </a:pPr>
            <a:r>
              <a:rPr lang="en-US" sz="2000" dirty="0">
                <a:ea typeface="+mn-lt"/>
                <a:cs typeface="+mn-lt"/>
              </a:rPr>
              <a:t>   By ensuring compatibility with a wide range of devices and platforms, the keylogger can offer broader coverage and usability for various use cases.</a:t>
            </a: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69" y="117895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1031</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vt:lpstr>
      <vt:lpstr>OUTLINE</vt:lpstr>
      <vt:lpstr>Problem Statement</vt:lpstr>
      <vt:lpstr>Proposed Solution</vt:lpstr>
      <vt:lpstr>System  Approach</vt:lpstr>
      <vt:lpstr>Algorithm &amp; Deployment</vt:lpstr>
      <vt:lpstr>Result (Output)</vt:lpstr>
      <vt:lpstr>Conclusion</vt:lpstr>
      <vt:lpstr>PowerPoint Presentation</vt:lpstr>
      <vt:lpstr>References</vt:lpstr>
      <vt:lpstr>Think Before You Click: Your Safety Matters.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Vishalakshi K C</cp:lastModifiedBy>
  <cp:revision>25</cp:revision>
  <dcterms:created xsi:type="dcterms:W3CDTF">2021-05-26T16:50:10Z</dcterms:created>
  <dcterms:modified xsi:type="dcterms:W3CDTF">2024-04-04T06:39:06Z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