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4" name="Slide Image Placeholder 1"/>
          <p:cNvSpPr>
            <a:spLocks noChangeAspect="1" noRot="1" noGrp="1"/>
          </p:cNvSpPr>
          <p:nvPr>
            <p:ph type="sldImg"/>
          </p:nvPr>
        </p:nvSpPr>
        <p:spPr/>
      </p:sp>
      <p:sp>
        <p:nvSpPr>
          <p:cNvPr id="1048655" name="Notes Placeholder 2"/>
          <p:cNvSpPr>
            <a:spLocks noGrp="1"/>
          </p:cNvSpPr>
          <p:nvPr>
            <p:ph type="body" idx="1"/>
          </p:nvPr>
        </p:nvSpPr>
        <p:spPr/>
        <p:txBody>
          <a:bodyPr/>
          <a:p>
            <a:endParaRPr dirty="0" lang="en-IN"/>
          </a:p>
        </p:txBody>
      </p:sp>
      <p:sp>
        <p:nvSpPr>
          <p:cNvPr id="104865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1" name=""/>
        <p:cNvGrpSpPr/>
        <p:nvPr/>
      </p:nvGrpSpPr>
      <p:grpSpPr>
        <a:xfrm>
          <a:off x="0" y="0"/>
          <a:ext cx="0" cy="0"/>
          <a:chOff x="0" y="0"/>
          <a:chExt cx="0" cy="0"/>
        </a:xfrm>
      </p:grpSpPr>
      <p:sp>
        <p:nvSpPr>
          <p:cNvPr id="1048640"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41"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4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4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type="body" idx="1"/>
          </p:nvPr>
        </p:nvSpPr>
        <p:spPr/>
        <p:txBody>
          <a:bodyPr bIns="0" lIns="0" rIns="0" tIns="0"/>
          <a:p/>
        </p:txBody>
      </p:sp>
      <p:sp>
        <p:nvSpPr>
          <p:cNvPr id="104868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76299" y="990600"/>
            <a:ext cx="1743075" cy="1333500"/>
            <a:chOff x="742950" y="1104900"/>
            <a:chExt cx="1743075" cy="1333500"/>
          </a:xfrm>
        </p:grpSpPr>
        <p:sp>
          <p:nvSpPr>
            <p:cNvPr id="1048645"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46"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47"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48"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49" name="object 7"/>
          <p:cNvSpPr txBox="1">
            <a:spLocks noGrp="1"/>
          </p:cNvSpPr>
          <p:nvPr>
            <p:ph type="ctrTitle"/>
          </p:nvPr>
        </p:nvSpPr>
        <p:spPr>
          <a:xfrm>
            <a:off x="-828675" y="19665"/>
            <a:ext cx="9982200" cy="10325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61"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50"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51" name="TextBox 13"/>
          <p:cNvSpPr txBox="1"/>
          <p:nvPr/>
        </p:nvSpPr>
        <p:spPr>
          <a:xfrm>
            <a:off x="2295524" y="3011804"/>
            <a:ext cx="8610600" cy="2453640"/>
          </a:xfrm>
          <a:prstGeom prst="rect"/>
          <a:noFill/>
        </p:spPr>
        <p:txBody>
          <a:bodyPr rtlCol="0" wrap="square">
            <a:spAutoFit/>
          </a:bodyPr>
          <a:p>
            <a:r>
              <a:rPr sz="2400" lang="en-US"/>
              <a:t>STUDENT NAME:</a:t>
            </a:r>
            <a:endParaRPr dirty="0" sz="2400" lang="en-US"/>
          </a:p>
          <a:p>
            <a:r>
              <a:rPr dirty="0" sz="2400" lang="en-US"/>
              <a:t>REGISTER NO:</a:t>
            </a:r>
            <a:r>
              <a:rPr dirty="0" sz="2400" lang="en-US"/>
              <a:t>3</a:t>
            </a:r>
            <a:r>
              <a:rPr dirty="0" sz="2400" lang="en-US"/>
              <a:t>1</a:t>
            </a:r>
            <a:r>
              <a:rPr dirty="0" sz="2400" lang="en-US"/>
              <a:t>2</a:t>
            </a:r>
            <a:r>
              <a:rPr dirty="0" sz="2400" lang="en-US"/>
              <a:t>2</a:t>
            </a:r>
            <a:r>
              <a:rPr dirty="0" sz="2400" lang="en-US"/>
              <a:t>0</a:t>
            </a:r>
            <a:r>
              <a:rPr dirty="0" sz="2400" lang="en-US"/>
              <a:t>1</a:t>
            </a:r>
            <a:r>
              <a:rPr dirty="0" sz="2400" lang="en-US"/>
              <a:t>6</a:t>
            </a:r>
            <a:r>
              <a:rPr dirty="0" sz="2400" lang="en-US"/>
              <a:t>6</a:t>
            </a:r>
            <a:r>
              <a:rPr dirty="0" sz="2400" lang="en-US"/>
              <a:t>8</a:t>
            </a:r>
            <a:endParaRPr altLang="en-US" lang="zh-CN"/>
          </a:p>
          <a:p>
            <a:r>
              <a:rPr dirty="0" sz="2400" lang="en-US"/>
              <a:t>DEPARTMENT:</a:t>
            </a:r>
            <a:r>
              <a:rPr dirty="0" sz="2400" lang="en-US"/>
              <a:t>Commerce</a:t>
            </a:r>
            <a:r>
              <a:rPr dirty="0" sz="2400" lang="en-US"/>
              <a:t> </a:t>
            </a:r>
            <a:endParaRPr altLang="en-US" lang="zh-CN"/>
          </a:p>
          <a:p>
            <a:r>
              <a:rPr dirty="0" sz="2400" lang="en-US"/>
              <a:t>COLLEGE</a:t>
            </a:r>
            <a:r>
              <a:rPr dirty="0" sz="2400" lang="en-US"/>
              <a:t>:</a:t>
            </a:r>
            <a:r>
              <a:rPr dirty="0" sz="2400" lang="en-US"/>
              <a:t> </a:t>
            </a:r>
            <a:r>
              <a:rPr dirty="0" sz="2400" lang="en-US"/>
              <a:t>P</a:t>
            </a:r>
            <a:r>
              <a:rPr dirty="0" sz="2400" lang="en-US"/>
              <a:t>r</a:t>
            </a:r>
            <a:r>
              <a:rPr dirty="0" sz="2400" lang="en-US"/>
              <a:t>o</a:t>
            </a:r>
            <a:r>
              <a:rPr dirty="0" sz="2400" lang="en-US"/>
              <a:t>f</a:t>
            </a:r>
            <a:r>
              <a:rPr dirty="0" sz="2400" lang="en-US"/>
              <a:t>.</a:t>
            </a:r>
            <a:r>
              <a:rPr dirty="0" sz="2400" lang="en-US"/>
              <a:t> </a:t>
            </a:r>
            <a:r>
              <a:rPr dirty="0" sz="2400" lang="en-US"/>
              <a:t>Dhanapalan </a:t>
            </a:r>
            <a:r>
              <a:rPr dirty="0" sz="2400" lang="en-US"/>
              <a:t>c</a:t>
            </a:r>
            <a:r>
              <a:rPr dirty="0" sz="2400" lang="en-US"/>
              <a:t>o</a:t>
            </a:r>
            <a:r>
              <a:rPr dirty="0" sz="2400" lang="en-US"/>
              <a:t>l</a:t>
            </a:r>
            <a:r>
              <a:rPr dirty="0" sz="2400" lang="en-US"/>
              <a:t>l</a:t>
            </a:r>
            <a:r>
              <a:rPr dirty="0" sz="2400" lang="en-US"/>
              <a:t>ege</a:t>
            </a:r>
            <a:r>
              <a:rPr dirty="0" sz="2400" lang="en-US"/>
              <a:t> </a:t>
            </a:r>
            <a:r>
              <a:rPr dirty="0" sz="2400" lang="en-US"/>
              <a:t>of</a:t>
            </a:r>
            <a:r>
              <a:rPr dirty="0" sz="2400" lang="en-US"/>
              <a:t> </a:t>
            </a:r>
            <a:r>
              <a:rPr dirty="0" sz="2400" lang="en-US"/>
              <a:t>s</a:t>
            </a:r>
            <a:r>
              <a:rPr dirty="0" sz="2400" lang="en-US"/>
              <a:t>c</a:t>
            </a:r>
            <a:r>
              <a:rPr dirty="0" sz="2400" lang="en-US"/>
              <a:t>i</a:t>
            </a:r>
            <a:r>
              <a:rPr dirty="0" sz="2400" lang="en-US"/>
              <a:t>ence</a:t>
            </a:r>
            <a:r>
              <a:rPr dirty="0" sz="2400" lang="en-US"/>
              <a:t> </a:t>
            </a:r>
            <a:r>
              <a:rPr dirty="0" sz="2400" lang="en-US"/>
              <a:t>and</a:t>
            </a:r>
            <a:r>
              <a:rPr dirty="0" sz="2400" lang="en-US"/>
              <a:t> </a:t>
            </a:r>
            <a:endParaRPr altLang="en-US" lang="zh-CN"/>
          </a:p>
          <a:p>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M</a:t>
            </a:r>
            <a:r>
              <a:rPr altLang="en-US" dirty="0" sz="2400" lang="en-US"/>
              <a:t>a</a:t>
            </a:r>
            <a:r>
              <a:rPr altLang="en-US" dirty="0" sz="2400" lang="en-US"/>
              <a:t>n</a:t>
            </a:r>
            <a:r>
              <a:rPr altLang="en-US" dirty="0" sz="2400" lang="en-US"/>
              <a:t>a</a:t>
            </a:r>
            <a:r>
              <a:rPr altLang="en-US" dirty="0" sz="2400" lang="en-US"/>
              <a:t>g</a:t>
            </a:r>
            <a:r>
              <a:rPr altLang="en-US" dirty="0" sz="2400" lang="en-US"/>
              <a:t>e</a:t>
            </a:r>
            <a:r>
              <a:rPr altLang="en-US" dirty="0" sz="2400" lang="en-US"/>
              <a:t>ment</a:t>
            </a:r>
            <a:r>
              <a:rPr altLang="en-US" dirty="0" sz="2400" lang="en-US"/>
              <a:t> </a:t>
            </a:r>
            <a:endParaRPr altLang="en-US" lang="zh-CN"/>
          </a:p>
          <a:p>
            <a:r>
              <a:rPr dirty="0" sz="2400" lang="en-US"/>
              <a:t>           </a:t>
            </a:r>
            <a:endParaRPr dirty="0" sz="2400" lang="en-IN"/>
          </a:p>
        </p:txBody>
      </p:sp>
      <p:sp>
        <p:nvSpPr>
          <p:cNvPr id="1048652" name=""/>
          <p:cNvSpPr txBox="1"/>
          <p:nvPr/>
        </p:nvSpPr>
        <p:spPr>
          <a:xfrm>
            <a:off x="4324437" y="2984489"/>
            <a:ext cx="4000000" cy="548640"/>
          </a:xfrm>
          <a:prstGeom prst="rect"/>
        </p:spPr>
        <p:txBody>
          <a:bodyPr rtlCol="0" wrap="square">
            <a:spAutoFit/>
          </a:bodyPr>
          <a:p>
            <a:r>
              <a:rPr sz="2800" lang="en-US">
                <a:solidFill>
                  <a:srgbClr val="000000"/>
                </a:solidFill>
              </a:rPr>
              <a:t>A</a:t>
            </a:r>
            <a:r>
              <a:rPr sz="2800" lang="en-US">
                <a:solidFill>
                  <a:srgbClr val="000000"/>
                </a:solidFill>
              </a:rPr>
              <a:t>.</a:t>
            </a:r>
            <a:r>
              <a:rPr sz="2800" lang="en-US">
                <a:solidFill>
                  <a:srgbClr val="000000"/>
                </a:solidFill>
              </a:rPr>
              <a:t> </a:t>
            </a:r>
            <a:r>
              <a:rPr sz="2800" lang="en-US">
                <a:solidFill>
                  <a:srgbClr val="000000"/>
                </a:solidFill>
              </a:rPr>
              <a:t>S</a:t>
            </a:r>
            <a:r>
              <a:rPr sz="2800" lang="en-US">
                <a:solidFill>
                  <a:srgbClr val="000000"/>
                </a:solidFill>
              </a:rPr>
              <a:t>i</a:t>
            </a:r>
            <a:r>
              <a:rPr sz="2800" lang="en-US">
                <a:solidFill>
                  <a:srgbClr val="000000"/>
                </a:solidFill>
              </a:rPr>
              <a:t>v</a:t>
            </a:r>
            <a:r>
              <a:rPr sz="2800" lang="en-US">
                <a:solidFill>
                  <a:srgbClr val="000000"/>
                </a:solidFill>
              </a:rPr>
              <a:t>a</a:t>
            </a:r>
            <a:r>
              <a:rPr sz="2800" lang="en-US">
                <a:solidFill>
                  <a:srgbClr val="000000"/>
                </a:solidFill>
              </a:rPr>
              <a:t>r</a:t>
            </a:r>
            <a:r>
              <a:rPr sz="2800" lang="en-US">
                <a:solidFill>
                  <a:srgbClr val="000000"/>
                </a:solidFill>
              </a:rPr>
              <a:t>anjani</a:t>
            </a:r>
            <a:r>
              <a:rPr sz="2800" lang="en-US">
                <a:solidFill>
                  <a:srgbClr val="000000"/>
                </a:solidFill>
              </a:rPr>
              <a:t> </a:t>
            </a:r>
            <a:endParaRPr sz="2800" lang="en-IN">
              <a:solidFill>
                <a:srgbClr val="000000"/>
              </a:solidFill>
            </a:endParaRPr>
          </a:p>
        </p:txBody>
      </p:sp>
      <p:sp>
        <p:nvSpPr>
          <p:cNvPr id="1048653" name=""/>
          <p:cNvSpPr txBox="1"/>
          <p:nvPr/>
        </p:nvSpPr>
        <p:spPr>
          <a:xfrm>
            <a:off x="4771935" y="-1805509"/>
            <a:ext cx="4000000" cy="5486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7" name="object 8"/>
          <p:cNvSpPr txBox="1"/>
          <p:nvPr/>
        </p:nvSpPr>
        <p:spPr>
          <a:xfrm>
            <a:off x="739775" y="291147"/>
            <a:ext cx="3303904" cy="813434"/>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0" name=""/>
          <p:cNvSpPr txBox="1"/>
          <p:nvPr/>
        </p:nvSpPr>
        <p:spPr>
          <a:xfrm>
            <a:off x="928155" y="1689734"/>
            <a:ext cx="6905018" cy="4206240"/>
          </a:xfrm>
          <a:prstGeom prst="rect"/>
        </p:spPr>
        <p:txBody>
          <a:bodyPr rtlCol="0" wrap="square">
            <a:spAutoFit/>
          </a:bodyPr>
          <a:p>
            <a:r>
              <a:rPr sz="2800" lang="en-US">
                <a:solidFill>
                  <a:srgbClr val="000000"/>
                </a:solidFill>
              </a:rPr>
              <a:t>1</a:t>
            </a:r>
            <a:r>
              <a:rPr sz="2800" lang="en-US">
                <a:solidFill>
                  <a:srgbClr val="000000"/>
                </a:solidFill>
              </a:rPr>
              <a:t>.</a:t>
            </a:r>
            <a:r>
              <a:rPr sz="2800" lang="en-US">
                <a:solidFill>
                  <a:srgbClr val="000000"/>
                </a:solidFill>
              </a:rPr>
              <a:t> </a:t>
            </a:r>
            <a:r>
              <a:rPr sz="2800" lang="en-US">
                <a:solidFill>
                  <a:srgbClr val="000000"/>
                </a:solidFill>
              </a:rPr>
              <a:t>D</a:t>
            </a:r>
            <a:r>
              <a:rPr sz="2800" lang="en-US">
                <a:solidFill>
                  <a:srgbClr val="000000"/>
                </a:solidFill>
              </a:rPr>
              <a:t>i</a:t>
            </a:r>
            <a:r>
              <a:rPr sz="2800" lang="en-US">
                <a:solidFill>
                  <a:srgbClr val="000000"/>
                </a:solidFill>
              </a:rPr>
              <a:t>a</a:t>
            </a:r>
            <a:r>
              <a:rPr sz="2800" lang="en-IN">
                <a:solidFill>
                  <a:srgbClr val="000000"/>
                </a:solidFill>
              </a:rPr>
              <a:t>gnosis PhaseData Collection: Gather information on the employee's performance, including missed deadlines, task completion rates, and feedback from supervisors and peers.</a:t>
            </a:r>
            <a:endParaRPr sz="2800" lang="en-IN">
              <a:solidFill>
                <a:srgbClr val="000000"/>
              </a:solidFill>
            </a:endParaRPr>
          </a:p>
          <a:p>
            <a:r>
              <a:rPr sz="2800" lang="en-US">
                <a:solidFill>
                  <a:srgbClr val="000000"/>
                </a:solidFill>
              </a:rPr>
              <a:t>2</a:t>
            </a:r>
            <a:r>
              <a:rPr sz="2800" lang="en-US">
                <a:solidFill>
                  <a:srgbClr val="000000"/>
                </a:solidFill>
              </a:rPr>
              <a:t>.</a:t>
            </a:r>
            <a:r>
              <a:rPr sz="2800" lang="en-US">
                <a:solidFill>
                  <a:srgbClr val="000000"/>
                </a:solidFill>
              </a:rPr>
              <a:t> </a:t>
            </a:r>
            <a:r>
              <a:rPr sz="2800" lang="en-US">
                <a:solidFill>
                  <a:srgbClr val="000000"/>
                </a:solidFill>
              </a:rPr>
              <a:t>R</a:t>
            </a:r>
            <a:r>
              <a:rPr sz="2800" lang="en-US">
                <a:solidFill>
                  <a:srgbClr val="000000"/>
                </a:solidFill>
              </a:rPr>
              <a:t>o</a:t>
            </a:r>
            <a:r>
              <a:rPr sz="2800" lang="en-US">
                <a:solidFill>
                  <a:srgbClr val="000000"/>
                </a:solidFill>
              </a:rPr>
              <a:t>o</a:t>
            </a:r>
            <a:r>
              <a:rPr sz="2800" lang="en-US">
                <a:solidFill>
                  <a:srgbClr val="000000"/>
                </a:solidFill>
              </a:rPr>
              <a:t>t</a:t>
            </a:r>
            <a:r>
              <a:rPr sz="2800" lang="en-IN">
                <a:solidFill>
                  <a:srgbClr val="000000"/>
                </a:solidFill>
              </a:rPr>
              <a:t> Cause Analysis: Use methods such as interviews, surveys, and performance data analysis to identify the underlying causes of the delays. Common tools include the 5 Whys technique or Fishbone Diagram</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7"/>
          <p:cNvSpPr txBox="1">
            <a:spLocks noGrp="1"/>
          </p:cNvSpPr>
          <p:nvPr>
            <p:ph type="title"/>
          </p:nvPr>
        </p:nvSpPr>
        <p:spPr>
          <a:xfrm>
            <a:off x="755332" y="385444"/>
            <a:ext cx="2437130" cy="8134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1" name=""/>
          <p:cNvSpPr txBox="1"/>
          <p:nvPr/>
        </p:nvSpPr>
        <p:spPr>
          <a:xfrm>
            <a:off x="541763" y="1361756"/>
            <a:ext cx="7069094" cy="5120640"/>
          </a:xfrm>
          <a:prstGeom prst="rect"/>
        </p:spPr>
        <p:txBody>
          <a:bodyPr rtlCol="0" wrap="square">
            <a:spAutoFit/>
          </a:bodyPr>
          <a:p>
            <a:r>
              <a:rPr sz="2800" lang="en-US">
                <a:solidFill>
                  <a:srgbClr val="000000"/>
                </a:solidFill>
              </a:rPr>
              <a:t>1</a:t>
            </a:r>
            <a:r>
              <a:rPr sz="2800" lang="en-US">
                <a:solidFill>
                  <a:srgbClr val="000000"/>
                </a:solidFill>
              </a:rPr>
              <a:t>.</a:t>
            </a:r>
            <a:r>
              <a:rPr sz="2800" lang="en-US">
                <a:solidFill>
                  <a:srgbClr val="000000"/>
                </a:solidFill>
              </a:rPr>
              <a:t> </a:t>
            </a:r>
            <a:r>
              <a:rPr sz="2800" lang="en-US">
                <a:solidFill>
                  <a:srgbClr val="000000"/>
                </a:solidFill>
              </a:rPr>
              <a:t>I</a:t>
            </a:r>
            <a:r>
              <a:rPr sz="2800" lang="en-US">
                <a:solidFill>
                  <a:srgbClr val="000000"/>
                </a:solidFill>
              </a:rPr>
              <a:t>m</a:t>
            </a:r>
            <a:r>
              <a:rPr sz="2800" lang="en-IN">
                <a:solidFill>
                  <a:srgbClr val="000000"/>
                </a:solidFill>
              </a:rPr>
              <a:t>proved Performance: With clearer expectations and targeted support, employees are likely to show improved task completion rates and adherence to deadlines.Enhanced</a:t>
            </a:r>
            <a:endParaRPr sz="2800" lang="en-IN">
              <a:solidFill>
                <a:srgbClr val="000000"/>
              </a:solidFill>
            </a:endParaRPr>
          </a:p>
          <a:p>
            <a:r>
              <a:rPr sz="2800" lang="en-US">
                <a:solidFill>
                  <a:srgbClr val="000000"/>
                </a:solidFill>
              </a:rPr>
              <a:t>2</a:t>
            </a:r>
            <a:r>
              <a:rPr sz="2800" lang="en-US">
                <a:solidFill>
                  <a:srgbClr val="000000"/>
                </a:solidFill>
              </a:rPr>
              <a:t>.</a:t>
            </a:r>
            <a:r>
              <a:rPr sz="2800" lang="en-US">
                <a:solidFill>
                  <a:srgbClr val="000000"/>
                </a:solidFill>
              </a:rPr>
              <a:t> </a:t>
            </a:r>
            <a:r>
              <a:rPr sz="2800" lang="en-US">
                <a:solidFill>
                  <a:srgbClr val="000000"/>
                </a:solidFill>
              </a:rPr>
              <a:t>A</a:t>
            </a:r>
            <a:r>
              <a:rPr sz="2800" lang="en-US">
                <a:solidFill>
                  <a:srgbClr val="000000"/>
                </a:solidFill>
              </a:rPr>
              <a:t>c</a:t>
            </a:r>
            <a:r>
              <a:rPr sz="2800" lang="en-US">
                <a:solidFill>
                  <a:srgbClr val="000000"/>
                </a:solidFill>
              </a:rPr>
              <a:t>c</a:t>
            </a:r>
            <a:r>
              <a:rPr sz="2800" lang="en-US">
                <a:solidFill>
                  <a:srgbClr val="000000"/>
                </a:solidFill>
              </a:rPr>
              <a:t>o</a:t>
            </a:r>
            <a:r>
              <a:rPr sz="2800" lang="en-IN">
                <a:solidFill>
                  <a:srgbClr val="000000"/>
                </a:solidFill>
              </a:rPr>
              <a:t>untability: Regular monitoring and feedback increase accountability, leading to better adherence to performance standards.</a:t>
            </a:r>
            <a:endParaRPr sz="2800" lang="en-IN">
              <a:solidFill>
                <a:srgbClr val="000000"/>
              </a:solidFill>
            </a:endParaRPr>
          </a:p>
          <a:p>
            <a:r>
              <a:rPr sz="2800" lang="en-US">
                <a:solidFill>
                  <a:srgbClr val="000000"/>
                </a:solidFill>
              </a:rPr>
              <a:t>3</a:t>
            </a:r>
            <a:r>
              <a:rPr sz="2800" lang="en-US">
                <a:solidFill>
                  <a:srgbClr val="000000"/>
                </a:solidFill>
              </a:rPr>
              <a:t>.</a:t>
            </a:r>
            <a:r>
              <a:rPr sz="2800" lang="en-IN">
                <a:solidFill>
                  <a:srgbClr val="000000"/>
                </a:solidFill>
              </a:rPr>
              <a:t>Reduced Delays: By identifying and addressing root causes, such as skill gaps or unclear instructions, the frequency and impact of delays are reduced.</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4" name="Title 1"/>
          <p:cNvSpPr>
            <a:spLocks noGrp="1"/>
          </p:cNvSpPr>
          <p:nvPr>
            <p:ph type="title"/>
          </p:nvPr>
        </p:nvSpPr>
        <p:spPr>
          <a:xfrm>
            <a:off x="755332" y="385444"/>
            <a:ext cx="10681335" cy="8001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2" name=""/>
          <p:cNvSpPr txBox="1"/>
          <p:nvPr/>
        </p:nvSpPr>
        <p:spPr>
          <a:xfrm>
            <a:off x="755331" y="1554479"/>
            <a:ext cx="6920912" cy="3749040"/>
          </a:xfrm>
          <a:prstGeom prst="rect"/>
        </p:spPr>
        <p:txBody>
          <a:bodyPr rtlCol="0" wrap="square">
            <a:spAutoFit/>
          </a:bodyPr>
          <a:p>
            <a:r>
              <a:rPr sz="2800" lang="en-IN">
                <a:solidFill>
                  <a:srgbClr val="000000"/>
                </a:solidFill>
              </a:rPr>
              <a:t>Implementing a structured model to address employee delays yields significant improvements in performance and productivity. By systematically diagnosing the root causes, designing targeted interventions, and regularly monitoring progress, organizations can effectively reduce delays and enhance overall efficiency.</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7"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8"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9"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0"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31" name="object 17"/>
          <p:cNvSpPr txBox="1">
            <a:spLocks noGrp="1"/>
          </p:cNvSpPr>
          <p:nvPr>
            <p:ph type="title"/>
          </p:nvPr>
        </p:nvSpPr>
        <p:spPr>
          <a:xfrm>
            <a:off x="739775" y="829627"/>
            <a:ext cx="3909695" cy="7150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7"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8"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3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33" name="TextBox 22"/>
          <p:cNvSpPr txBox="1"/>
          <p:nvPr/>
        </p:nvSpPr>
        <p:spPr>
          <a:xfrm>
            <a:off x="1217522" y="2123271"/>
            <a:ext cx="8593228" cy="1564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9" name=""/>
        <p:cNvGrpSpPr/>
        <p:nvPr/>
      </p:nvGrpSpPr>
      <p:grpSpPr>
        <a:xfrm>
          <a:off x="0" y="0"/>
          <a:ext cx="0" cy="0"/>
          <a:chOff x="0" y="0"/>
          <a:chExt cx="0" cy="0"/>
        </a:xfrm>
      </p:grpSpPr>
      <p:sp>
        <p:nvSpPr>
          <p:cNvPr id="1048595"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0" name="object 3"/>
          <p:cNvGrpSpPr/>
          <p:nvPr/>
        </p:nvGrpSpPr>
        <p:grpSpPr>
          <a:xfrm>
            <a:off x="7443849" y="0"/>
            <a:ext cx="4752975" cy="6863080"/>
            <a:chOff x="7443849" y="0"/>
            <a:chExt cx="4752975" cy="6863080"/>
          </a:xfrm>
        </p:grpSpPr>
        <p:sp>
          <p:nvSpPr>
            <p:cNvPr id="104859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9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9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9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0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0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0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0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0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0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06"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08"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2"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1" name="object 18"/>
          <p:cNvGrpSpPr/>
          <p:nvPr/>
        </p:nvGrpSpPr>
        <p:grpSpPr>
          <a:xfrm>
            <a:off x="47625" y="3819523"/>
            <a:ext cx="4124325" cy="3009900"/>
            <a:chOff x="47625" y="3819523"/>
            <a:chExt cx="4124325" cy="3009900"/>
          </a:xfrm>
        </p:grpSpPr>
        <p:pic>
          <p:nvPicPr>
            <p:cNvPr id="2097153"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4"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09" name="object 21"/>
          <p:cNvSpPr txBox="1">
            <a:spLocks noGrp="1"/>
          </p:cNvSpPr>
          <p:nvPr>
            <p:ph type="title"/>
          </p:nvPr>
        </p:nvSpPr>
        <p:spPr>
          <a:xfrm>
            <a:off x="739775" y="445388"/>
            <a:ext cx="2357120" cy="813434"/>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1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11" name="TextBox 22"/>
          <p:cNvSpPr txBox="1"/>
          <p:nvPr/>
        </p:nvSpPr>
        <p:spPr>
          <a:xfrm>
            <a:off x="2509807" y="1041533"/>
            <a:ext cx="5029200" cy="4663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grpSp>
        <p:nvGrpSpPr>
          <p:cNvPr id="25" name="object 2"/>
          <p:cNvGrpSpPr/>
          <p:nvPr/>
        </p:nvGrpSpPr>
        <p:grpSpPr>
          <a:xfrm>
            <a:off x="7991475" y="2933700"/>
            <a:ext cx="2762250" cy="3257550"/>
            <a:chOff x="7991475" y="2933700"/>
            <a:chExt cx="2762250" cy="3257550"/>
          </a:xfrm>
        </p:grpSpPr>
        <p:sp>
          <p:nvSpPr>
            <p:cNvPr id="104861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1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5" name="object 7"/>
          <p:cNvSpPr txBox="1">
            <a:spLocks noGrp="1"/>
          </p:cNvSpPr>
          <p:nvPr>
            <p:ph type="title"/>
          </p:nvPr>
        </p:nvSpPr>
        <p:spPr>
          <a:xfrm>
            <a:off x="834072" y="575055"/>
            <a:ext cx="5636895" cy="7150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5" name=""/>
          <p:cNvSpPr txBox="1"/>
          <p:nvPr/>
        </p:nvSpPr>
        <p:spPr>
          <a:xfrm rot="21600000">
            <a:off x="1063643" y="2424684"/>
            <a:ext cx="6292391" cy="1920238"/>
          </a:xfrm>
          <a:prstGeom prst="rect"/>
        </p:spPr>
        <p:txBody>
          <a:bodyPr rtlCol="0" wrap="square">
            <a:spAutoFit/>
          </a:bodyPr>
          <a:p>
            <a:r>
              <a:rPr sz="2800" lang="en-US">
                <a:solidFill>
                  <a:srgbClr val="000000"/>
                </a:solidFill>
              </a:rPr>
              <a:t>A</a:t>
            </a:r>
            <a:r>
              <a:rPr sz="2800" lang="en-US">
                <a:solidFill>
                  <a:srgbClr val="000000"/>
                </a:solidFill>
              </a:rPr>
              <a:t>n</a:t>
            </a:r>
            <a:r>
              <a:rPr sz="2800" lang="en-US">
                <a:solidFill>
                  <a:srgbClr val="000000"/>
                </a:solidFill>
              </a:rPr>
              <a:t> </a:t>
            </a:r>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a:t>
            </a:r>
            <a:r>
              <a:rPr sz="2800" lang="en-US">
                <a:solidFill>
                  <a:srgbClr val="000000"/>
                </a:solidFill>
              </a:rPr>
              <a:t>oyee</a:t>
            </a:r>
            <a:r>
              <a:rPr sz="2800" lang="en-US">
                <a:solidFill>
                  <a:srgbClr val="000000"/>
                </a:solidFill>
              </a:rPr>
              <a:t> </a:t>
            </a:r>
            <a:r>
              <a:rPr sz="2800" lang="en-US">
                <a:solidFill>
                  <a:srgbClr val="000000"/>
                </a:solidFill>
              </a:rPr>
              <a:t>o</a:t>
            </a:r>
            <a:r>
              <a:rPr sz="2800" lang="en-US">
                <a:solidFill>
                  <a:srgbClr val="000000"/>
                </a:solidFill>
              </a:rPr>
              <a:t>f</a:t>
            </a:r>
            <a:r>
              <a:rPr sz="2800" lang="en-US">
                <a:solidFill>
                  <a:srgbClr val="000000"/>
                </a:solidFill>
              </a:rPr>
              <a:t> </a:t>
            </a:r>
            <a:r>
              <a:rPr sz="2800" lang="en-US">
                <a:solidFill>
                  <a:srgbClr val="000000"/>
                </a:solidFill>
              </a:rPr>
              <a:t>a</a:t>
            </a:r>
            <a:r>
              <a:rPr sz="2800" lang="en-US">
                <a:solidFill>
                  <a:srgbClr val="000000"/>
                </a:solidFill>
              </a:rPr>
              <a:t> </a:t>
            </a:r>
            <a:r>
              <a:rPr sz="2800" lang="en-US">
                <a:solidFill>
                  <a:srgbClr val="000000"/>
                </a:solidFill>
              </a:rPr>
              <a:t>s</a:t>
            </a:r>
            <a:r>
              <a:rPr sz="2800" lang="en-US">
                <a:solidFill>
                  <a:srgbClr val="000000"/>
                </a:solidFill>
              </a:rPr>
              <a:t>o</a:t>
            </a:r>
            <a:r>
              <a:rPr sz="2800" lang="en-US">
                <a:solidFill>
                  <a:srgbClr val="000000"/>
                </a:solidFill>
              </a:rPr>
              <a:t>f</a:t>
            </a:r>
            <a:r>
              <a:rPr sz="2800" lang="en-US">
                <a:solidFill>
                  <a:srgbClr val="000000"/>
                </a:solidFill>
              </a:rPr>
              <a:t>t</a:t>
            </a:r>
            <a:r>
              <a:rPr sz="2800" lang="en-US">
                <a:solidFill>
                  <a:srgbClr val="000000"/>
                </a:solidFill>
              </a:rPr>
              <a:t>w</a:t>
            </a:r>
            <a:r>
              <a:rPr sz="2800" lang="en-US">
                <a:solidFill>
                  <a:srgbClr val="000000"/>
                </a:solidFill>
              </a:rPr>
              <a:t>a</a:t>
            </a:r>
            <a:r>
              <a:rPr sz="2800" lang="en-US">
                <a:solidFill>
                  <a:srgbClr val="000000"/>
                </a:solidFill>
              </a:rPr>
              <a:t>r</a:t>
            </a:r>
            <a:r>
              <a:rPr sz="2800" lang="en-US">
                <a:solidFill>
                  <a:srgbClr val="000000"/>
                </a:solidFill>
              </a:rPr>
              <a:t>e</a:t>
            </a:r>
            <a:r>
              <a:rPr sz="2800" lang="en-US">
                <a:solidFill>
                  <a:srgbClr val="000000"/>
                </a:solidFill>
              </a:rPr>
              <a:t> </a:t>
            </a:r>
            <a:r>
              <a:rPr sz="2800" lang="en-US">
                <a:solidFill>
                  <a:srgbClr val="000000"/>
                </a:solidFill>
              </a:rPr>
              <a:t>c</a:t>
            </a:r>
            <a:r>
              <a:rPr sz="2800" lang="en-US">
                <a:solidFill>
                  <a:srgbClr val="000000"/>
                </a:solidFill>
              </a:rPr>
              <a:t>o</a:t>
            </a:r>
            <a:r>
              <a:rPr sz="2800" lang="en-US">
                <a:solidFill>
                  <a:srgbClr val="000000"/>
                </a:solidFill>
              </a:rPr>
              <a:t>m</a:t>
            </a:r>
            <a:r>
              <a:rPr sz="2800" lang="en-US">
                <a:solidFill>
                  <a:srgbClr val="000000"/>
                </a:solidFill>
              </a:rPr>
              <a:t>p</a:t>
            </a:r>
            <a:r>
              <a:rPr sz="2800" lang="en-US">
                <a:solidFill>
                  <a:srgbClr val="000000"/>
                </a:solidFill>
              </a:rPr>
              <a:t>a</a:t>
            </a:r>
            <a:r>
              <a:rPr sz="2800" lang="en-US">
                <a:solidFill>
                  <a:srgbClr val="000000"/>
                </a:solidFill>
              </a:rPr>
              <a:t>ny</a:t>
            </a:r>
            <a:r>
              <a:rPr sz="2800" lang="en-US">
                <a:solidFill>
                  <a:srgbClr val="000000"/>
                </a:solidFill>
              </a:rPr>
              <a:t> </a:t>
            </a:r>
            <a:r>
              <a:rPr sz="2800" lang="en-US">
                <a:solidFill>
                  <a:srgbClr val="000000"/>
                </a:solidFill>
              </a:rPr>
              <a:t>n</a:t>
            </a:r>
            <a:r>
              <a:rPr sz="2800" lang="en-US">
                <a:solidFill>
                  <a:srgbClr val="000000"/>
                </a:solidFill>
              </a:rPr>
              <a:t>a</a:t>
            </a:r>
            <a:r>
              <a:rPr sz="2800" lang="en-US">
                <a:solidFill>
                  <a:srgbClr val="000000"/>
                </a:solidFill>
              </a:rPr>
              <a:t>m</a:t>
            </a:r>
            <a:r>
              <a:rPr sz="2800" lang="en-US">
                <a:solidFill>
                  <a:srgbClr val="000000"/>
                </a:solidFill>
              </a:rPr>
              <a:t>e</a:t>
            </a:r>
            <a:r>
              <a:rPr sz="2800" lang="en-US">
                <a:solidFill>
                  <a:srgbClr val="000000"/>
                </a:solidFill>
              </a:rPr>
              <a:t>d</a:t>
            </a:r>
            <a:r>
              <a:rPr sz="2800" lang="en-US">
                <a:solidFill>
                  <a:srgbClr val="000000"/>
                </a:solidFill>
              </a:rPr>
              <a:t> </a:t>
            </a:r>
            <a:r>
              <a:rPr sz="2800" lang="en-US">
                <a:solidFill>
                  <a:srgbClr val="000000"/>
                </a:solidFill>
              </a:rPr>
              <a:t>C</a:t>
            </a:r>
            <a:r>
              <a:rPr sz="2800" lang="en-US">
                <a:solidFill>
                  <a:srgbClr val="000000"/>
                </a:solidFill>
              </a:rPr>
              <a:t>o</a:t>
            </a:r>
            <a:r>
              <a:rPr sz="2800" lang="en-US">
                <a:solidFill>
                  <a:srgbClr val="000000"/>
                </a:solidFill>
              </a:rPr>
              <a:t>l</a:t>
            </a:r>
            <a:r>
              <a:rPr sz="2800" lang="en-US">
                <a:solidFill>
                  <a:srgbClr val="000000"/>
                </a:solidFill>
              </a:rPr>
              <a:t>l</a:t>
            </a:r>
            <a:r>
              <a:rPr sz="2800" lang="en-US">
                <a:solidFill>
                  <a:srgbClr val="000000"/>
                </a:solidFill>
              </a:rPr>
              <a:t>e</a:t>
            </a:r>
            <a:r>
              <a:rPr sz="2800" lang="en-US">
                <a:solidFill>
                  <a:srgbClr val="000000"/>
                </a:solidFill>
              </a:rPr>
              <a:t>n</a:t>
            </a:r>
            <a:r>
              <a:rPr sz="2800" lang="en-US">
                <a:solidFill>
                  <a:srgbClr val="000000"/>
                </a:solidFill>
              </a:rPr>
              <a:t> </a:t>
            </a:r>
            <a:r>
              <a:rPr sz="2800" lang="en-US">
                <a:solidFill>
                  <a:srgbClr val="000000"/>
                </a:solidFill>
              </a:rPr>
              <a:t>D</a:t>
            </a:r>
            <a:r>
              <a:rPr sz="2800" lang="en-US">
                <a:solidFill>
                  <a:srgbClr val="000000"/>
                </a:solidFill>
              </a:rPr>
              <a:t>u</a:t>
            </a:r>
            <a:r>
              <a:rPr sz="2800" lang="en-US">
                <a:solidFill>
                  <a:srgbClr val="000000"/>
                </a:solidFill>
              </a:rPr>
              <a:t>n</a:t>
            </a:r>
            <a:r>
              <a:rPr sz="2800" lang="en-US">
                <a:solidFill>
                  <a:srgbClr val="000000"/>
                </a:solidFill>
              </a:rPr>
              <a:t>b</a:t>
            </a:r>
            <a:r>
              <a:rPr sz="2800" lang="en-US">
                <a:solidFill>
                  <a:srgbClr val="000000"/>
                </a:solidFill>
              </a:rPr>
              <a:t>l</a:t>
            </a:r>
            <a:r>
              <a:rPr sz="2800" lang="en-US">
                <a:solidFill>
                  <a:srgbClr val="000000"/>
                </a:solidFill>
              </a:rPr>
              <a:t>e</a:t>
            </a:r>
            <a:r>
              <a:rPr sz="2800" lang="en-US">
                <a:solidFill>
                  <a:srgbClr val="000000"/>
                </a:solidFill>
              </a:rPr>
              <a:t>t</a:t>
            </a:r>
            <a:r>
              <a:rPr sz="2800" lang="en-US">
                <a:solidFill>
                  <a:srgbClr val="000000"/>
                </a:solidFill>
              </a:rPr>
              <a:t>o</a:t>
            </a:r>
            <a:r>
              <a:rPr sz="2800" lang="en-US">
                <a:solidFill>
                  <a:srgbClr val="000000"/>
                </a:solidFill>
              </a:rPr>
              <a:t>r</a:t>
            </a:r>
            <a:r>
              <a:rPr sz="2800" lang="en-US">
                <a:solidFill>
                  <a:srgbClr val="000000"/>
                </a:solidFill>
              </a:rPr>
              <a:t>,</a:t>
            </a:r>
            <a:r>
              <a:rPr sz="2800" lang="en-US">
                <a:solidFill>
                  <a:srgbClr val="000000"/>
                </a:solidFill>
              </a:rPr>
              <a:t> </a:t>
            </a:r>
            <a:r>
              <a:rPr sz="2800" lang="en-US">
                <a:solidFill>
                  <a:srgbClr val="000000"/>
                </a:solidFill>
              </a:rPr>
              <a:t>i</a:t>
            </a:r>
            <a:r>
              <a:rPr sz="2800" lang="en-US">
                <a:solidFill>
                  <a:srgbClr val="000000"/>
                </a:solidFill>
              </a:rPr>
              <a:t>s</a:t>
            </a:r>
            <a:r>
              <a:rPr sz="2800" lang="en-US">
                <a:solidFill>
                  <a:srgbClr val="000000"/>
                </a:solidFill>
              </a:rPr>
              <a:t> </a:t>
            </a:r>
            <a:r>
              <a:rPr sz="2800" lang="en-US">
                <a:solidFill>
                  <a:srgbClr val="000000"/>
                </a:solidFill>
              </a:rPr>
              <a:t>c</a:t>
            </a:r>
            <a:r>
              <a:rPr sz="2800" lang="en-US">
                <a:solidFill>
                  <a:srgbClr val="000000"/>
                </a:solidFill>
              </a:rPr>
              <a:t>o</a:t>
            </a:r>
            <a:r>
              <a:rPr sz="2800" lang="en-US">
                <a:solidFill>
                  <a:srgbClr val="000000"/>
                </a:solidFill>
              </a:rPr>
              <a:t>n</a:t>
            </a:r>
            <a:r>
              <a:rPr sz="2800" lang="en-US">
                <a:solidFill>
                  <a:srgbClr val="000000"/>
                </a:solidFill>
              </a:rPr>
              <a:t>s</a:t>
            </a:r>
            <a:r>
              <a:rPr sz="2800" lang="en-US">
                <a:solidFill>
                  <a:srgbClr val="000000"/>
                </a:solidFill>
              </a:rPr>
              <a:t>i</a:t>
            </a:r>
            <a:r>
              <a:rPr sz="2800" lang="en-US">
                <a:solidFill>
                  <a:srgbClr val="000000"/>
                </a:solidFill>
              </a:rPr>
              <a:t>s</a:t>
            </a:r>
            <a:r>
              <a:rPr sz="2800" lang="en-US">
                <a:solidFill>
                  <a:srgbClr val="000000"/>
                </a:solidFill>
              </a:rPr>
              <a:t>tency</a:t>
            </a:r>
            <a:r>
              <a:rPr sz="2800" lang="en-US">
                <a:solidFill>
                  <a:srgbClr val="000000"/>
                </a:solidFill>
              </a:rPr>
              <a:t> </a:t>
            </a:r>
            <a:r>
              <a:rPr sz="2800" lang="en-US">
                <a:solidFill>
                  <a:srgbClr val="000000"/>
                </a:solidFill>
              </a:rPr>
              <a:t>m</a:t>
            </a:r>
            <a:r>
              <a:rPr sz="2800" lang="en-US">
                <a:solidFill>
                  <a:srgbClr val="000000"/>
                </a:solidFill>
              </a:rPr>
              <a:t>i</a:t>
            </a:r>
            <a:r>
              <a:rPr sz="2800" lang="en-US">
                <a:solidFill>
                  <a:srgbClr val="000000"/>
                </a:solidFill>
              </a:rPr>
              <a:t>s</a:t>
            </a:r>
            <a:r>
              <a:rPr sz="2800" lang="en-US">
                <a:solidFill>
                  <a:srgbClr val="000000"/>
                </a:solidFill>
              </a:rPr>
              <a:t>s</a:t>
            </a:r>
            <a:r>
              <a:rPr sz="2800" lang="en-US">
                <a:solidFill>
                  <a:srgbClr val="000000"/>
                </a:solidFill>
              </a:rPr>
              <a:t>i</a:t>
            </a:r>
            <a:r>
              <a:rPr sz="2800" lang="en-US">
                <a:solidFill>
                  <a:srgbClr val="000000"/>
                </a:solidFill>
              </a:rPr>
              <a:t>n</a:t>
            </a:r>
            <a:r>
              <a:rPr sz="2800" lang="en-US">
                <a:solidFill>
                  <a:srgbClr val="000000"/>
                </a:solidFill>
              </a:rPr>
              <a:t>g</a:t>
            </a:r>
            <a:r>
              <a:rPr sz="2800" lang="en-US">
                <a:solidFill>
                  <a:srgbClr val="000000"/>
                </a:solidFill>
              </a:rPr>
              <a:t> </a:t>
            </a:r>
            <a:r>
              <a:rPr sz="2800" lang="en-US">
                <a:solidFill>
                  <a:srgbClr val="000000"/>
                </a:solidFill>
              </a:rPr>
              <a:t>p</a:t>
            </a:r>
            <a:r>
              <a:rPr sz="2800" lang="en-US">
                <a:solidFill>
                  <a:srgbClr val="000000"/>
                </a:solidFill>
              </a:rPr>
              <a:t>r</a:t>
            </a:r>
            <a:r>
              <a:rPr sz="2800" lang="en-US">
                <a:solidFill>
                  <a:srgbClr val="000000"/>
                </a:solidFill>
              </a:rPr>
              <a:t>o</a:t>
            </a:r>
            <a:r>
              <a:rPr sz="2800" lang="en-US">
                <a:solidFill>
                  <a:srgbClr val="000000"/>
                </a:solidFill>
              </a:rPr>
              <a:t>j</a:t>
            </a:r>
            <a:r>
              <a:rPr sz="2800" lang="en-US">
                <a:solidFill>
                  <a:srgbClr val="000000"/>
                </a:solidFill>
              </a:rPr>
              <a:t>ect</a:t>
            </a:r>
            <a:r>
              <a:rPr sz="2800" lang="en-US">
                <a:solidFill>
                  <a:srgbClr val="000000"/>
                </a:solidFill>
              </a:rPr>
              <a:t> </a:t>
            </a:r>
            <a:r>
              <a:rPr sz="2800" lang="en-US">
                <a:solidFill>
                  <a:srgbClr val="000000"/>
                </a:solidFill>
              </a:rPr>
              <a:t>d</a:t>
            </a:r>
            <a:r>
              <a:rPr sz="2800" lang="en-US">
                <a:solidFill>
                  <a:srgbClr val="000000"/>
                </a:solidFill>
              </a:rPr>
              <a:t>e</a:t>
            </a:r>
            <a:r>
              <a:rPr sz="2800" lang="en-US">
                <a:solidFill>
                  <a:srgbClr val="000000"/>
                </a:solidFill>
              </a:rPr>
              <a:t>a</a:t>
            </a:r>
            <a:r>
              <a:rPr sz="2800" lang="en-US">
                <a:solidFill>
                  <a:srgbClr val="000000"/>
                </a:solidFill>
              </a:rPr>
              <a:t>d</a:t>
            </a:r>
            <a:r>
              <a:rPr sz="2800" lang="en-US">
                <a:solidFill>
                  <a:srgbClr val="000000"/>
                </a:solidFill>
              </a:rPr>
              <a:t>l</a:t>
            </a:r>
            <a:r>
              <a:rPr sz="2800" lang="en-US">
                <a:solidFill>
                  <a:srgbClr val="000000"/>
                </a:solidFill>
              </a:rPr>
              <a:t>i</a:t>
            </a:r>
            <a:r>
              <a:rPr sz="2800" lang="en-US">
                <a:solidFill>
                  <a:srgbClr val="000000"/>
                </a:solidFill>
              </a:rPr>
              <a:t>n</a:t>
            </a:r>
            <a:r>
              <a:rPr sz="2800" lang="en-US">
                <a:solidFill>
                  <a:srgbClr val="000000"/>
                </a:solidFill>
              </a:rPr>
              <a:t>e</a:t>
            </a:r>
            <a:r>
              <a:rPr sz="2800" lang="en-US">
                <a:solidFill>
                  <a:srgbClr val="000000"/>
                </a:solidFill>
              </a:rPr>
              <a:t>s</a:t>
            </a:r>
            <a:r>
              <a:rPr sz="2800" lang="en-US">
                <a:solidFill>
                  <a:srgbClr val="000000"/>
                </a:solidFill>
              </a:rPr>
              <a:t>.</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i</a:t>
            </a:r>
            <a:r>
              <a:rPr sz="2800" lang="en-US">
                <a:solidFill>
                  <a:srgbClr val="000000"/>
                </a:solidFill>
              </a:rPr>
              <a:t>s</a:t>
            </a:r>
            <a:r>
              <a:rPr sz="2800" lang="en-US">
                <a:solidFill>
                  <a:srgbClr val="000000"/>
                </a:solidFill>
              </a:rPr>
              <a:t> </a:t>
            </a:r>
            <a:r>
              <a:rPr sz="2800" lang="en-US">
                <a:solidFill>
                  <a:srgbClr val="000000"/>
                </a:solidFill>
              </a:rPr>
              <a:t>i</a:t>
            </a:r>
            <a:r>
              <a:rPr sz="2800" lang="en-US">
                <a:solidFill>
                  <a:srgbClr val="000000"/>
                </a:solidFill>
              </a:rPr>
              <a:t>s</a:t>
            </a:r>
            <a:r>
              <a:rPr sz="2800" lang="en-US">
                <a:solidFill>
                  <a:srgbClr val="000000"/>
                </a:solidFill>
              </a:rPr>
              <a:t>s</a:t>
            </a:r>
            <a:r>
              <a:rPr sz="2800" lang="en-US">
                <a:solidFill>
                  <a:srgbClr val="000000"/>
                </a:solidFill>
              </a:rPr>
              <a:t>u</a:t>
            </a:r>
            <a:r>
              <a:rPr sz="2800" lang="en-US">
                <a:solidFill>
                  <a:srgbClr val="000000"/>
                </a:solidFill>
              </a:rPr>
              <a:t>e</a:t>
            </a:r>
            <a:r>
              <a:rPr sz="2800" lang="en-US">
                <a:solidFill>
                  <a:srgbClr val="000000"/>
                </a:solidFill>
              </a:rPr>
              <a:t> </a:t>
            </a:r>
            <a:r>
              <a:rPr sz="2800" lang="en-US">
                <a:solidFill>
                  <a:srgbClr val="000000"/>
                </a:solidFill>
              </a:rPr>
              <a:t>i</a:t>
            </a:r>
            <a:r>
              <a:rPr sz="2800" lang="en-US">
                <a:solidFill>
                  <a:srgbClr val="000000"/>
                </a:solidFill>
              </a:rPr>
              <a:t>s</a:t>
            </a:r>
            <a:r>
              <a:rPr sz="2800" lang="en-US">
                <a:solidFill>
                  <a:srgbClr val="000000"/>
                </a:solidFill>
              </a:rPr>
              <a:t> </a:t>
            </a:r>
            <a:r>
              <a:rPr sz="2800" lang="en-US">
                <a:solidFill>
                  <a:srgbClr val="000000"/>
                </a:solidFill>
              </a:rPr>
              <a:t>a</a:t>
            </a:r>
            <a:r>
              <a:rPr sz="2800" lang="en-US">
                <a:solidFill>
                  <a:srgbClr val="000000"/>
                </a:solidFill>
              </a:rPr>
              <a:t>f</a:t>
            </a:r>
            <a:r>
              <a:rPr sz="2800" lang="en-US">
                <a:solidFill>
                  <a:srgbClr val="000000"/>
                </a:solidFill>
              </a:rPr>
              <a:t>f</a:t>
            </a:r>
            <a:r>
              <a:rPr sz="2800" lang="en-US">
                <a:solidFill>
                  <a:srgbClr val="000000"/>
                </a:solidFill>
              </a:rPr>
              <a:t>e</a:t>
            </a:r>
            <a:r>
              <a:rPr sz="2800" lang="en-US">
                <a:solidFill>
                  <a:srgbClr val="000000"/>
                </a:solidFill>
              </a:rPr>
              <a:t>c</a:t>
            </a:r>
            <a:r>
              <a:rPr sz="2800" lang="en-US">
                <a:solidFill>
                  <a:srgbClr val="000000"/>
                </a:solidFill>
              </a:rPr>
              <a:t>t</a:t>
            </a:r>
            <a:r>
              <a:rPr sz="2800" lang="en-US">
                <a:solidFill>
                  <a:srgbClr val="000000"/>
                </a:solidFill>
              </a:rPr>
              <a:t>i</a:t>
            </a:r>
            <a:r>
              <a:rPr sz="2800" lang="en-US">
                <a:solidFill>
                  <a:srgbClr val="000000"/>
                </a:solidFill>
              </a:rPr>
              <a:t>n</a:t>
            </a:r>
            <a:r>
              <a:rPr sz="2800" lang="en-US">
                <a:solidFill>
                  <a:srgbClr val="000000"/>
                </a:solidFill>
              </a:rPr>
              <a:t>g</a:t>
            </a:r>
            <a:r>
              <a:rPr sz="2800" lang="en-US">
                <a:solidFill>
                  <a:srgbClr val="000000"/>
                </a:solidFill>
              </a:rPr>
              <a:t> </a:t>
            </a:r>
            <a:r>
              <a:rPr sz="2800" lang="en-US">
                <a:solidFill>
                  <a:srgbClr val="000000"/>
                </a:solidFill>
              </a:rPr>
              <a:t>t</a:t>
            </a:r>
            <a:r>
              <a:rPr sz="2800" lang="en-US">
                <a:solidFill>
                  <a:srgbClr val="000000"/>
                </a:solidFill>
              </a:rPr>
              <a:t>e</a:t>
            </a:r>
            <a:r>
              <a:rPr sz="2800" lang="en-US">
                <a:solidFill>
                  <a:srgbClr val="000000"/>
                </a:solidFill>
              </a:rPr>
              <a:t>a</a:t>
            </a:r>
            <a:r>
              <a:rPr sz="2800" lang="en-US">
                <a:solidFill>
                  <a:srgbClr val="000000"/>
                </a:solidFill>
              </a:rPr>
              <a:t>m</a:t>
            </a:r>
            <a:r>
              <a:rPr sz="2800" lang="en-US">
                <a:solidFill>
                  <a:srgbClr val="000000"/>
                </a:solidFill>
              </a:rPr>
              <a:t> </a:t>
            </a:r>
            <a:r>
              <a:rPr sz="2800" lang="en-US">
                <a:solidFill>
                  <a:srgbClr val="000000"/>
                </a:solidFill>
              </a:rPr>
              <a:t>p</a:t>
            </a:r>
            <a:r>
              <a:rPr sz="2800" lang="en-US">
                <a:solidFill>
                  <a:srgbClr val="000000"/>
                </a:solidFill>
              </a:rPr>
              <a:t>r</a:t>
            </a:r>
            <a:r>
              <a:rPr sz="2800" lang="en-US">
                <a:solidFill>
                  <a:srgbClr val="000000"/>
                </a:solidFill>
              </a:rPr>
              <a:t>o</a:t>
            </a:r>
            <a:r>
              <a:rPr sz="2800" lang="en-US">
                <a:solidFill>
                  <a:srgbClr val="000000"/>
                </a:solidFill>
              </a:rPr>
              <a:t>d</a:t>
            </a:r>
            <a:r>
              <a:rPr sz="2800" lang="en-US">
                <a:solidFill>
                  <a:srgbClr val="000000"/>
                </a:solidFill>
              </a:rPr>
              <a:t>u</a:t>
            </a:r>
            <a:r>
              <a:rPr sz="2800" lang="en-US">
                <a:solidFill>
                  <a:srgbClr val="000000"/>
                </a:solidFill>
              </a:rPr>
              <a:t>c</a:t>
            </a:r>
            <a:r>
              <a:rPr sz="2800" lang="en-US">
                <a:solidFill>
                  <a:srgbClr val="000000"/>
                </a:solidFill>
              </a:rPr>
              <a:t>t</a:t>
            </a:r>
            <a:r>
              <a:rPr sz="2800" lang="en-US">
                <a:solidFill>
                  <a:srgbClr val="000000"/>
                </a:solidFill>
              </a:rPr>
              <a:t>i</a:t>
            </a:r>
            <a:r>
              <a:rPr sz="2800" lang="en-US">
                <a:solidFill>
                  <a:srgbClr val="000000"/>
                </a:solidFill>
              </a:rPr>
              <a:t>vity</a:t>
            </a:r>
            <a:r>
              <a:rPr sz="2800" lang="en-US">
                <a:solidFill>
                  <a:srgbClr val="000000"/>
                </a:solidFill>
              </a:rPr>
              <a:t> </a:t>
            </a:r>
            <a:r>
              <a:rPr sz="2800" lang="en-US">
                <a:solidFill>
                  <a:srgbClr val="000000"/>
                </a:solidFill>
              </a:rPr>
              <a:t>a</a:t>
            </a:r>
            <a:r>
              <a:rPr sz="2800" lang="en-US">
                <a:solidFill>
                  <a:srgbClr val="000000"/>
                </a:solidFill>
              </a:rPr>
              <a:t>n</a:t>
            </a:r>
            <a:r>
              <a:rPr sz="2800" lang="en-US">
                <a:solidFill>
                  <a:srgbClr val="000000"/>
                </a:solidFill>
              </a:rPr>
              <a:t>d</a:t>
            </a:r>
            <a:r>
              <a:rPr sz="2800" lang="en-US">
                <a:solidFill>
                  <a:srgbClr val="000000"/>
                </a:solidFill>
              </a:rPr>
              <a:t> </a:t>
            </a:r>
            <a:r>
              <a:rPr sz="2800" lang="en-US">
                <a:solidFill>
                  <a:srgbClr val="000000"/>
                </a:solidFill>
              </a:rPr>
              <a:t>j</a:t>
            </a:r>
            <a:r>
              <a:rPr sz="2800" lang="en-US">
                <a:solidFill>
                  <a:srgbClr val="000000"/>
                </a:solidFill>
              </a:rPr>
              <a:t>o</a:t>
            </a:r>
            <a:r>
              <a:rPr sz="2800" lang="en-US">
                <a:solidFill>
                  <a:srgbClr val="000000"/>
                </a:solidFill>
              </a:rPr>
              <a:t>b</a:t>
            </a:r>
            <a:r>
              <a:rPr sz="2800" lang="en-US">
                <a:solidFill>
                  <a:srgbClr val="000000"/>
                </a:solidFill>
              </a:rPr>
              <a:t> </a:t>
            </a:r>
            <a:r>
              <a:rPr sz="2800" lang="en-US">
                <a:solidFill>
                  <a:srgbClr val="000000"/>
                </a:solidFill>
              </a:rPr>
              <a:t>t</a:t>
            </a:r>
            <a:r>
              <a:rPr sz="2800" lang="en-US">
                <a:solidFill>
                  <a:srgbClr val="000000"/>
                </a:solidFill>
              </a:rPr>
              <a:t>i</a:t>
            </a:r>
            <a:r>
              <a:rPr sz="2800" lang="en-US">
                <a:solidFill>
                  <a:srgbClr val="000000"/>
                </a:solidFill>
              </a:rPr>
              <a:t>m</a:t>
            </a:r>
            <a:r>
              <a:rPr sz="2800" lang="en-US">
                <a:solidFill>
                  <a:srgbClr val="000000"/>
                </a:solidFill>
              </a:rPr>
              <a:t>e</a:t>
            </a:r>
            <a:r>
              <a:rPr sz="2800" lang="en-US">
                <a:solidFill>
                  <a:srgbClr val="000000"/>
                </a:solidFill>
              </a:rPr>
              <a:t>l</a:t>
            </a:r>
            <a:r>
              <a:rPr sz="2800" lang="en-US">
                <a:solidFill>
                  <a:srgbClr val="000000"/>
                </a:solidFill>
              </a:rPr>
              <a:t>i</a:t>
            </a:r>
            <a:r>
              <a:rPr sz="2800" lang="en-US">
                <a:solidFill>
                  <a:srgbClr val="000000"/>
                </a:solidFill>
              </a:rPr>
              <a:t>n</a:t>
            </a:r>
            <a:r>
              <a:rPr sz="2800" lang="en-US">
                <a:solidFill>
                  <a:srgbClr val="000000"/>
                </a:solidFill>
              </a:rPr>
              <a:t>e</a:t>
            </a:r>
            <a:r>
              <a:rPr sz="2800" lang="en-US">
                <a:solidFill>
                  <a:srgbClr val="000000"/>
                </a:solidFill>
              </a:rPr>
              <a:t>.</a:t>
            </a:r>
            <a:r>
              <a:rPr sz="2800" lang="en-US">
                <a:solidFill>
                  <a:srgbClr val="000000"/>
                </a:solidFill>
              </a:rPr>
              <a:t> </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grpSp>
        <p:nvGrpSpPr>
          <p:cNvPr id="30" name="object 2"/>
          <p:cNvGrpSpPr/>
          <p:nvPr/>
        </p:nvGrpSpPr>
        <p:grpSpPr>
          <a:xfrm>
            <a:off x="8658225" y="2647950"/>
            <a:ext cx="3533775" cy="3810000"/>
            <a:chOff x="8658225" y="2647950"/>
            <a:chExt cx="3533775" cy="3810000"/>
          </a:xfrm>
        </p:grpSpPr>
        <p:sp>
          <p:nvSpPr>
            <p:cNvPr id="104863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9"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3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7" name="object 7"/>
          <p:cNvSpPr txBox="1">
            <a:spLocks noGrp="1"/>
          </p:cNvSpPr>
          <p:nvPr>
            <p:ph type="title"/>
          </p:nvPr>
        </p:nvSpPr>
        <p:spPr>
          <a:xfrm>
            <a:off x="739775" y="829627"/>
            <a:ext cx="5263515" cy="7150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0"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39" name="TextBox 10"/>
          <p:cNvSpPr txBox="1"/>
          <p:nvPr/>
        </p:nvSpPr>
        <p:spPr>
          <a:xfrm>
            <a:off x="990600" y="2133600"/>
            <a:ext cx="7924800" cy="8788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6" name=""/>
          <p:cNvSpPr txBox="1"/>
          <p:nvPr/>
        </p:nvSpPr>
        <p:spPr>
          <a:xfrm>
            <a:off x="676275" y="3126740"/>
            <a:ext cx="7000585" cy="1463039"/>
          </a:xfrm>
          <a:prstGeom prst="rect"/>
        </p:spPr>
        <p:txBody>
          <a:bodyPr rtlCol="0" wrap="square">
            <a:spAutoFit/>
          </a:bodyPr>
          <a:p>
            <a:r>
              <a:rPr sz="2800" lang="en-IN">
                <a:solidFill>
                  <a:srgbClr val="000000"/>
                </a:solidFill>
              </a:rPr>
              <a:t>Identify and resolve the issue of</a:t>
            </a:r>
            <a:r>
              <a:rPr sz="2800" lang="en-US">
                <a:solidFill>
                  <a:srgbClr val="000000"/>
                </a:solidFill>
              </a:rPr>
              <a:t> </a:t>
            </a:r>
            <a:r>
              <a:rPr sz="2800" lang="en-US">
                <a:solidFill>
                  <a:srgbClr val="000000"/>
                </a:solidFill>
              </a:rPr>
              <a:t>C</a:t>
            </a:r>
            <a:r>
              <a:rPr sz="2800" lang="en-US">
                <a:solidFill>
                  <a:srgbClr val="000000"/>
                </a:solidFill>
              </a:rPr>
              <a:t>o</a:t>
            </a:r>
            <a:r>
              <a:rPr sz="2800" lang="en-US">
                <a:solidFill>
                  <a:srgbClr val="000000"/>
                </a:solidFill>
              </a:rPr>
              <a:t>l</a:t>
            </a:r>
            <a:r>
              <a:rPr sz="2800" lang="en-US">
                <a:solidFill>
                  <a:srgbClr val="000000"/>
                </a:solidFill>
              </a:rPr>
              <a:t>l</a:t>
            </a:r>
            <a:r>
              <a:rPr sz="2800" lang="en-US">
                <a:solidFill>
                  <a:srgbClr val="000000"/>
                </a:solidFill>
              </a:rPr>
              <a:t>e</a:t>
            </a:r>
            <a:r>
              <a:rPr sz="2800" lang="en-US">
                <a:solidFill>
                  <a:srgbClr val="000000"/>
                </a:solidFill>
              </a:rPr>
              <a:t>n</a:t>
            </a:r>
            <a:r>
              <a:rPr sz="2800" lang="en-US">
                <a:solidFill>
                  <a:srgbClr val="000000"/>
                </a:solidFill>
              </a:rPr>
              <a:t> </a:t>
            </a:r>
            <a:r>
              <a:rPr sz="2800" lang="en-IN">
                <a:solidFill>
                  <a:srgbClr val="000000"/>
                </a:solidFill>
              </a:rPr>
              <a:t>missing project deadlines to improve his performance and team productivit</a:t>
            </a:r>
            <a:r>
              <a:rPr sz="2800" lang="en-US">
                <a:solidFill>
                  <a:srgbClr val="000000"/>
                </a:solidFill>
              </a:rPr>
              <a:t>y</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499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7" name=""/>
          <p:cNvSpPr txBox="1"/>
          <p:nvPr/>
        </p:nvSpPr>
        <p:spPr>
          <a:xfrm>
            <a:off x="723899" y="2073592"/>
            <a:ext cx="7886042" cy="4206240"/>
          </a:xfrm>
          <a:prstGeom prst="rect"/>
        </p:spPr>
        <p:txBody>
          <a:bodyPr rtlCol="0" wrap="square">
            <a:spAutoFit/>
          </a:bodyPr>
          <a:p>
            <a:r>
              <a:rPr sz="2800" lang="en-US">
                <a:solidFill>
                  <a:srgbClr val="000000"/>
                </a:solidFill>
              </a:rPr>
              <a:t>1</a:t>
            </a:r>
            <a:r>
              <a:rPr sz="2800" lang="en-US">
                <a:solidFill>
                  <a:srgbClr val="000000"/>
                </a:solidFill>
              </a:rPr>
              <a:t>.</a:t>
            </a:r>
            <a:r>
              <a:rPr sz="2800" lang="en-US">
                <a:solidFill>
                  <a:srgbClr val="000000"/>
                </a:solidFill>
              </a:rPr>
              <a:t> </a:t>
            </a:r>
            <a:r>
              <a:rPr sz="2800" lang="en-US">
                <a:solidFill>
                  <a:srgbClr val="000000"/>
                </a:solidFill>
              </a:rPr>
              <a:t>C</a:t>
            </a:r>
            <a:r>
              <a:rPr sz="2800" lang="en-IN">
                <a:solidFill>
                  <a:srgbClr val="000000"/>
                </a:solidFill>
              </a:rPr>
              <a:t>ustomers: Individuals or businesses who use the software developed by </a:t>
            </a:r>
            <a:r>
              <a:rPr sz="2800" lang="en-US">
                <a:solidFill>
                  <a:srgbClr val="000000"/>
                </a:solidFill>
              </a:rPr>
              <a:t>C</a:t>
            </a:r>
            <a:r>
              <a:rPr sz="2800" lang="en-US">
                <a:solidFill>
                  <a:srgbClr val="000000"/>
                </a:solidFill>
              </a:rPr>
              <a:t>o</a:t>
            </a:r>
            <a:r>
              <a:rPr sz="2800" lang="en-US">
                <a:solidFill>
                  <a:srgbClr val="000000"/>
                </a:solidFill>
              </a:rPr>
              <a:t>l</a:t>
            </a:r>
            <a:r>
              <a:rPr sz="2800" lang="en-US">
                <a:solidFill>
                  <a:srgbClr val="000000"/>
                </a:solidFill>
              </a:rPr>
              <a:t>l</a:t>
            </a:r>
            <a:r>
              <a:rPr sz="2800" lang="en-US">
                <a:solidFill>
                  <a:srgbClr val="000000"/>
                </a:solidFill>
              </a:rPr>
              <a:t>e</a:t>
            </a:r>
            <a:r>
              <a:rPr sz="2800" lang="en-US">
                <a:solidFill>
                  <a:srgbClr val="000000"/>
                </a:solidFill>
              </a:rPr>
              <a:t>n</a:t>
            </a:r>
            <a:r>
              <a:rPr sz="2800" lang="en-US">
                <a:solidFill>
                  <a:srgbClr val="000000"/>
                </a:solidFill>
              </a:rPr>
              <a:t>.</a:t>
            </a:r>
            <a:r>
              <a:rPr sz="2800" lang="en-IN">
                <a:solidFill>
                  <a:srgbClr val="000000"/>
                </a:solidFill>
              </a:rPr>
              <a:t> Their experience with the software, including its usability and functionality, directly reflects </a:t>
            </a:r>
            <a:r>
              <a:rPr sz="2800" lang="en-US">
                <a:solidFill>
                  <a:srgbClr val="000000"/>
                </a:solidFill>
              </a:rPr>
              <a:t>C</a:t>
            </a:r>
            <a:r>
              <a:rPr sz="2800" lang="en-US">
                <a:solidFill>
                  <a:srgbClr val="000000"/>
                </a:solidFill>
              </a:rPr>
              <a:t>o</a:t>
            </a:r>
            <a:r>
              <a:rPr sz="2800" lang="en-US">
                <a:solidFill>
                  <a:srgbClr val="000000"/>
                </a:solidFill>
              </a:rPr>
              <a:t>l</a:t>
            </a:r>
            <a:r>
              <a:rPr sz="2800" lang="en-US">
                <a:solidFill>
                  <a:srgbClr val="000000"/>
                </a:solidFill>
              </a:rPr>
              <a:t>l</a:t>
            </a:r>
            <a:r>
              <a:rPr sz="2800" lang="en-US">
                <a:solidFill>
                  <a:srgbClr val="000000"/>
                </a:solidFill>
              </a:rPr>
              <a:t>e</a:t>
            </a:r>
            <a:r>
              <a:rPr sz="2800" lang="en-US">
                <a:solidFill>
                  <a:srgbClr val="000000"/>
                </a:solidFill>
              </a:rPr>
              <a:t>n</a:t>
            </a:r>
            <a:r>
              <a:rPr sz="2800" lang="en-IN">
                <a:solidFill>
                  <a:srgbClr val="000000"/>
                </a:solidFill>
              </a:rPr>
              <a:t>’s performance</a:t>
            </a:r>
            <a:r>
              <a:rPr sz="2800" lang="en-US">
                <a:solidFill>
                  <a:srgbClr val="000000"/>
                </a:solidFill>
              </a:rPr>
              <a:t>.</a:t>
            </a:r>
            <a:endParaRPr sz="2800" lang="en-IN">
              <a:solidFill>
                <a:srgbClr val="000000"/>
              </a:solidFill>
            </a:endParaRPr>
          </a:p>
          <a:p>
            <a:r>
              <a:rPr sz="2800" lang="en-US">
                <a:solidFill>
                  <a:srgbClr val="000000"/>
                </a:solidFill>
              </a:rPr>
              <a:t>2</a:t>
            </a:r>
            <a:r>
              <a:rPr sz="2800" lang="en-US">
                <a:solidFill>
                  <a:srgbClr val="000000"/>
                </a:solidFill>
              </a:rPr>
              <a:t>.</a:t>
            </a:r>
            <a:r>
              <a:rPr sz="2800" lang="en-US">
                <a:solidFill>
                  <a:srgbClr val="000000"/>
                </a:solidFill>
              </a:rPr>
              <a:t> </a:t>
            </a:r>
            <a:r>
              <a:rPr sz="2800" lang="en-US">
                <a:solidFill>
                  <a:srgbClr val="000000"/>
                </a:solidFill>
              </a:rPr>
              <a:t>I</a:t>
            </a:r>
            <a:r>
              <a:rPr sz="2800" lang="en-US">
                <a:solidFill>
                  <a:srgbClr val="000000"/>
                </a:solidFill>
              </a:rPr>
              <a:t>n</a:t>
            </a:r>
            <a:r>
              <a:rPr sz="2800" lang="en-US">
                <a:solidFill>
                  <a:srgbClr val="000000"/>
                </a:solidFill>
              </a:rPr>
              <a:t>t</a:t>
            </a:r>
            <a:r>
              <a:rPr sz="2800" lang="en-US">
                <a:solidFill>
                  <a:srgbClr val="000000"/>
                </a:solidFill>
              </a:rPr>
              <a:t>e</a:t>
            </a:r>
            <a:r>
              <a:rPr sz="2800" lang="en-US">
                <a:solidFill>
                  <a:srgbClr val="000000"/>
                </a:solidFill>
              </a:rPr>
              <a:t>r</a:t>
            </a:r>
            <a:r>
              <a:rPr sz="2800" lang="en-IN">
                <a:solidFill>
                  <a:srgbClr val="000000"/>
                </a:solidFill>
              </a:rPr>
              <a:t>nal Teams: Other teams within the company who depend on </a:t>
            </a:r>
            <a:r>
              <a:rPr sz="2800" lang="en-US">
                <a:solidFill>
                  <a:srgbClr val="000000"/>
                </a:solidFill>
              </a:rPr>
              <a:t>C</a:t>
            </a:r>
            <a:r>
              <a:rPr sz="2800" lang="en-US">
                <a:solidFill>
                  <a:srgbClr val="000000"/>
                </a:solidFill>
              </a:rPr>
              <a:t>o</a:t>
            </a:r>
            <a:r>
              <a:rPr sz="2800" lang="en-US">
                <a:solidFill>
                  <a:srgbClr val="000000"/>
                </a:solidFill>
              </a:rPr>
              <a:t>l</a:t>
            </a:r>
            <a:r>
              <a:rPr sz="2800" lang="en-US">
                <a:solidFill>
                  <a:srgbClr val="000000"/>
                </a:solidFill>
              </a:rPr>
              <a:t>l</a:t>
            </a:r>
            <a:r>
              <a:rPr sz="2800" lang="en-US">
                <a:solidFill>
                  <a:srgbClr val="000000"/>
                </a:solidFill>
              </a:rPr>
              <a:t>e</a:t>
            </a:r>
            <a:r>
              <a:rPr sz="2800" lang="en-US">
                <a:solidFill>
                  <a:srgbClr val="000000"/>
                </a:solidFill>
              </a:rPr>
              <a:t>n</a:t>
            </a:r>
            <a:r>
              <a:rPr sz="2800" lang="en-IN">
                <a:solidFill>
                  <a:srgbClr val="000000"/>
                </a:solidFill>
              </a:rPr>
              <a:t>’s work for their own tasks. For instance, the QA team relies on completed features to test, or the sales team might use software features to demonstrate to potential clients.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6229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8" name=""/>
          <p:cNvSpPr txBox="1"/>
          <p:nvPr/>
        </p:nvSpPr>
        <p:spPr>
          <a:xfrm>
            <a:off x="2819400" y="2146934"/>
            <a:ext cx="6009850" cy="4206240"/>
          </a:xfrm>
          <a:prstGeom prst="rect"/>
        </p:spPr>
        <p:txBody>
          <a:bodyPr rtlCol="0" wrap="square">
            <a:spAutoFit/>
          </a:bodyPr>
          <a:p>
            <a:r>
              <a:rPr sz="2800" lang="en-US">
                <a:solidFill>
                  <a:srgbClr val="000000"/>
                </a:solidFill>
              </a:rPr>
              <a:t>1</a:t>
            </a:r>
            <a:r>
              <a:rPr sz="2800" lang="en-US">
                <a:solidFill>
                  <a:srgbClr val="000000"/>
                </a:solidFill>
              </a:rPr>
              <a:t>.</a:t>
            </a:r>
            <a:r>
              <a:rPr sz="2800" lang="en-US">
                <a:solidFill>
                  <a:srgbClr val="000000"/>
                </a:solidFill>
              </a:rPr>
              <a:t> </a:t>
            </a:r>
            <a:r>
              <a:rPr sz="2800" lang="en-US">
                <a:solidFill>
                  <a:srgbClr val="000000"/>
                </a:solidFill>
              </a:rPr>
              <a:t>T</a:t>
            </a:r>
            <a:r>
              <a:rPr sz="2800" lang="en-US">
                <a:solidFill>
                  <a:srgbClr val="000000"/>
                </a:solidFill>
              </a:rPr>
              <a:t>r</a:t>
            </a:r>
            <a:r>
              <a:rPr sz="2800" lang="en-US">
                <a:solidFill>
                  <a:srgbClr val="000000"/>
                </a:solidFill>
              </a:rPr>
              <a:t>a</a:t>
            </a:r>
            <a:r>
              <a:rPr sz="2800" lang="en-US">
                <a:solidFill>
                  <a:srgbClr val="000000"/>
                </a:solidFill>
              </a:rPr>
              <a:t>i</a:t>
            </a:r>
            <a:r>
              <a:rPr sz="2800" lang="en-IN">
                <a:solidFill>
                  <a:srgbClr val="000000"/>
                </a:solidFill>
              </a:rPr>
              <a:t>ning and Development: Implement training programs to address skill gaps.</a:t>
            </a:r>
            <a:endParaRPr sz="2800" lang="en-IN">
              <a:solidFill>
                <a:srgbClr val="000000"/>
              </a:solidFill>
            </a:endParaRPr>
          </a:p>
          <a:p>
            <a:r>
              <a:rPr sz="2800" lang="en-US">
                <a:solidFill>
                  <a:srgbClr val="000000"/>
                </a:solidFill>
              </a:rPr>
              <a:t>2</a:t>
            </a:r>
            <a:r>
              <a:rPr sz="2800" lang="en-US">
                <a:solidFill>
                  <a:srgbClr val="000000"/>
                </a:solidFill>
              </a:rPr>
              <a:t>.</a:t>
            </a:r>
            <a:r>
              <a:rPr sz="2800" lang="en-US">
                <a:solidFill>
                  <a:srgbClr val="000000"/>
                </a:solidFill>
              </a:rPr>
              <a:t> </a:t>
            </a:r>
            <a:r>
              <a:rPr sz="2800" lang="en-US">
                <a:solidFill>
                  <a:srgbClr val="000000"/>
                </a:solidFill>
              </a:rPr>
              <a:t>M</a:t>
            </a:r>
            <a:r>
              <a:rPr sz="2800" lang="en-US">
                <a:solidFill>
                  <a:srgbClr val="000000"/>
                </a:solidFill>
              </a:rPr>
              <a:t>o</a:t>
            </a:r>
            <a:r>
              <a:rPr sz="2800" lang="en-US">
                <a:solidFill>
                  <a:srgbClr val="000000"/>
                </a:solidFill>
              </a:rPr>
              <a:t>t</a:t>
            </a:r>
            <a:r>
              <a:rPr sz="2800" lang="en-US">
                <a:solidFill>
                  <a:srgbClr val="000000"/>
                </a:solidFill>
              </a:rPr>
              <a:t>i</a:t>
            </a:r>
            <a:r>
              <a:rPr sz="2800" lang="en-US">
                <a:solidFill>
                  <a:srgbClr val="000000"/>
                </a:solidFill>
              </a:rPr>
              <a:t>v</a:t>
            </a:r>
            <a:r>
              <a:rPr sz="2800" lang="en-IN">
                <a:solidFill>
                  <a:srgbClr val="000000"/>
                </a:solidFill>
              </a:rPr>
              <a:t>ational Strategies: Introduce incentives or adjust work conditions to boost motivation.</a:t>
            </a:r>
            <a:endParaRPr sz="2800" lang="en-IN">
              <a:solidFill>
                <a:srgbClr val="000000"/>
              </a:solidFill>
            </a:endParaRPr>
          </a:p>
          <a:p>
            <a:r>
              <a:rPr sz="2800" lang="en-US">
                <a:solidFill>
                  <a:srgbClr val="000000"/>
                </a:solidFill>
              </a:rPr>
              <a:t>3</a:t>
            </a:r>
            <a:r>
              <a:rPr sz="2800" lang="en-US">
                <a:solidFill>
                  <a:srgbClr val="000000"/>
                </a:solidFill>
              </a:rPr>
              <a:t>.</a:t>
            </a:r>
            <a:r>
              <a:rPr sz="2800" lang="en-US">
                <a:solidFill>
                  <a:srgbClr val="000000"/>
                </a:solidFill>
              </a:rPr>
              <a:t> </a:t>
            </a:r>
            <a:r>
              <a:rPr sz="2800" lang="en-US">
                <a:solidFill>
                  <a:srgbClr val="000000"/>
                </a:solidFill>
              </a:rPr>
              <a:t>P</a:t>
            </a:r>
            <a:r>
              <a:rPr sz="2800" lang="en-IN">
                <a:solidFill>
                  <a:srgbClr val="000000"/>
                </a:solidFill>
              </a:rPr>
              <a:t>rocess Improvements: Modify workflows or address any organizational issues that may be impacting performance.</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itle 1"/>
          <p:cNvSpPr>
            <a:spLocks noGrp="1"/>
          </p:cNvSpPr>
          <p:nvPr>
            <p:ph type="title"/>
          </p:nvPr>
        </p:nvSpPr>
        <p:spPr>
          <a:xfrm>
            <a:off x="755332" y="385444"/>
            <a:ext cx="10681335" cy="800100"/>
          </a:xfrm>
        </p:spPr>
        <p:txBody>
          <a:bodyPr/>
          <a:p>
            <a:r>
              <a:rPr dirty="0" lang="en-IN"/>
              <a:t>Dataset Description</a:t>
            </a:r>
          </a:p>
        </p:txBody>
      </p:sp>
      <p:graphicFrame>
        <p:nvGraphicFramePr>
          <p:cNvPr id="4194304" name=""/>
          <p:cNvGraphicFramePr>
            <a:graphicFrameLocks/>
          </p:cNvGraphicFramePr>
          <p:nvPr/>
        </p:nvGraphicFramePr>
        <p:xfrm>
          <a:off x="1160045" y="1359668"/>
          <a:ext cx="8890000" cy="612558"/>
        </p:xfrm>
        <a:graphic>
          <a:graphicData uri="http://schemas.openxmlformats.org/drawingml/2006/table">
            <a:tbl>
              <a:tblPr/>
              <a:tblGrid>
                <a:gridCol w="889000"/>
                <a:gridCol w="889000"/>
                <a:gridCol w="889000"/>
                <a:gridCol w="889000"/>
                <a:gridCol w="889000"/>
                <a:gridCol w="889000"/>
                <a:gridCol w="889000"/>
                <a:gridCol w="889000"/>
                <a:gridCol w="889000"/>
                <a:gridCol w="889000"/>
              </a:tblGrid>
              <a:tr h="324729">
                <a:tc>
                  <a:txBody>
                    <a:bodyPr/>
                    <a:p>
                      <a:pPr algn="l" fontAlgn="ctr"/>
                      <a:r>
                        <a:rPr sz="1100">
                          <a:latin typeface="Calibri"/>
                        </a:rPr>
                        <a:t>SQ00144</a:t>
                      </a:r>
                    </a:p>
                  </a:txBody>
                  <a:tcPr anchor="ctr">
                    <a:lnL>
                      <a:noFill/>
                    </a:lnL>
                    <a:lnR>
                      <a:noFill/>
                    </a:lnR>
                    <a:lnT>
                      <a:noFill/>
                    </a:lnT>
                    <a:lnB>
                      <a:noFill/>
                    </a:lnB>
                  </a:tcPr>
                </a:tc>
                <a:tc>
                  <a:txBody>
                    <a:bodyPr/>
                    <a:p>
                      <a:pPr algn="l" fontAlgn="ctr"/>
                      <a:r>
                        <a:rPr sz="1100">
                          <a:latin typeface="Calibri"/>
                        </a:rPr>
                        <a:t>Collen Dunbleton</a:t>
                      </a:r>
                    </a:p>
                  </a:txBody>
                  <a:tcPr anchor="ctr">
                    <a:lnL>
                      <a:noFill/>
                    </a:lnL>
                    <a:lnR>
                      <a:noFill/>
                    </a:lnR>
                    <a:lnT>
                      <a:noFill/>
                    </a:lnT>
                    <a:lnB>
                      <a:noFill/>
                    </a:lnB>
                  </a:tcPr>
                </a:tc>
                <a:tc>
                  <a:txBody>
                    <a:bodyPr/>
                    <a:p>
                      <a:pPr algn="l" fontAlgn="ctr"/>
                      <a:r>
                        <a:rPr sz="1100">
                          <a:latin typeface="Calibri"/>
                        </a:rPr>
                        <a:t>Male</a:t>
                      </a:r>
                    </a:p>
                  </a:txBody>
                  <a:tcPr anchor="ctr">
                    <a:lnL>
                      <a:noFill/>
                    </a:lnL>
                    <a:lnR>
                      <a:noFill/>
                    </a:lnR>
                    <a:lnT>
                      <a:noFill/>
                    </a:lnT>
                    <a:lnB>
                      <a:noFill/>
                    </a:lnB>
                  </a:tcPr>
                </a:tc>
                <a:tc>
                  <a:txBody>
                    <a:bodyPr/>
                    <a:p>
                      <a:pPr algn="l" fontAlgn="ctr"/>
                      <a:r>
                        <a:rPr sz="1100">
                          <a:latin typeface="Calibri"/>
                        </a:rPr>
                        <a:t>Engineering</a:t>
                      </a:r>
                    </a:p>
                  </a:txBody>
                  <a:tcPr anchor="ctr">
                    <a:lnL>
                      <a:noFill/>
                    </a:lnL>
                    <a:lnR>
                      <a:noFill/>
                    </a:lnR>
                    <a:lnT>
                      <a:noFill/>
                    </a:lnT>
                    <a:lnB>
                      <a:noFill/>
                    </a:lnB>
                  </a:tcPr>
                </a:tc>
                <a:tc>
                  <a:txBody>
                    <a:bodyPr/>
                    <a:p>
                      <a:pPr algn="r" fontAlgn="ctr"/>
                      <a:r>
                        <a:rPr sz="1100">
                          <a:latin typeface="Calibri"/>
                        </a:rPr>
                        <a:t>118976.16</a:t>
                      </a:r>
                    </a:p>
                  </a:txBody>
                  <a:tcPr anchor="ctr">
                    <a:lnL>
                      <a:noFill/>
                    </a:lnL>
                    <a:lnR>
                      <a:noFill/>
                    </a:lnR>
                    <a:lnT>
                      <a:noFill/>
                    </a:lnT>
                    <a:lnB>
                      <a:noFill/>
                    </a:lnB>
                  </a:tcPr>
                </a:tc>
                <a:tc>
                  <a:txBody>
                    <a:bodyPr/>
                    <a:p>
                      <a:pPr algn="l" fontAlgn="ctr"/>
                      <a:r>
                        <a:rPr sz="1100">
                          <a:latin typeface="Calibri"/>
                        </a:rPr>
                        <a:t>Oct 16, 2020</a:t>
                      </a:r>
                    </a:p>
                  </a:txBody>
                  <a:tcPr anchor="ctr">
                    <a:lnL>
                      <a:noFill/>
                    </a:lnL>
                    <a:lnR>
                      <a:noFill/>
                    </a:lnR>
                    <a:lnT>
                      <a:noFill/>
                    </a:lnT>
                    <a:lnB>
                      <a:noFill/>
                    </a:lnB>
                  </a:tcPr>
                </a:tc>
                <a:tc>
                  <a:txBody>
                    <a:bodyPr/>
                    <a:p>
                      <a:pPr algn="r" fontAlgn="ctr"/>
                      <a:r>
                        <a:rPr sz="1100">
                          <a:latin typeface="Calibri"/>
                        </a:rPr>
                        <a:t>1</a:t>
                      </a:r>
                    </a:p>
                  </a:txBody>
                  <a:tcPr anchor="ctr">
                    <a:lnL>
                      <a:noFill/>
                    </a:lnL>
                    <a:lnR>
                      <a:noFill/>
                    </a:lnR>
                    <a:lnT>
                      <a:noFill/>
                    </a:lnT>
                    <a:lnB>
                      <a:noFill/>
                    </a:lnB>
                  </a:tcPr>
                </a:tc>
                <a:tc>
                  <a:txBody>
                    <a:bodyPr/>
                    <a:p>
                      <a:pPr algn="l" fontAlgn="ctr"/>
                      <a:r>
                        <a:rPr sz="1100">
                          <a:latin typeface="Calibri"/>
                        </a:rPr>
                        <a:t>Permanent</a:t>
                      </a:r>
                    </a:p>
                  </a:txBody>
                  <a:tcPr anchor="ctr">
                    <a:lnL>
                      <a:noFill/>
                    </a:lnL>
                    <a:lnR>
                      <a:noFill/>
                    </a:lnR>
                    <a:lnT>
                      <a:noFill/>
                    </a:lnT>
                    <a:lnB>
                      <a:noFill/>
                    </a:lnB>
                  </a:tcPr>
                </a:tc>
                <a:tc>
                  <a:txBody>
                    <a:bodyPr/>
                    <a:p>
                      <a:pPr algn="l" fontAlgn="ctr"/>
                      <a:r>
                        <a:rPr sz="1100">
                          <a:latin typeface="Calibri"/>
                        </a:rPr>
                        <a:t>Wellington, New Zealand</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r>
              <a:tr h="287828">
                <a:tc>
                  <a:txBody>
                    <a:bodyPr/>
                    <a:lstStyle/>
                    <a:p>
                      <a:endParaRPr altLang="en-US" lang="en-IN"/>
                    </a:p>
                  </a:txBody>
                  <a:tcPr anchor="ctr">
                    <a:lnL>
                      <a:noFill/>
                    </a:lnL>
                    <a:lnR>
                      <a:noFill/>
                    </a:lnR>
                    <a:lnT>
                      <a:noFill/>
                    </a:lnT>
                    <a:lnB>
                      <a:noFill/>
                    </a:lnB>
                  </a:tcPr>
                </a:tc>
                <a:tc>
                  <a:txBody>
                    <a:bodyPr/>
                    <a:lstStyle/>
                    <a:p>
                      <a:endParaRPr altLang="en-US" lang="en-IN"/>
                    </a:p>
                  </a:txBody>
                  <a:tcPr anchor="ctr">
                    <a:lnL>
                      <a:noFill/>
                    </a:lnL>
                    <a:lnR>
                      <a:noFill/>
                    </a:lnR>
                    <a:lnT>
                      <a:noFill/>
                    </a:lnT>
                    <a:lnB>
                      <a:noFill/>
                    </a:lnB>
                  </a:tcPr>
                </a:tc>
                <a:tc>
                  <a:txBody>
                    <a:bodyPr/>
                    <a:lstStyle/>
                    <a:p>
                      <a:endParaRPr altLang="en-US" lang="en-IN"/>
                    </a:p>
                  </a:txBody>
                  <a:tcPr anchor="ctr">
                    <a:lnL>
                      <a:noFill/>
                    </a:lnL>
                    <a:lnR>
                      <a:noFill/>
                    </a:lnR>
                    <a:lnT>
                      <a:noFill/>
                    </a:lnT>
                    <a:lnB>
                      <a:noFill/>
                    </a:lnB>
                  </a:tcPr>
                </a:tc>
                <a:tc>
                  <a:txBody>
                    <a:bodyPr/>
                    <a:lstStyle/>
                    <a:p>
                      <a:endParaRPr altLang="en-US" lang="en-IN"/>
                    </a:p>
                  </a:txBody>
                  <a:tcPr anchor="ctr">
                    <a:lnL>
                      <a:noFill/>
                    </a:lnL>
                    <a:lnR>
                      <a:noFill/>
                    </a:lnR>
                    <a:lnT>
                      <a:noFill/>
                    </a:lnT>
                    <a:lnB>
                      <a:noFill/>
                    </a:lnB>
                  </a:tcPr>
                </a:tc>
                <a:tc>
                  <a:txBody>
                    <a:bodyPr/>
                    <a:lstStyle/>
                    <a:p>
                      <a:endParaRPr altLang="en-US" lang="en-IN"/>
                    </a:p>
                  </a:txBody>
                  <a:tcPr anchor="ctr">
                    <a:lnL>
                      <a:noFill/>
                    </a:lnL>
                    <a:lnR>
                      <a:noFill/>
                    </a:lnR>
                    <a:lnT>
                      <a:noFill/>
                    </a:lnT>
                    <a:lnB>
                      <a:noFill/>
                    </a:lnB>
                  </a:tcPr>
                </a:tc>
                <a:tc>
                  <a:txBody>
                    <a:bodyPr/>
                    <a:lstStyle/>
                    <a:p>
                      <a:endParaRPr altLang="en-US" lang="en-IN"/>
                    </a:p>
                  </a:txBody>
                  <a:tcPr anchor="ctr">
                    <a:lnL>
                      <a:noFill/>
                    </a:lnL>
                    <a:lnR>
                      <a:noFill/>
                    </a:lnR>
                    <a:lnT>
                      <a:noFill/>
                    </a:lnT>
                    <a:lnB>
                      <a:noFill/>
                    </a:lnB>
                  </a:tcPr>
                </a:tc>
                <a:tc>
                  <a:txBody>
                    <a:bodyPr/>
                    <a:lstStyle/>
                    <a:p>
                      <a:endParaRPr altLang="en-US" lang="en-IN"/>
                    </a:p>
                  </a:txBody>
                  <a:tcPr anchor="ctr">
                    <a:lnL>
                      <a:noFill/>
                    </a:lnL>
                    <a:lnR>
                      <a:noFill/>
                    </a:lnR>
                    <a:lnT>
                      <a:noFill/>
                    </a:lnT>
                    <a:lnB>
                      <a:noFill/>
                    </a:lnB>
                  </a:tcPr>
                </a:tc>
                <a:tc>
                  <a:txBody>
                    <a:bodyPr/>
                    <a:lstStyle/>
                    <a:p>
                      <a:endParaRPr altLang="en-US" lang="en-IN"/>
                    </a:p>
                  </a:txBody>
                  <a:tcPr anchor="ctr">
                    <a:lnL>
                      <a:noFill/>
                    </a:lnL>
                    <a:lnR>
                      <a:noFill/>
                    </a:lnR>
                    <a:lnT>
                      <a:noFill/>
                    </a:lnT>
                    <a:lnB>
                      <a:noFill/>
                    </a:lnB>
                  </a:tcPr>
                </a:tc>
                <a:tc>
                  <a:txBody>
                    <a:bodyPr/>
                    <a:lstStyle/>
                    <a:p>
                      <a:endParaRPr altLang="en-US" lang="en-IN"/>
                    </a:p>
                  </a:txBody>
                  <a:tcPr anchor="ctr">
                    <a:lnL>
                      <a:noFill/>
                    </a:lnL>
                    <a:lnR>
                      <a:noFill/>
                    </a:lnR>
                    <a:lnT>
                      <a:noFill/>
                    </a:lnT>
                    <a:lnB>
                      <a:noFill/>
                    </a:lnB>
                  </a:tcPr>
                </a:tc>
                <a:tc>
                  <a:txBody>
                    <a:bodyPr/>
                    <a:lstStyle/>
                    <a:p>
                      <a:endParaRPr altLang="en-US" lang="en-IN"/>
                    </a:p>
                  </a:txBody>
                  <a:tcPr anchor="ctr">
                    <a:lnL>
                      <a:noFill/>
                    </a:lnL>
                    <a:lnR>
                      <a:noFill/>
                    </a:lnR>
                    <a:lnT>
                      <a:noFill/>
                    </a:lnT>
                    <a:lnB>
                      <a:noFill/>
                    </a:lnB>
                  </a:tcPr>
                </a:tc>
              </a:tr>
            </a:tbl>
          </a:graphicData>
        </a:graphic>
      </p:graphicFrame>
      <p:pic>
        <p:nvPicPr>
          <p:cNvPr id="2097171" name=""/>
          <p:cNvPicPr>
            <a:picLocks/>
          </p:cNvPicPr>
          <p:nvPr/>
        </p:nvPicPr>
        <p:blipFill>
          <a:blip xmlns:r="http://schemas.openxmlformats.org/officeDocument/2006/relationships" r:embed="rId1"/>
          <a:srcRect l="27445" t="7446" r="33232" b="16844"/>
          <a:stretch>
            <a:fillRect/>
          </a:stretch>
        </p:blipFill>
        <p:spPr>
          <a:xfrm>
            <a:off x="5144903" y="2377074"/>
            <a:ext cx="4794224" cy="5124360"/>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2" name="object 7"/>
          <p:cNvSpPr txBox="1">
            <a:spLocks noGrp="1"/>
          </p:cNvSpPr>
          <p:nvPr>
            <p:ph type="title"/>
          </p:nvPr>
        </p:nvSpPr>
        <p:spPr>
          <a:xfrm>
            <a:off x="739775" y="654938"/>
            <a:ext cx="8480425" cy="715009"/>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4" name="TextBox 8"/>
          <p:cNvSpPr txBox="1"/>
          <p:nvPr/>
        </p:nvSpPr>
        <p:spPr>
          <a:xfrm>
            <a:off x="2120096" y="4135753"/>
            <a:ext cx="8534018" cy="10058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09" name=""/>
          <p:cNvSpPr txBox="1"/>
          <p:nvPr/>
        </p:nvSpPr>
        <p:spPr>
          <a:xfrm>
            <a:off x="2682901" y="2146933"/>
            <a:ext cx="6521398" cy="4206240"/>
          </a:xfrm>
          <a:prstGeom prst="rect"/>
        </p:spPr>
        <p:txBody>
          <a:bodyPr rtlCol="0" wrap="square">
            <a:spAutoFit/>
          </a:bodyPr>
          <a:p>
            <a:r>
              <a:rPr sz="2800" lang="en-US">
                <a:solidFill>
                  <a:srgbClr val="000000"/>
                </a:solidFill>
              </a:rPr>
              <a:t>1</a:t>
            </a:r>
            <a:r>
              <a:rPr sz="2800" lang="en-US">
                <a:solidFill>
                  <a:srgbClr val="000000"/>
                </a:solidFill>
              </a:rPr>
              <a:t>.</a:t>
            </a:r>
            <a:r>
              <a:rPr sz="2800" lang="en-US">
                <a:solidFill>
                  <a:srgbClr val="000000"/>
                </a:solidFill>
              </a:rPr>
              <a:t> </a:t>
            </a:r>
            <a:r>
              <a:rPr sz="2800" lang="en-US">
                <a:solidFill>
                  <a:srgbClr val="000000"/>
                </a:solidFill>
              </a:rPr>
              <a:t>I</a:t>
            </a:r>
            <a:r>
              <a:rPr sz="2800" lang="en-US">
                <a:solidFill>
                  <a:srgbClr val="000000"/>
                </a:solidFill>
              </a:rPr>
              <a:t>d</a:t>
            </a:r>
            <a:r>
              <a:rPr sz="2800" lang="en-IN">
                <a:solidFill>
                  <a:srgbClr val="000000"/>
                </a:solidFill>
              </a:rPr>
              <a:t>entify the Root Cause: Understand why the employee is delaying tasks. This could be due to personal issues, lack of skills, unclear instructions, or high workload.</a:t>
            </a:r>
            <a:endParaRPr sz="2800" lang="en-IN">
              <a:solidFill>
                <a:srgbClr val="000000"/>
              </a:solidFill>
            </a:endParaRPr>
          </a:p>
          <a:p>
            <a:r>
              <a:rPr sz="2800" lang="en-US">
                <a:solidFill>
                  <a:srgbClr val="000000"/>
                </a:solidFill>
              </a:rPr>
              <a:t>2</a:t>
            </a:r>
            <a:r>
              <a:rPr sz="2800" lang="en-US">
                <a:solidFill>
                  <a:srgbClr val="000000"/>
                </a:solidFill>
              </a:rPr>
              <a:t>.</a:t>
            </a:r>
            <a:r>
              <a:rPr sz="2800" lang="en-US">
                <a:solidFill>
                  <a:srgbClr val="000000"/>
                </a:solidFill>
              </a:rPr>
              <a:t> </a:t>
            </a:r>
            <a:r>
              <a:rPr sz="2800" lang="en-US">
                <a:solidFill>
                  <a:srgbClr val="000000"/>
                </a:solidFill>
              </a:rPr>
              <a:t>S</a:t>
            </a:r>
            <a:r>
              <a:rPr sz="2800" lang="en-US">
                <a:solidFill>
                  <a:srgbClr val="000000"/>
                </a:solidFill>
              </a:rPr>
              <a:t>e</a:t>
            </a:r>
            <a:r>
              <a:rPr sz="2800" lang="en-US">
                <a:solidFill>
                  <a:srgbClr val="000000"/>
                </a:solidFill>
              </a:rPr>
              <a:t>t</a:t>
            </a:r>
            <a:r>
              <a:rPr sz="2800" lang="en-IN">
                <a:solidFill>
                  <a:srgbClr val="000000"/>
                </a:solidFill>
              </a:rPr>
              <a:t> Clear Expectations: Ensure that job responsibilities and deadlines are clearly communicated. Define specific, measurable, achievable, relevant, and time-bound (SMART) goals.</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2024-03-27T19:07:22Z</dcterms:created>
  <dcterms:modified xsi:type="dcterms:W3CDTF">2024-08-30T14:07:56Z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f91e767899f44508aa3ddf4027051a6e</vt:lpwstr>
  </property>
</Properties>
</file>