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58" r:id="rId4"/>
    <p:sldId id="275" r:id="rId5"/>
    <p:sldId id="260" r:id="rId6"/>
    <p:sldId id="261" r:id="rId7"/>
    <p:sldId id="262" r:id="rId8"/>
    <p:sldId id="263" r:id="rId9"/>
    <p:sldId id="264" r:id="rId10"/>
    <p:sldId id="265" r:id="rId11"/>
    <p:sldId id="270" r:id="rId12"/>
    <p:sldId id="271" r:id="rId13"/>
    <p:sldId id="268" r:id="rId14"/>
    <p:sldId id="272" r:id="rId15"/>
    <p:sldId id="273" r:id="rId16"/>
    <p:sldId id="274"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56B41-1EF1-4777-8B0E-32E54403AD0E}" v="70" dt="2024-08-31T09:00:58.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8101-537E-480C-B06D-7887488F5836}" type="datetimeFigureOut">
              <a:rPr lang="en-IN" smtClean="0"/>
              <a:t>01-09-2024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6A1C7-7428-412E-8B12-CB4466267542}" type="slidenum">
              <a:rPr lang="en-IN" smtClean="0"/>
              <a:t>‹#›</a:t>
            </a:fld>
            <a:endParaRPr lang="en-IN"/>
          </a:p>
        </p:txBody>
      </p:sp>
    </p:spTree>
    <p:extLst>
      <p:ext uri="{BB962C8B-B14F-4D97-AF65-F5344CB8AC3E}">
        <p14:creationId xmlns:p14="http://schemas.microsoft.com/office/powerpoint/2010/main" val="397459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Bank">
            <a:extLst>
              <a:ext uri="{FF2B5EF4-FFF2-40B4-BE49-F238E27FC236}">
                <a16:creationId xmlns:a16="http://schemas.microsoft.com/office/drawing/2014/main" id="{7F97E403-4378-E7D2-B0CB-E523B3C1E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740" y="1444487"/>
            <a:ext cx="4164719" cy="369735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3" name="Group 6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7" name="Freeform: Shape 5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1">
            <a:extLst>
              <a:ext uri="{FF2B5EF4-FFF2-40B4-BE49-F238E27FC236}">
                <a16:creationId xmlns:a16="http://schemas.microsoft.com/office/drawing/2014/main" id="{6EB73EA1-BAA3-413F-B04F-6653A6B827EC}"/>
              </a:ext>
            </a:extLst>
          </p:cNvPr>
          <p:cNvSpPr/>
          <p:nvPr/>
        </p:nvSpPr>
        <p:spPr>
          <a:xfrm>
            <a:off x="6396039" y="2499693"/>
            <a:ext cx="5486920" cy="92333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BANK ANALYTICS</a:t>
            </a:r>
          </a:p>
        </p:txBody>
      </p:sp>
    </p:spTree>
    <p:extLst>
      <p:ext uri="{BB962C8B-B14F-4D97-AF65-F5344CB8AC3E}">
        <p14:creationId xmlns:p14="http://schemas.microsoft.com/office/powerpoint/2010/main" val="1098572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9485FEB-A098-715F-A826-EDB52301AB72}"/>
              </a:ext>
            </a:extLst>
          </p:cNvPr>
          <p:cNvSpPr>
            <a:spLocks noGrp="1"/>
          </p:cNvSpPr>
          <p:nvPr>
            <p:ph type="title"/>
          </p:nvPr>
        </p:nvSpPr>
        <p:spPr>
          <a:xfrm>
            <a:off x="225288" y="345906"/>
            <a:ext cx="11688416" cy="627316"/>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dirty="0">
                <a:solidFill>
                  <a:schemeClr val="tx2"/>
                </a:solidFill>
              </a:rPr>
              <a:t>Tableau Dashboard</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5CAC273-9B5E-4659-A7F5-0459CC1A0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 y="1219200"/>
            <a:ext cx="11688417" cy="5406887"/>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47909779"/>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6B8E2044-FE53-4212-96B8-8CCE47268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158" y="1444487"/>
            <a:ext cx="11521680" cy="4996069"/>
          </a:xfrm>
          <a:prstGeom prst="rect">
            <a:avLst/>
          </a:prstGeom>
          <a:ln w="28575">
            <a:solidFill>
              <a:schemeClr val="tx1"/>
            </a:solidFill>
          </a:ln>
          <a:effectLst>
            <a:outerShdw blurRad="63500" sx="102000" sy="102000" algn="ctr" rotWithShape="0">
              <a:prstClr val="black">
                <a:alpha val="40000"/>
              </a:prstClr>
            </a:outerShdw>
          </a:effectLst>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itle 1">
            <a:extLst>
              <a:ext uri="{FF2B5EF4-FFF2-40B4-BE49-F238E27FC236}">
                <a16:creationId xmlns:a16="http://schemas.microsoft.com/office/drawing/2014/main" id="{D2953C41-1FDF-497F-8038-D0A595B5D34F}"/>
              </a:ext>
            </a:extLst>
          </p:cNvPr>
          <p:cNvSpPr>
            <a:spLocks noGrp="1"/>
          </p:cNvSpPr>
          <p:nvPr>
            <p:ph type="title"/>
          </p:nvPr>
        </p:nvSpPr>
        <p:spPr>
          <a:xfrm>
            <a:off x="335158" y="323447"/>
            <a:ext cx="11521681" cy="617458"/>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dirty="0">
                <a:solidFill>
                  <a:schemeClr val="tx2"/>
                </a:solidFill>
              </a:rPr>
              <a:t>MySQL Queries</a:t>
            </a:r>
          </a:p>
        </p:txBody>
      </p:sp>
    </p:spTree>
    <p:extLst>
      <p:ext uri="{BB962C8B-B14F-4D97-AF65-F5344CB8AC3E}">
        <p14:creationId xmlns:p14="http://schemas.microsoft.com/office/powerpoint/2010/main" val="232027132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6829BBED-1523-4A8C-AD03-7FA4CDD36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49" y="251791"/>
            <a:ext cx="11500138" cy="6373079"/>
          </a:xfrm>
          <a:prstGeom prst="rect">
            <a:avLst/>
          </a:prstGeom>
          <a:ln w="28575">
            <a:solidFill>
              <a:schemeClr val="tx1"/>
            </a:solidFill>
          </a:ln>
          <a:effectLst>
            <a:outerShdw blurRad="63500" sx="102000" sy="102000" algn="ctr" rotWithShape="0">
              <a:prstClr val="black">
                <a:alpha val="40000"/>
              </a:prstClr>
            </a:outerShdw>
          </a:effectLst>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7965063"/>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7D4B2586-461B-477A-8B4F-44AEA84B0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52" y="397565"/>
            <a:ext cx="11542644" cy="6175513"/>
          </a:xfrm>
          <a:prstGeom prst="rect">
            <a:avLst/>
          </a:prstGeom>
          <a:ln w="28575">
            <a:solidFill>
              <a:schemeClr val="tx1"/>
            </a:solidFill>
          </a:ln>
          <a:effectLst>
            <a:outerShdw blurRad="63500" sx="102000" sy="102000" algn="ctr" rotWithShape="0">
              <a:prstClr val="black">
                <a:alpha val="40000"/>
              </a:prstClr>
            </a:outerShdw>
          </a:effectLst>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531292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FDB4D615-81F5-4807-B7DD-5CF741329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19" y="318053"/>
            <a:ext cx="11637361" cy="6215270"/>
          </a:xfrm>
          <a:prstGeom prst="rect">
            <a:avLst/>
          </a:prstGeom>
          <a:ln w="28575">
            <a:solidFill>
              <a:schemeClr val="tx1"/>
            </a:solidFill>
          </a:ln>
          <a:effectLst>
            <a:outerShdw blurRad="63500" sx="102000" sy="102000" algn="ctr" rotWithShape="0">
              <a:prstClr val="black">
                <a:alpha val="40000"/>
              </a:prstClr>
            </a:outerShdw>
          </a:effectLst>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290901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0CA57926-69B2-4B11-9695-DF262C1BF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360" y="278296"/>
            <a:ext cx="11553335" cy="6308034"/>
          </a:xfrm>
          <a:prstGeom prst="rect">
            <a:avLst/>
          </a:prstGeom>
          <a:ln w="28575">
            <a:solidFill>
              <a:schemeClr val="tx1"/>
            </a:solidFill>
          </a:ln>
          <a:effectLst>
            <a:outerShdw blurRad="63500" sx="102000" sy="102000" algn="ctr" rotWithShape="0">
              <a:prstClr val="black">
                <a:alpha val="40000"/>
              </a:prstClr>
            </a:outerShdw>
          </a:effectLst>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987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ppt_w</p:attrName>
                                        </p:attrNameLst>
                                      </p:cBhvr>
                                      <p:tavLst>
                                        <p:tav tm="0" fmla="#ppt_w*sin(2.5*pi*$)">
                                          <p:val>
                                            <p:fltVal val="0"/>
                                          </p:val>
                                        </p:tav>
                                        <p:tav tm="100000">
                                          <p:val>
                                            <p:fltVal val="1"/>
                                          </p:val>
                                        </p:tav>
                                      </p:tavLst>
                                    </p:anim>
                                    <p:anim calcmode="lin" valueType="num">
                                      <p:cBhvr>
                                        <p:cTn id="9" dur="75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717BCFB-0891-F68E-A09A-E217CF19F268}"/>
              </a:ext>
            </a:extLst>
          </p:cNvPr>
          <p:cNvSpPr>
            <a:spLocks noGrp="1"/>
          </p:cNvSpPr>
          <p:nvPr>
            <p:ph type="title"/>
          </p:nvPr>
        </p:nvSpPr>
        <p:spPr>
          <a:xfrm>
            <a:off x="344339" y="313070"/>
            <a:ext cx="11582618" cy="757957"/>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a:solidFill>
                  <a:schemeClr val="tx2"/>
                </a:solidFill>
              </a:rPr>
              <a:t>Key Findings</a:t>
            </a: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1">
            <a:extLst>
              <a:ext uri="{FF2B5EF4-FFF2-40B4-BE49-F238E27FC236}">
                <a16:creationId xmlns:a16="http://schemas.microsoft.com/office/drawing/2014/main" id="{4C33B3D7-7800-42D0-9697-148CEE1C4BD8}"/>
              </a:ext>
            </a:extLst>
          </p:cNvPr>
          <p:cNvSpPr>
            <a:spLocks noGrp="1" noChangeArrowheads="1"/>
          </p:cNvSpPr>
          <p:nvPr>
            <p:ph idx="1"/>
          </p:nvPr>
        </p:nvSpPr>
        <p:spPr bwMode="auto">
          <a:xfrm>
            <a:off x="304538" y="1856244"/>
            <a:ext cx="11582618"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Total Payment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total amount paid by customers is approximately $482.7 million.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Total Revolving Balance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total revolving balance across all loans is around $531.51 million.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Total Loan Amount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total loan amount issued to customers is $445.60 million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Loan Growth Over Time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There has been a significant increase in the loan </a:t>
            </a:r>
            <a:r>
              <a:rPr kumimoji="0" lang="en-US" altLang="en-US" sz="2400" b="0" i="0" u="none" strike="noStrike" cap="none" normalizeH="0" baseline="0" dirty="0">
                <a:ln>
                  <a:noFill/>
                </a:ln>
                <a:solidFill>
                  <a:schemeClr val="tx1"/>
                </a:solidFill>
                <a:effectLst/>
                <a:latin typeface="Arial" panose="020B0604020202020204" pitchFamily="34" charset="0"/>
              </a:rPr>
              <a:t>amounts issued </a:t>
            </a:r>
            <a:r>
              <a:rPr kumimoji="0" lang="en-US" altLang="en-US" sz="2000" b="0" i="0" u="none" strike="noStrike" cap="none" normalizeH="0" baseline="0" dirty="0">
                <a:ln>
                  <a:noFill/>
                </a:ln>
                <a:solidFill>
                  <a:schemeClr val="tx1"/>
                </a:solidFill>
                <a:effectLst/>
                <a:latin typeface="Arial" panose="020B0604020202020204" pitchFamily="34" charset="0"/>
              </a:rPr>
              <a:t>over the years, with a peak in 2011 reaching $260.5 million.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State &amp; Month-Wise Loan Status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visual indicates that California (CA) has the highest concentration of loans, with varying loan statuses across different months.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23786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anim calcmode="lin" valueType="num">
                                      <p:cBhvr>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anim calcmode="lin" valueType="num">
                                      <p:cBhvr>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anim calcmode="lin" valueType="num">
                                      <p:cBhvr>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anim calcmode="lin" valueType="num">
                                      <p:cBhvr>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85FCEB-4642-63B4-A9F8-154A09749C66}"/>
              </a:ext>
            </a:extLst>
          </p:cNvPr>
          <p:cNvSpPr>
            <a:spLocks noGrp="1"/>
          </p:cNvSpPr>
          <p:nvPr>
            <p:ph type="title"/>
          </p:nvPr>
        </p:nvSpPr>
        <p:spPr>
          <a:xfrm>
            <a:off x="245659" y="296033"/>
            <a:ext cx="11559653" cy="713901"/>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a:solidFill>
                  <a:schemeClr val="tx2"/>
                </a:solidFill>
              </a:rPr>
              <a:t>Insights</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2">
            <a:extLst>
              <a:ext uri="{FF2B5EF4-FFF2-40B4-BE49-F238E27FC236}">
                <a16:creationId xmlns:a16="http://schemas.microsoft.com/office/drawing/2014/main" id="{971C1B0D-686D-46F2-9DAC-5F9F9B4ED1EC}"/>
              </a:ext>
            </a:extLst>
          </p:cNvPr>
          <p:cNvSpPr>
            <a:spLocks noGrp="1" noChangeArrowheads="1"/>
          </p:cNvSpPr>
          <p:nvPr>
            <p:ph idx="1"/>
          </p:nvPr>
        </p:nvSpPr>
        <p:spPr bwMode="auto">
          <a:xfrm>
            <a:off x="503582" y="1578213"/>
            <a:ext cx="1130172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Diversify Loan Portfolio</a:t>
            </a:r>
            <a:r>
              <a:rPr kumimoji="0" lang="en-US" altLang="en-US" sz="2000" b="0" i="0" u="none" strike="noStrike" cap="none" normalizeH="0" baseline="0" dirty="0">
                <a:ln>
                  <a:noFill/>
                </a:ln>
                <a:solidFill>
                  <a:schemeClr val="tx1"/>
                </a:solidFill>
                <a:effectLst/>
                <a:latin typeface="Arial" panose="020B0604020202020204" pitchFamily="34" charset="0"/>
              </a:rPr>
              <a:t>: While California is a major contributor to the loan portfolio, the bank should focus on expanding its presence in other states. This will reduce dependency on a single region and spread risk more evenly.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Enhance Customer Verification Process</a:t>
            </a:r>
            <a:r>
              <a:rPr kumimoji="0" lang="en-US" altLang="en-US" sz="2000" b="0" i="0" u="none" strike="noStrike" cap="none" normalizeH="0" baseline="0" dirty="0">
                <a:ln>
                  <a:noFill/>
                </a:ln>
                <a:solidFill>
                  <a:schemeClr val="tx1"/>
                </a:solidFill>
                <a:effectLst/>
                <a:latin typeface="Arial" panose="020B0604020202020204" pitchFamily="34" charset="0"/>
              </a:rPr>
              <a:t>: A significant portion of the total payments comes from verified customers, indicating the importance of thorough verification. The bank should continue to improve its customer verification processes to reduce defaults and increase trustworthiness in its customer base.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Focus on High-Growth Segments</a:t>
            </a:r>
            <a:r>
              <a:rPr kumimoji="0" lang="en-US" altLang="en-US" sz="2000" b="0" i="0" u="none" strike="noStrike" cap="none" normalizeH="0" baseline="0" dirty="0">
                <a:ln>
                  <a:noFill/>
                </a:ln>
                <a:solidFill>
                  <a:schemeClr val="tx1"/>
                </a:solidFill>
                <a:effectLst/>
                <a:latin typeface="Arial" panose="020B0604020202020204" pitchFamily="34" charset="0"/>
              </a:rPr>
              <a:t>: The data indicates a surge in loan amounts issued over the years. The bank should analyze the characteristics of these high-growth segments (e.g., specific loan types, customer demographics) and focus on offering tailored products that cater to these segments.</a:t>
            </a:r>
          </a:p>
        </p:txBody>
      </p:sp>
    </p:spTree>
    <p:extLst>
      <p:ext uri="{BB962C8B-B14F-4D97-AF65-F5344CB8AC3E}">
        <p14:creationId xmlns:p14="http://schemas.microsoft.com/office/powerpoint/2010/main" val="307527275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anim calcmode="lin" valueType="num">
                                      <p:cBhvr>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62CF2BA6-F7B3-4AD4-B2AC-0843A2FAD45E}"/>
              </a:ext>
            </a:extLst>
          </p:cNvPr>
          <p:cNvSpPr>
            <a:spLocks noGrp="1" noChangeArrowheads="1"/>
          </p:cNvSpPr>
          <p:nvPr>
            <p:ph idx="1"/>
          </p:nvPr>
        </p:nvSpPr>
        <p:spPr bwMode="auto">
          <a:xfrm>
            <a:off x="171933" y="485690"/>
            <a:ext cx="113707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Improve Mortgage Offerings</a:t>
            </a:r>
            <a:r>
              <a:rPr kumimoji="0" lang="en-US" altLang="en-US" sz="2000" b="0" i="0" u="none" strike="noStrike" cap="none" normalizeH="0" baseline="0" dirty="0">
                <a:ln>
                  <a:noFill/>
                </a:ln>
                <a:solidFill>
                  <a:schemeClr val="tx1"/>
                </a:solidFill>
                <a:effectLst/>
                <a:latin typeface="Arial" panose="020B0604020202020204" pitchFamily="34" charset="0"/>
              </a:rPr>
              <a:t>: Given that mortgages make up a substantial portion of loans in recent years, the bank should continue to enhance its mortgage products. This could include offering competitive interest rates, flexible repayment options, and better customer service to attract more customers.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Leverage Data Analytics for Risk Management</a:t>
            </a:r>
            <a:r>
              <a:rPr kumimoji="0" lang="en-US" altLang="en-US" sz="2000" b="0" i="0" u="none" strike="noStrike" cap="none" normalizeH="0" baseline="0" dirty="0">
                <a:ln>
                  <a:noFill/>
                </a:ln>
                <a:solidFill>
                  <a:schemeClr val="tx1"/>
                </a:solidFill>
                <a:effectLst/>
                <a:latin typeface="Arial" panose="020B0604020202020204" pitchFamily="34" charset="0"/>
              </a:rPr>
              <a:t>: The bank should invest in advanced data analytics tools to better predict and manage risks. By analyzing patterns in loan defaults and payment delays, the bank can proactively address potential issues and improve overall loan performance.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Customer Retention and Loyalty Programs</a:t>
            </a:r>
            <a:r>
              <a:rPr kumimoji="0" lang="en-US" altLang="en-US" sz="2000" b="0" i="0" u="none" strike="noStrike" cap="none" normalizeH="0" baseline="0" dirty="0">
                <a:ln>
                  <a:noFill/>
                </a:ln>
                <a:solidFill>
                  <a:schemeClr val="tx1"/>
                </a:solidFill>
                <a:effectLst/>
                <a:latin typeface="Arial" panose="020B0604020202020204" pitchFamily="34" charset="0"/>
              </a:rPr>
              <a:t>: The bank should introduce programs that reward loyal customers and incentivize timely payments. This could include interest rate discounts, cash-back offers, or loyalty points that can be redeemed for various benefits.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Explore Digital Transformation</a:t>
            </a:r>
            <a:r>
              <a:rPr kumimoji="0" lang="en-US" altLang="en-US" sz="2000" b="0" i="0" u="none" strike="noStrike" cap="none" normalizeH="0" baseline="0" dirty="0">
                <a:ln>
                  <a:noFill/>
                </a:ln>
                <a:solidFill>
                  <a:schemeClr val="tx1"/>
                </a:solidFill>
                <a:effectLst/>
                <a:latin typeface="Arial" panose="020B0604020202020204" pitchFamily="34" charset="0"/>
              </a:rPr>
              <a:t>: As the financial industry increasingly moves towards digital solutions, the bank should invest in digital platforms for loan processing, customer service, and data management. This will improve efficiency, reduce operational costs, and enhance the customer experience.</a:t>
            </a:r>
          </a:p>
        </p:txBody>
      </p:sp>
    </p:spTree>
    <p:extLst>
      <p:ext uri="{BB962C8B-B14F-4D97-AF65-F5344CB8AC3E}">
        <p14:creationId xmlns:p14="http://schemas.microsoft.com/office/powerpoint/2010/main" val="3235164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25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3F069770-A6B2-43D2-9BEF-43C5D651D5D9}"/>
              </a:ext>
            </a:extLst>
          </p:cNvPr>
          <p:cNvSpPr/>
          <p:nvPr/>
        </p:nvSpPr>
        <p:spPr>
          <a:xfrm>
            <a:off x="2259342" y="2967335"/>
            <a:ext cx="7673009" cy="923330"/>
          </a:xfrm>
          <a:prstGeom prst="rect">
            <a:avLst/>
          </a:prstGeom>
          <a:noFill/>
          <a:ln>
            <a:solidFill>
              <a:schemeClr val="tx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096484975"/>
      </p:ext>
    </p:extLst>
  </p:cSld>
  <p:clrMapOvr>
    <a:masterClrMapping/>
  </p:clrMapOvr>
  <mc:AlternateContent xmlns:mc="http://schemas.openxmlformats.org/markup-compatibility/2006">
    <mc:Choice xmlns:p14="http://schemas.microsoft.com/office/powerpoint/2010/main" Requires="p14">
      <p:transition spd="slow" p14:dur="1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545C797-E6D1-BB77-BD07-C3CF7709E80A}"/>
              </a:ext>
            </a:extLst>
          </p:cNvPr>
          <p:cNvSpPr>
            <a:spLocks noGrp="1"/>
          </p:cNvSpPr>
          <p:nvPr>
            <p:ph type="title"/>
          </p:nvPr>
        </p:nvSpPr>
        <p:spPr>
          <a:xfrm>
            <a:off x="715432" y="449934"/>
            <a:ext cx="10760830" cy="663249"/>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a:solidFill>
                  <a:schemeClr val="tx2"/>
                </a:solidFill>
              </a:rPr>
              <a:t>Contents</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9145A6C-2DC8-B9F3-E49E-DDC915686337}"/>
              </a:ext>
            </a:extLst>
          </p:cNvPr>
          <p:cNvSpPr>
            <a:spLocks noGrp="1"/>
          </p:cNvSpPr>
          <p:nvPr>
            <p:ph idx="1"/>
          </p:nvPr>
        </p:nvSpPr>
        <p:spPr>
          <a:xfrm>
            <a:off x="1218983" y="1869223"/>
            <a:ext cx="3949365" cy="4232737"/>
          </a:xfrm>
        </p:spPr>
        <p:txBody>
          <a:bodyPr>
            <a:normAutofit/>
          </a:bodyPr>
          <a:lstStyle/>
          <a:p>
            <a:pPr>
              <a:lnSpc>
                <a:spcPct val="100000"/>
              </a:lnSpc>
              <a:buFont typeface="Wingdings" panose="05000000000000000000" pitchFamily="2" charset="2"/>
              <a:buChar char="v"/>
            </a:pPr>
            <a:r>
              <a:rPr lang="en-US" sz="3200" dirty="0">
                <a:solidFill>
                  <a:schemeClr val="tx2"/>
                </a:solidFill>
              </a:rPr>
              <a:t>Group Members                </a:t>
            </a:r>
          </a:p>
          <a:p>
            <a:pPr>
              <a:lnSpc>
                <a:spcPct val="100000"/>
              </a:lnSpc>
              <a:buFont typeface="Wingdings" panose="05000000000000000000" pitchFamily="2" charset="2"/>
              <a:buChar char="v"/>
            </a:pPr>
            <a:r>
              <a:rPr lang="en-US" sz="3200" dirty="0">
                <a:solidFill>
                  <a:schemeClr val="tx2"/>
                </a:solidFill>
              </a:rPr>
              <a:t>Objectives</a:t>
            </a:r>
          </a:p>
          <a:p>
            <a:pPr>
              <a:lnSpc>
                <a:spcPct val="100000"/>
              </a:lnSpc>
              <a:buFont typeface="Wingdings" panose="05000000000000000000" pitchFamily="2" charset="2"/>
              <a:buChar char="v"/>
            </a:pPr>
            <a:r>
              <a:rPr lang="en-US" sz="3200" dirty="0">
                <a:solidFill>
                  <a:schemeClr val="tx2"/>
                </a:solidFill>
              </a:rPr>
              <a:t>Raw Data</a:t>
            </a:r>
          </a:p>
          <a:p>
            <a:pPr>
              <a:lnSpc>
                <a:spcPct val="100000"/>
              </a:lnSpc>
              <a:buFont typeface="Wingdings" panose="05000000000000000000" pitchFamily="2" charset="2"/>
              <a:buChar char="v"/>
            </a:pPr>
            <a:r>
              <a:rPr lang="en-US" sz="3200" dirty="0">
                <a:solidFill>
                  <a:schemeClr val="tx2"/>
                </a:solidFill>
              </a:rPr>
              <a:t>Master Data</a:t>
            </a:r>
          </a:p>
          <a:p>
            <a:pPr>
              <a:lnSpc>
                <a:spcPct val="100000"/>
              </a:lnSpc>
              <a:buFont typeface="Wingdings" panose="05000000000000000000" pitchFamily="2" charset="2"/>
              <a:buChar char="v"/>
            </a:pPr>
            <a:r>
              <a:rPr lang="en-US" sz="3200" dirty="0">
                <a:solidFill>
                  <a:schemeClr val="tx2"/>
                </a:solidFill>
              </a:rPr>
              <a:t>Pivot Tables</a:t>
            </a:r>
          </a:p>
          <a:p>
            <a:pPr>
              <a:lnSpc>
                <a:spcPct val="100000"/>
              </a:lnSpc>
              <a:buFont typeface="Wingdings" panose="05000000000000000000" pitchFamily="2" charset="2"/>
              <a:buChar char="v"/>
            </a:pPr>
            <a:endParaRPr lang="en-US" sz="16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692FBB2-F88E-47BE-8866-DC07B66FFFE2}"/>
              </a:ext>
            </a:extLst>
          </p:cNvPr>
          <p:cNvSpPr txBox="1"/>
          <p:nvPr/>
        </p:nvSpPr>
        <p:spPr>
          <a:xfrm>
            <a:off x="5821467" y="1806754"/>
            <a:ext cx="5009322" cy="3790762"/>
          </a:xfrm>
          <a:prstGeom prst="rect">
            <a:avLst/>
          </a:prstGeom>
        </p:spPr>
        <p:txBody>
          <a:bodyPr vert="horz" lIns="91440" tIns="45720" rIns="91440" bIns="45720" rtlCol="0">
            <a:normAutofit/>
          </a:bodyPr>
          <a:lstStyle>
            <a:lvl1pPr marL="228600" indent="-228600">
              <a:lnSpc>
                <a:spcPct val="100000"/>
              </a:lnSpc>
              <a:spcBef>
                <a:spcPts val="1000"/>
              </a:spcBef>
              <a:buFont typeface="Wingdings" panose="05000000000000000000" pitchFamily="2" charset="2"/>
              <a:buChar char="v"/>
              <a:defRPr sz="3200">
                <a:solidFill>
                  <a:schemeClr val="tx2"/>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dirty="0"/>
          </a:p>
        </p:txBody>
      </p:sp>
      <p:sp>
        <p:nvSpPr>
          <p:cNvPr id="23" name="Content Placeholder 2">
            <a:extLst>
              <a:ext uri="{FF2B5EF4-FFF2-40B4-BE49-F238E27FC236}">
                <a16:creationId xmlns:a16="http://schemas.microsoft.com/office/drawing/2014/main" id="{8B543990-0B65-45A4-9737-BD600DD958C1}"/>
              </a:ext>
            </a:extLst>
          </p:cNvPr>
          <p:cNvSpPr txBox="1">
            <a:spLocks/>
          </p:cNvSpPr>
          <p:nvPr/>
        </p:nvSpPr>
        <p:spPr>
          <a:xfrm>
            <a:off x="5551235" y="1806753"/>
            <a:ext cx="3949365" cy="423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3200" dirty="0">
              <a:solidFill>
                <a:schemeClr val="tx2"/>
              </a:solidFill>
            </a:endParaRPr>
          </a:p>
          <a:p>
            <a:pPr>
              <a:lnSpc>
                <a:spcPct val="100000"/>
              </a:lnSpc>
              <a:buFont typeface="Wingdings" panose="05000000000000000000" pitchFamily="2" charset="2"/>
              <a:buChar char="v"/>
            </a:pPr>
            <a:endParaRPr lang="en-US" sz="1600" dirty="0">
              <a:solidFill>
                <a:schemeClr val="tx2"/>
              </a:solidFill>
            </a:endParaRPr>
          </a:p>
        </p:txBody>
      </p:sp>
      <p:sp>
        <p:nvSpPr>
          <p:cNvPr id="24" name="Content Placeholder 2">
            <a:extLst>
              <a:ext uri="{FF2B5EF4-FFF2-40B4-BE49-F238E27FC236}">
                <a16:creationId xmlns:a16="http://schemas.microsoft.com/office/drawing/2014/main" id="{99354E6E-813B-4400-B400-786D1CBCA58D}"/>
              </a:ext>
            </a:extLst>
          </p:cNvPr>
          <p:cNvSpPr txBox="1">
            <a:spLocks/>
          </p:cNvSpPr>
          <p:nvPr/>
        </p:nvSpPr>
        <p:spPr>
          <a:xfrm>
            <a:off x="6274019" y="1806752"/>
            <a:ext cx="3949365" cy="423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v"/>
            </a:pPr>
            <a:r>
              <a:rPr lang="en-US" sz="3200" dirty="0">
                <a:solidFill>
                  <a:schemeClr val="tx2"/>
                </a:solidFill>
              </a:rPr>
              <a:t>Excel Dashboard</a:t>
            </a:r>
          </a:p>
          <a:p>
            <a:pPr>
              <a:lnSpc>
                <a:spcPct val="100000"/>
              </a:lnSpc>
              <a:buFont typeface="Wingdings" panose="05000000000000000000" pitchFamily="2" charset="2"/>
              <a:buChar char="v"/>
            </a:pPr>
            <a:r>
              <a:rPr lang="en-US" sz="3200" dirty="0">
                <a:solidFill>
                  <a:schemeClr val="tx2"/>
                </a:solidFill>
              </a:rPr>
              <a:t>PowerBI Dashboard</a:t>
            </a:r>
          </a:p>
          <a:p>
            <a:pPr>
              <a:lnSpc>
                <a:spcPct val="100000"/>
              </a:lnSpc>
              <a:buFont typeface="Wingdings" panose="05000000000000000000" pitchFamily="2" charset="2"/>
              <a:buChar char="v"/>
            </a:pPr>
            <a:r>
              <a:rPr lang="en-US" sz="3200" dirty="0">
                <a:solidFill>
                  <a:schemeClr val="tx2"/>
                </a:solidFill>
              </a:rPr>
              <a:t>Tableau Dashboard</a:t>
            </a:r>
          </a:p>
          <a:p>
            <a:pPr>
              <a:lnSpc>
                <a:spcPct val="100000"/>
              </a:lnSpc>
              <a:buFont typeface="Wingdings" panose="05000000000000000000" pitchFamily="2" charset="2"/>
              <a:buChar char="v"/>
            </a:pPr>
            <a:r>
              <a:rPr lang="en-US" sz="3200" dirty="0">
                <a:solidFill>
                  <a:schemeClr val="tx2"/>
                </a:solidFill>
              </a:rPr>
              <a:t>MySQL Queries</a:t>
            </a:r>
          </a:p>
          <a:p>
            <a:pPr>
              <a:lnSpc>
                <a:spcPct val="100000"/>
              </a:lnSpc>
              <a:buFont typeface="Wingdings" panose="05000000000000000000" pitchFamily="2" charset="2"/>
              <a:buChar char="v"/>
            </a:pPr>
            <a:r>
              <a:rPr lang="en-US" sz="3200" dirty="0">
                <a:solidFill>
                  <a:schemeClr val="tx2"/>
                </a:solidFill>
              </a:rPr>
              <a:t>Key Findings</a:t>
            </a:r>
          </a:p>
          <a:p>
            <a:pPr>
              <a:lnSpc>
                <a:spcPct val="100000"/>
              </a:lnSpc>
              <a:buFont typeface="Wingdings" panose="05000000000000000000" pitchFamily="2" charset="2"/>
              <a:buChar char="v"/>
            </a:pPr>
            <a:r>
              <a:rPr lang="en-US" sz="3200" dirty="0">
                <a:solidFill>
                  <a:schemeClr val="tx2"/>
                </a:solidFill>
              </a:rPr>
              <a:t>Insights</a:t>
            </a:r>
          </a:p>
        </p:txBody>
      </p:sp>
    </p:spTree>
    <p:extLst>
      <p:ext uri="{BB962C8B-B14F-4D97-AF65-F5344CB8AC3E}">
        <p14:creationId xmlns:p14="http://schemas.microsoft.com/office/powerpoint/2010/main" val="145199814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50"/>
                                        <p:tgtEl>
                                          <p:spTgt spid="3">
                                            <p:txEl>
                                              <p:pRg st="3" end="3"/>
                                            </p:txEl>
                                          </p:spTgt>
                                        </p:tgtEl>
                                      </p:cBhvr>
                                    </p:animEffect>
                                    <p:anim calcmode="lin" valueType="num">
                                      <p:cBhvr>
                                        <p:cTn id="3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250"/>
                                        <p:tgtEl>
                                          <p:spTgt spid="3">
                                            <p:txEl>
                                              <p:pRg st="4" end="4"/>
                                            </p:txEl>
                                          </p:spTgt>
                                        </p:tgtEl>
                                      </p:cBhvr>
                                    </p:animEffect>
                                    <p:anim calcmode="lin" valueType="num">
                                      <p:cBhvr>
                                        <p:cTn id="40"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nodePh="1">
                                  <p:stCondLst>
                                    <p:cond delay="0"/>
                                  </p:stCondLst>
                                  <p:endCondLst>
                                    <p:cond evt="begin" delay="0">
                                      <p:tn val="44"/>
                                    </p:cond>
                                  </p:end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nodePh="1">
                                  <p:stCondLst>
                                    <p:cond delay="0"/>
                                  </p:stCondLst>
                                  <p:endCondLst>
                                    <p:cond evt="begin" delay="0">
                                      <p:tn val="50"/>
                                    </p:cond>
                                  </p:end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anim calcmode="lin" valueType="num">
                                      <p:cBhvr>
                                        <p:cTn id="5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250"/>
                                        <p:tgtEl>
                                          <p:spTgt spid="24">
                                            <p:txEl>
                                              <p:pRg st="0" end="0"/>
                                            </p:txEl>
                                          </p:spTgt>
                                        </p:tgtEl>
                                      </p:cBhvr>
                                    </p:animEffect>
                                    <p:anim calcmode="lin" valueType="num">
                                      <p:cBhvr>
                                        <p:cTn id="60" dur="25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61" dur="25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4">
                                            <p:txEl>
                                              <p:pRg st="1" end="1"/>
                                            </p:txEl>
                                          </p:spTgt>
                                        </p:tgtEl>
                                        <p:attrNameLst>
                                          <p:attrName>style.visibility</p:attrName>
                                        </p:attrNameLst>
                                      </p:cBhvr>
                                      <p:to>
                                        <p:strVal val="visible"/>
                                      </p:to>
                                    </p:set>
                                    <p:animEffect transition="in" filter="fade">
                                      <p:cBhvr>
                                        <p:cTn id="66" dur="250"/>
                                        <p:tgtEl>
                                          <p:spTgt spid="24">
                                            <p:txEl>
                                              <p:pRg st="1" end="1"/>
                                            </p:txEl>
                                          </p:spTgt>
                                        </p:tgtEl>
                                      </p:cBhvr>
                                    </p:animEffect>
                                    <p:anim calcmode="lin" valueType="num">
                                      <p:cBhvr>
                                        <p:cTn id="67" dur="25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68" dur="25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4">
                                            <p:txEl>
                                              <p:pRg st="2" end="2"/>
                                            </p:txEl>
                                          </p:spTgt>
                                        </p:tgtEl>
                                        <p:attrNameLst>
                                          <p:attrName>style.visibility</p:attrName>
                                        </p:attrNameLst>
                                      </p:cBhvr>
                                      <p:to>
                                        <p:strVal val="visible"/>
                                      </p:to>
                                    </p:set>
                                    <p:animEffect transition="in" filter="fade">
                                      <p:cBhvr>
                                        <p:cTn id="73" dur="250"/>
                                        <p:tgtEl>
                                          <p:spTgt spid="24">
                                            <p:txEl>
                                              <p:pRg st="2" end="2"/>
                                            </p:txEl>
                                          </p:spTgt>
                                        </p:tgtEl>
                                      </p:cBhvr>
                                    </p:animEffect>
                                    <p:anim calcmode="lin" valueType="num">
                                      <p:cBhvr>
                                        <p:cTn id="74" dur="25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75" dur="25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24">
                                            <p:txEl>
                                              <p:pRg st="3" end="3"/>
                                            </p:txEl>
                                          </p:spTgt>
                                        </p:tgtEl>
                                        <p:attrNameLst>
                                          <p:attrName>style.visibility</p:attrName>
                                        </p:attrNameLst>
                                      </p:cBhvr>
                                      <p:to>
                                        <p:strVal val="visible"/>
                                      </p:to>
                                    </p:set>
                                    <p:animEffect transition="in" filter="fade">
                                      <p:cBhvr>
                                        <p:cTn id="80" dur="250"/>
                                        <p:tgtEl>
                                          <p:spTgt spid="24">
                                            <p:txEl>
                                              <p:pRg st="3" end="3"/>
                                            </p:txEl>
                                          </p:spTgt>
                                        </p:tgtEl>
                                      </p:cBhvr>
                                    </p:animEffect>
                                    <p:anim calcmode="lin" valueType="num">
                                      <p:cBhvr>
                                        <p:cTn id="81" dur="25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82" dur="250" fill="hold"/>
                                        <p:tgtEl>
                                          <p:spTgt spid="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4">
                                            <p:txEl>
                                              <p:pRg st="4" end="4"/>
                                            </p:txEl>
                                          </p:spTgt>
                                        </p:tgtEl>
                                        <p:attrNameLst>
                                          <p:attrName>style.visibility</p:attrName>
                                        </p:attrNameLst>
                                      </p:cBhvr>
                                      <p:to>
                                        <p:strVal val="visible"/>
                                      </p:to>
                                    </p:set>
                                    <p:animEffect transition="in" filter="fade">
                                      <p:cBhvr>
                                        <p:cTn id="87" dur="250"/>
                                        <p:tgtEl>
                                          <p:spTgt spid="24">
                                            <p:txEl>
                                              <p:pRg st="4" end="4"/>
                                            </p:txEl>
                                          </p:spTgt>
                                        </p:tgtEl>
                                      </p:cBhvr>
                                    </p:animEffect>
                                    <p:anim calcmode="lin" valueType="num">
                                      <p:cBhvr>
                                        <p:cTn id="88" dur="25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89" dur="25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24">
                                            <p:txEl>
                                              <p:pRg st="5" end="5"/>
                                            </p:txEl>
                                          </p:spTgt>
                                        </p:tgtEl>
                                        <p:attrNameLst>
                                          <p:attrName>style.visibility</p:attrName>
                                        </p:attrNameLst>
                                      </p:cBhvr>
                                      <p:to>
                                        <p:strVal val="visible"/>
                                      </p:to>
                                    </p:set>
                                    <p:animEffect transition="in" filter="fade">
                                      <p:cBhvr>
                                        <p:cTn id="94" dur="250"/>
                                        <p:tgtEl>
                                          <p:spTgt spid="24">
                                            <p:txEl>
                                              <p:pRg st="5" end="5"/>
                                            </p:txEl>
                                          </p:spTgt>
                                        </p:tgtEl>
                                      </p:cBhvr>
                                    </p:animEffect>
                                    <p:anim calcmode="lin" valueType="num">
                                      <p:cBhvr>
                                        <p:cTn id="95" dur="250" fill="hold"/>
                                        <p:tgtEl>
                                          <p:spTgt spid="24">
                                            <p:txEl>
                                              <p:pRg st="5" end="5"/>
                                            </p:txEl>
                                          </p:spTgt>
                                        </p:tgtEl>
                                        <p:attrNameLst>
                                          <p:attrName>ppt_x</p:attrName>
                                        </p:attrNameLst>
                                      </p:cBhvr>
                                      <p:tavLst>
                                        <p:tav tm="0">
                                          <p:val>
                                            <p:strVal val="#ppt_x"/>
                                          </p:val>
                                        </p:tav>
                                        <p:tav tm="100000">
                                          <p:val>
                                            <p:strVal val="#ppt_x"/>
                                          </p:val>
                                        </p:tav>
                                      </p:tavLst>
                                    </p:anim>
                                    <p:anim calcmode="lin" valueType="num">
                                      <p:cBhvr>
                                        <p:cTn id="96" dur="250" fill="hold"/>
                                        <p:tgtEl>
                                          <p:spTgt spid="2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p:bldP spid="23" grpId="0" build="p"/>
      <p:bldP spid="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0B2DDDE-1C4C-03FE-97BE-8AB1BCF51045}"/>
              </a:ext>
            </a:extLst>
          </p:cNvPr>
          <p:cNvSpPr>
            <a:spLocks noGrp="1"/>
          </p:cNvSpPr>
          <p:nvPr>
            <p:ph type="title"/>
          </p:nvPr>
        </p:nvSpPr>
        <p:spPr>
          <a:xfrm>
            <a:off x="967191" y="359614"/>
            <a:ext cx="9833548" cy="621048"/>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b">
            <a:normAutofit/>
          </a:bodyPr>
          <a:lstStyle/>
          <a:p>
            <a:pPr algn="ctr"/>
            <a:r>
              <a:rPr lang="en-US" sz="3600" dirty="0">
                <a:solidFill>
                  <a:schemeClr val="tx2"/>
                </a:solidFill>
              </a:rPr>
              <a:t>Group Members</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EDB6354-F059-673C-120C-0C88AC353B98}"/>
              </a:ext>
            </a:extLst>
          </p:cNvPr>
          <p:cNvSpPr>
            <a:spLocks noGrp="1"/>
          </p:cNvSpPr>
          <p:nvPr>
            <p:ph idx="1"/>
          </p:nvPr>
        </p:nvSpPr>
        <p:spPr>
          <a:xfrm>
            <a:off x="2194043" y="1411259"/>
            <a:ext cx="7042722" cy="4252073"/>
          </a:xfrm>
        </p:spPr>
        <p:txBody>
          <a:bodyPr>
            <a:noAutofit/>
          </a:bodyPr>
          <a:lstStyle/>
          <a:p>
            <a:pPr marL="342900" indent="-342900">
              <a:lnSpc>
                <a:spcPct val="100000"/>
              </a:lnSpc>
              <a:buFont typeface="+mj-lt"/>
              <a:buAutoNum type="arabicPeriod"/>
            </a:pPr>
            <a:r>
              <a:rPr lang="en-US" dirty="0">
                <a:solidFill>
                  <a:schemeClr val="tx2"/>
                </a:solidFill>
                <a:latin typeface="Arial" panose="020B0604020202020204" pitchFamily="34" charset="0"/>
                <a:cs typeface="Arial" panose="020B0604020202020204" pitchFamily="34" charset="0"/>
              </a:rPr>
              <a:t>Yash Varma</a:t>
            </a:r>
          </a:p>
          <a:p>
            <a:pPr marL="342900" indent="-342900">
              <a:lnSpc>
                <a:spcPct val="100000"/>
              </a:lnSpc>
              <a:buFont typeface="+mj-lt"/>
              <a:buAutoNum type="arabicPeriod"/>
            </a:pPr>
            <a:r>
              <a:rPr lang="en-US" dirty="0">
                <a:solidFill>
                  <a:schemeClr val="tx2"/>
                </a:solidFill>
                <a:latin typeface="Arial" panose="020B0604020202020204" pitchFamily="34" charset="0"/>
                <a:cs typeface="Arial" panose="020B0604020202020204" pitchFamily="34" charset="0"/>
              </a:rPr>
              <a:t>Himani Kawale</a:t>
            </a:r>
          </a:p>
          <a:p>
            <a:pPr marL="342900" indent="-342900">
              <a:lnSpc>
                <a:spcPct val="100000"/>
              </a:lnSpc>
              <a:buFont typeface="+mj-lt"/>
              <a:buAutoNum type="arabicPeriod"/>
            </a:pPr>
            <a:r>
              <a:rPr lang="en-US" dirty="0">
                <a:solidFill>
                  <a:schemeClr val="tx2"/>
                </a:solidFill>
                <a:latin typeface="Arial" panose="020B0604020202020204" pitchFamily="34" charset="0"/>
                <a:cs typeface="Arial" panose="020B0604020202020204" pitchFamily="34" charset="0"/>
              </a:rPr>
              <a:t>Vishal Aswar</a:t>
            </a:r>
          </a:p>
          <a:p>
            <a:pPr marL="342900" indent="-342900">
              <a:lnSpc>
                <a:spcPct val="100000"/>
              </a:lnSpc>
              <a:buFont typeface="+mj-lt"/>
              <a:buAutoNum type="arabicPeriod"/>
            </a:pPr>
            <a:r>
              <a:rPr lang="en-US" dirty="0">
                <a:solidFill>
                  <a:schemeClr val="tx2"/>
                </a:solidFill>
                <a:latin typeface="Arial" panose="020B0604020202020204" pitchFamily="34" charset="0"/>
                <a:cs typeface="Arial" panose="020B0604020202020204" pitchFamily="34" charset="0"/>
              </a:rPr>
              <a:t>Amruta Shinde</a:t>
            </a:r>
          </a:p>
          <a:p>
            <a:pPr marL="342900" indent="-342900">
              <a:lnSpc>
                <a:spcPct val="100000"/>
              </a:lnSpc>
              <a:buFont typeface="+mj-lt"/>
              <a:buAutoNum type="arabicPeriod"/>
            </a:pPr>
            <a:r>
              <a:rPr lang="en-IN" b="0" i="0" dirty="0">
                <a:solidFill>
                  <a:schemeClr val="tx2"/>
                </a:solidFill>
                <a:effectLst/>
                <a:latin typeface="Arial" panose="020B0604020202020204" pitchFamily="34" charset="0"/>
                <a:cs typeface="Arial" panose="020B0604020202020204" pitchFamily="34" charset="0"/>
              </a:rPr>
              <a:t>K.Chandra Kiran</a:t>
            </a:r>
          </a:p>
          <a:p>
            <a:pPr marL="342900" indent="-342900">
              <a:lnSpc>
                <a:spcPct val="100000"/>
              </a:lnSpc>
              <a:buFont typeface="+mj-lt"/>
              <a:buAutoNum type="arabicPeriod"/>
            </a:pPr>
            <a:r>
              <a:rPr lang="en-IN" b="0" i="0" dirty="0">
                <a:solidFill>
                  <a:schemeClr val="tx2"/>
                </a:solidFill>
                <a:effectLst/>
                <a:latin typeface="Arial" panose="020B0604020202020204" pitchFamily="34" charset="0"/>
                <a:cs typeface="Arial" panose="020B0604020202020204" pitchFamily="34" charset="0"/>
              </a:rPr>
              <a:t>Priyam  Vyas</a:t>
            </a:r>
            <a:endParaRPr lang="en-IN" dirty="0">
              <a:solidFill>
                <a:schemeClr val="tx2"/>
              </a:solidFill>
              <a:latin typeface="Arial" panose="020B0604020202020204" pitchFamily="34" charset="0"/>
              <a:cs typeface="Arial" panose="020B0604020202020204" pitchFamily="34" charset="0"/>
            </a:endParaRPr>
          </a:p>
          <a:p>
            <a:pPr marL="342900" indent="-342900">
              <a:lnSpc>
                <a:spcPct val="100000"/>
              </a:lnSpc>
              <a:buFont typeface="+mj-lt"/>
              <a:buAutoNum type="arabicPeriod"/>
            </a:pPr>
            <a:r>
              <a:rPr lang="en-IN" b="0" i="0" dirty="0">
                <a:solidFill>
                  <a:schemeClr val="tx2"/>
                </a:solidFill>
                <a:effectLst/>
                <a:latin typeface="Arial" panose="020B0604020202020204" pitchFamily="34" charset="0"/>
                <a:cs typeface="Arial" panose="020B0604020202020204" pitchFamily="34" charset="0"/>
              </a:rPr>
              <a:t>Adineni Bhaskar</a:t>
            </a:r>
            <a:endParaRPr lang="en-US" dirty="0">
              <a:solidFill>
                <a:schemeClr val="tx2"/>
              </a:solidFill>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3634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25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64B1874-F936-B410-793B-B189083C3787}"/>
              </a:ext>
            </a:extLst>
          </p:cNvPr>
          <p:cNvSpPr>
            <a:spLocks noGrp="1"/>
          </p:cNvSpPr>
          <p:nvPr>
            <p:ph type="title"/>
          </p:nvPr>
        </p:nvSpPr>
        <p:spPr>
          <a:xfrm>
            <a:off x="450356" y="377386"/>
            <a:ext cx="11105539" cy="663916"/>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a:solidFill>
                  <a:schemeClr val="tx2"/>
                </a:solidFill>
              </a:rPr>
              <a:t>Objectives</a:t>
            </a: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022E8CAF-BD7B-48F2-A6BE-97AA8BA899C3}"/>
              </a:ext>
            </a:extLst>
          </p:cNvPr>
          <p:cNvSpPr txBox="1"/>
          <p:nvPr/>
        </p:nvSpPr>
        <p:spPr>
          <a:xfrm>
            <a:off x="599855" y="1725894"/>
            <a:ext cx="11232777" cy="3693319"/>
          </a:xfrm>
          <a:prstGeom prst="rect">
            <a:avLst/>
          </a:prstGeom>
          <a:noFill/>
        </p:spPr>
        <p:txBody>
          <a:bodyPr wrap="square" rtlCol="0">
            <a:spAutoFit/>
          </a:bodyPr>
          <a:lstStyle/>
          <a:p>
            <a:pPr marL="342900" indent="-342900">
              <a:buFont typeface="+mj-lt"/>
              <a:buAutoNum type="arabicPeriod"/>
            </a:pPr>
            <a:r>
              <a:rPr lang="en-IN" sz="2400" dirty="0">
                <a:latin typeface="+mj-lt"/>
              </a:rPr>
              <a:t>Year wise loan amount Stats</a:t>
            </a:r>
          </a:p>
          <a:p>
            <a:pPr marL="342900" indent="-342900">
              <a:buFont typeface="+mj-lt"/>
              <a:buAutoNum type="arabicPeriod"/>
            </a:pPr>
            <a:endParaRPr lang="en-IN" sz="2400" dirty="0">
              <a:latin typeface="+mj-lt"/>
            </a:endParaRPr>
          </a:p>
          <a:p>
            <a:pPr marL="342900" indent="-342900">
              <a:buFont typeface="+mj-lt"/>
              <a:buAutoNum type="arabicPeriod"/>
            </a:pPr>
            <a:r>
              <a:rPr lang="en-IN" sz="2400" dirty="0">
                <a:latin typeface="+mj-lt"/>
              </a:rPr>
              <a:t>Grade and sub grade wise revol_bal</a:t>
            </a:r>
          </a:p>
          <a:p>
            <a:pPr marL="342900" indent="-342900">
              <a:buFont typeface="+mj-lt"/>
              <a:buAutoNum type="arabicPeriod"/>
            </a:pPr>
            <a:endParaRPr lang="en-IN" sz="2400" dirty="0">
              <a:latin typeface="+mj-lt"/>
            </a:endParaRPr>
          </a:p>
          <a:p>
            <a:pPr marL="342900" indent="-342900">
              <a:buFont typeface="+mj-lt"/>
              <a:buAutoNum type="arabicPeriod"/>
            </a:pPr>
            <a:r>
              <a:rPr lang="en-IN" sz="2400" dirty="0">
                <a:latin typeface="+mj-lt"/>
              </a:rPr>
              <a:t>Total Payment for Verified Status Vs Total Payment for Non Verified Status</a:t>
            </a:r>
          </a:p>
          <a:p>
            <a:pPr marL="342900" indent="-342900">
              <a:buFont typeface="+mj-lt"/>
              <a:buAutoNum type="arabicPeriod"/>
            </a:pPr>
            <a:endParaRPr lang="en-IN" sz="2400" dirty="0">
              <a:latin typeface="+mj-lt"/>
            </a:endParaRPr>
          </a:p>
          <a:p>
            <a:pPr marL="342900" indent="-342900">
              <a:buFont typeface="+mj-lt"/>
              <a:buAutoNum type="arabicPeriod"/>
            </a:pPr>
            <a:r>
              <a:rPr lang="en-IN" sz="2400" dirty="0">
                <a:latin typeface="+mj-lt"/>
              </a:rPr>
              <a:t>State wise and month wise loan status</a:t>
            </a:r>
          </a:p>
          <a:p>
            <a:pPr marL="342900" indent="-342900">
              <a:buFont typeface="+mj-lt"/>
              <a:buAutoNum type="arabicPeriod"/>
            </a:pPr>
            <a:endParaRPr lang="en-IN" sz="2400" dirty="0">
              <a:latin typeface="+mj-lt"/>
            </a:endParaRPr>
          </a:p>
          <a:p>
            <a:pPr marL="342900" indent="-342900">
              <a:buFont typeface="+mj-lt"/>
              <a:buAutoNum type="arabicPeriod"/>
            </a:pPr>
            <a:r>
              <a:rPr lang="en-IN" sz="2400" dirty="0">
                <a:latin typeface="+mj-lt"/>
              </a:rPr>
              <a:t>Home ownership Vs last payment date stats</a:t>
            </a:r>
          </a:p>
          <a:p>
            <a:pPr marL="342900" indent="-342900">
              <a:buFont typeface="+mj-lt"/>
              <a:buAutoNum type="arabicPeriod"/>
            </a:pPr>
            <a:endParaRPr lang="en-IN" dirty="0">
              <a:latin typeface="+mj-lt"/>
            </a:endParaRPr>
          </a:p>
        </p:txBody>
      </p:sp>
    </p:spTree>
    <p:extLst>
      <p:ext uri="{BB962C8B-B14F-4D97-AF65-F5344CB8AC3E}">
        <p14:creationId xmlns:p14="http://schemas.microsoft.com/office/powerpoint/2010/main" val="21261055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13B190E-6EA6-7FA3-15AE-C31DDA705DD3}"/>
              </a:ext>
            </a:extLst>
          </p:cNvPr>
          <p:cNvSpPr>
            <a:spLocks noGrp="1"/>
          </p:cNvSpPr>
          <p:nvPr>
            <p:ph type="title"/>
          </p:nvPr>
        </p:nvSpPr>
        <p:spPr>
          <a:xfrm>
            <a:off x="291549" y="319083"/>
            <a:ext cx="11608902" cy="626777"/>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a:solidFill>
                  <a:schemeClr val="tx2"/>
                </a:solidFill>
              </a:rPr>
              <a:t>Raw Data</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B92E457-F5A6-4680-8B88-5162FF32B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9" y="1756029"/>
            <a:ext cx="5990329" cy="4782887"/>
          </a:xfrm>
          <a:prstGeom prst="rect">
            <a:avLst/>
          </a:prstGeom>
          <a:ln w="28575">
            <a:solidFill>
              <a:schemeClr val="tx1"/>
            </a:solidFill>
          </a:ln>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27E12420-2921-4BF2-AA27-918F45ACD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304" y="1756031"/>
            <a:ext cx="5473147" cy="4782886"/>
          </a:xfrm>
          <a:prstGeom prst="rect">
            <a:avLst/>
          </a:prstGeom>
          <a:ln w="28575">
            <a:solidFill>
              <a:schemeClr val="tx1"/>
            </a:solidFill>
          </a:ln>
          <a:effectLst>
            <a:outerShdw blurRad="63500" sx="102000" sy="102000" algn="ctr" rotWithShape="0">
              <a:prstClr val="black">
                <a:alpha val="40000"/>
              </a:prstClr>
            </a:outerShdw>
          </a:effectLst>
        </p:spPr>
      </p:pic>
      <p:sp>
        <p:nvSpPr>
          <p:cNvPr id="9" name="Rectangle 8">
            <a:extLst>
              <a:ext uri="{FF2B5EF4-FFF2-40B4-BE49-F238E27FC236}">
                <a16:creationId xmlns:a16="http://schemas.microsoft.com/office/drawing/2014/main" id="{AEA31B8A-0D7D-45B6-B978-33B6A56BD27E}"/>
              </a:ext>
            </a:extLst>
          </p:cNvPr>
          <p:cNvSpPr/>
          <p:nvPr/>
        </p:nvSpPr>
        <p:spPr>
          <a:xfrm>
            <a:off x="2398490" y="1058557"/>
            <a:ext cx="1776448" cy="584775"/>
          </a:xfrm>
          <a:prstGeom prst="rect">
            <a:avLst/>
          </a:prstGeom>
          <a:noFill/>
          <a:ln>
            <a:solidFill>
              <a:schemeClr val="tx1"/>
            </a:solidFill>
          </a:ln>
        </p:spPr>
        <p:txBody>
          <a:bodyPr wrap="none" lIns="91440" tIns="45720" rIns="91440" bIns="45720">
            <a:spAutoFit/>
          </a:bodyPr>
          <a:lstStyle/>
          <a:p>
            <a:pPr algn="ctr"/>
            <a:r>
              <a:rPr lang="en-US" sz="3200" dirty="0">
                <a:ln w="0"/>
                <a:solidFill>
                  <a:schemeClr val="accent1">
                    <a:lumMod val="50000"/>
                  </a:schemeClr>
                </a:solidFill>
              </a:rPr>
              <a:t>Finance 1</a:t>
            </a:r>
          </a:p>
        </p:txBody>
      </p:sp>
      <p:sp>
        <p:nvSpPr>
          <p:cNvPr id="23" name="Rectangle 22">
            <a:extLst>
              <a:ext uri="{FF2B5EF4-FFF2-40B4-BE49-F238E27FC236}">
                <a16:creationId xmlns:a16="http://schemas.microsoft.com/office/drawing/2014/main" id="{4D8F5B1D-4058-4ED7-8574-DA0085ED11EB}"/>
              </a:ext>
            </a:extLst>
          </p:cNvPr>
          <p:cNvSpPr/>
          <p:nvPr/>
        </p:nvSpPr>
        <p:spPr>
          <a:xfrm>
            <a:off x="8017063" y="1062101"/>
            <a:ext cx="1776448" cy="584775"/>
          </a:xfrm>
          <a:prstGeom prst="rect">
            <a:avLst/>
          </a:prstGeom>
          <a:noFill/>
          <a:ln>
            <a:solidFill>
              <a:schemeClr val="tx1"/>
            </a:solidFill>
          </a:ln>
        </p:spPr>
        <p:txBody>
          <a:bodyPr wrap="none" lIns="91440" tIns="45720" rIns="91440" bIns="45720">
            <a:spAutoFit/>
          </a:bodyPr>
          <a:lstStyle/>
          <a:p>
            <a:pPr algn="ctr"/>
            <a:r>
              <a:rPr lang="en-US" sz="3200" b="0" cap="none" spc="0" dirty="0">
                <a:ln w="0"/>
                <a:solidFill>
                  <a:schemeClr val="accent1">
                    <a:lumMod val="50000"/>
                  </a:schemeClr>
                </a:solidFill>
                <a:effectLst/>
              </a:rPr>
              <a:t>Finance 2</a:t>
            </a:r>
          </a:p>
        </p:txBody>
      </p:sp>
    </p:spTree>
    <p:extLst>
      <p:ext uri="{BB962C8B-B14F-4D97-AF65-F5344CB8AC3E}">
        <p14:creationId xmlns:p14="http://schemas.microsoft.com/office/powerpoint/2010/main" val="37554939"/>
      </p:ext>
    </p:extLst>
  </p:cSld>
  <p:clrMapOvr>
    <a:masterClrMapping/>
  </p:clrMapOvr>
  <mc:AlternateContent xmlns:mc="http://schemas.openxmlformats.org/markup-compatibility/2006">
    <mc:Choice xmlns:p14="http://schemas.microsoft.com/office/powerpoint/2010/main" Requires="p14">
      <p:transition spd="slow" p14:dur="15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8F5AEE9-A1A7-AE0C-0642-27BFEF16AA49}"/>
              </a:ext>
            </a:extLst>
          </p:cNvPr>
          <p:cNvSpPr>
            <a:spLocks noGrp="1"/>
          </p:cNvSpPr>
          <p:nvPr>
            <p:ph type="title"/>
          </p:nvPr>
        </p:nvSpPr>
        <p:spPr>
          <a:xfrm>
            <a:off x="291547" y="163473"/>
            <a:ext cx="11542643" cy="663916"/>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a:solidFill>
                  <a:schemeClr val="tx2"/>
                </a:solidFill>
              </a:rPr>
              <a:t>Master Data</a:t>
            </a: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DCDCF4F-40B3-40A0-A300-62C1F648A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1139885"/>
            <a:ext cx="11542643" cy="5535149"/>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841329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0CBD-75C6-301B-5062-5017DEF7F421}"/>
              </a:ext>
            </a:extLst>
          </p:cNvPr>
          <p:cNvSpPr>
            <a:spLocks noGrp="1"/>
          </p:cNvSpPr>
          <p:nvPr>
            <p:ph type="title"/>
          </p:nvPr>
        </p:nvSpPr>
        <p:spPr>
          <a:xfrm>
            <a:off x="232552" y="336766"/>
            <a:ext cx="11726895" cy="675834"/>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dirty="0">
                <a:solidFill>
                  <a:schemeClr val="tx2"/>
                </a:solidFill>
              </a:rPr>
              <a:t>Pivot Tables</a:t>
            </a:r>
          </a:p>
        </p:txBody>
      </p:sp>
      <p:pic>
        <p:nvPicPr>
          <p:cNvPr id="5" name="Picture 4">
            <a:extLst>
              <a:ext uri="{FF2B5EF4-FFF2-40B4-BE49-F238E27FC236}">
                <a16:creationId xmlns:a16="http://schemas.microsoft.com/office/drawing/2014/main" id="{04323255-FC30-40AC-9DE1-738C46232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53" y="1349364"/>
            <a:ext cx="3450801" cy="2337954"/>
          </a:xfrm>
          <a:prstGeom prst="rect">
            <a:avLst/>
          </a:prstGeom>
          <a:ln w="28575">
            <a:solidFill>
              <a:schemeClr val="tx1"/>
            </a:solidFill>
          </a:ln>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C4D9F56A-0FF5-4AD7-AEDC-510DAEC47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2622" y="1402621"/>
            <a:ext cx="3847703" cy="2276475"/>
          </a:xfrm>
          <a:prstGeom prst="rect">
            <a:avLst/>
          </a:prstGeom>
          <a:ln w="28575">
            <a:solidFill>
              <a:schemeClr val="tx1"/>
            </a:solidFill>
          </a:ln>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558BF2F7-E375-4C66-A3FC-784E9A0CF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9593" y="1417765"/>
            <a:ext cx="3969854" cy="2261331"/>
          </a:xfrm>
          <a:prstGeom prst="rect">
            <a:avLst/>
          </a:prstGeom>
          <a:ln w="28575">
            <a:solidFill>
              <a:schemeClr val="tx1"/>
            </a:solidFill>
          </a:ln>
          <a:effectLst>
            <a:outerShdw blurRad="63500" sx="102000" sy="102000" algn="ctr" rotWithShape="0">
              <a:prstClr val="black">
                <a:alpha val="40000"/>
              </a:prstClr>
            </a:outerShdw>
          </a:effectLst>
        </p:spPr>
      </p:pic>
      <p:pic>
        <p:nvPicPr>
          <p:cNvPr id="23" name="Picture 22">
            <a:extLst>
              <a:ext uri="{FF2B5EF4-FFF2-40B4-BE49-F238E27FC236}">
                <a16:creationId xmlns:a16="http://schemas.microsoft.com/office/drawing/2014/main" id="{322E8822-135F-4014-ABB0-31278697E2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069" y="3853576"/>
            <a:ext cx="5469619" cy="2799014"/>
          </a:xfrm>
          <a:prstGeom prst="rect">
            <a:avLst/>
          </a:prstGeom>
          <a:ln w="28575">
            <a:solidFill>
              <a:schemeClr val="tx1"/>
            </a:solidFill>
          </a:ln>
          <a:effectLst>
            <a:outerShdw blurRad="63500" sx="102000" sy="102000" algn="ctr" rotWithShape="0">
              <a:prstClr val="black">
                <a:alpha val="40000"/>
              </a:prstClr>
            </a:outerShdw>
          </a:effectLst>
        </p:spPr>
      </p:pic>
      <p:pic>
        <p:nvPicPr>
          <p:cNvPr id="25" name="Picture 24">
            <a:extLst>
              <a:ext uri="{FF2B5EF4-FFF2-40B4-BE49-F238E27FC236}">
                <a16:creationId xmlns:a16="http://schemas.microsoft.com/office/drawing/2014/main" id="{57945CA8-F9DD-4F0E-A9C3-935AC5CED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552" y="3853575"/>
            <a:ext cx="6035726" cy="2799015"/>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89633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FACAC29-D800-89FC-BBFD-60F8B9E87B2F}"/>
              </a:ext>
            </a:extLst>
          </p:cNvPr>
          <p:cNvSpPr>
            <a:spLocks noGrp="1"/>
          </p:cNvSpPr>
          <p:nvPr>
            <p:ph type="title"/>
          </p:nvPr>
        </p:nvSpPr>
        <p:spPr>
          <a:xfrm>
            <a:off x="251790" y="322743"/>
            <a:ext cx="11648661" cy="578659"/>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fontScale="90000"/>
          </a:bodyPr>
          <a:lstStyle/>
          <a:p>
            <a:pPr algn="ctr"/>
            <a:r>
              <a:rPr lang="en-US" sz="3600" dirty="0">
                <a:solidFill>
                  <a:schemeClr val="tx2"/>
                </a:solidFill>
              </a:rPr>
              <a:t>Excel Dashboard</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8FEA1F5-09C6-4D29-9AED-6D114659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1224144"/>
            <a:ext cx="11648661" cy="5441699"/>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0324938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F67E-8D40-349D-F569-48E748F8AC86}"/>
              </a:ext>
            </a:extLst>
          </p:cNvPr>
          <p:cNvSpPr>
            <a:spLocks noGrp="1"/>
          </p:cNvSpPr>
          <p:nvPr>
            <p:ph type="title"/>
          </p:nvPr>
        </p:nvSpPr>
        <p:spPr>
          <a:xfrm>
            <a:off x="304800" y="289062"/>
            <a:ext cx="11608904" cy="603626"/>
          </a:xfrm>
          <a:ln>
            <a:solidFill>
              <a:schemeClr val="tx2"/>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algn="ctr"/>
            <a:r>
              <a:rPr lang="en-US" sz="3600" dirty="0">
                <a:solidFill>
                  <a:schemeClr val="tx2"/>
                </a:solidFill>
              </a:rPr>
              <a:t>PowerBI Dashboard</a:t>
            </a:r>
          </a:p>
        </p:txBody>
      </p:sp>
      <p:pic>
        <p:nvPicPr>
          <p:cNvPr id="7" name="Picture 6">
            <a:extLst>
              <a:ext uri="{FF2B5EF4-FFF2-40B4-BE49-F238E27FC236}">
                <a16:creationId xmlns:a16="http://schemas.microsoft.com/office/drawing/2014/main" id="{1906DE5D-EB8F-4668-90A5-E169EBBB8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152206"/>
            <a:ext cx="11666515" cy="5416731"/>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56665451"/>
      </p:ext>
    </p:extLst>
  </p:cSld>
  <p:clrMapOvr>
    <a:overrideClrMapping bg1="lt1" tx1="dk1" bg2="lt2" tx2="dk2" accent1="accent1" accent2="accent2" accent3="accent3" accent4="accent4" accent5="accent5" accent6="accent6" hlink="hlink" folHlink="folHlink"/>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1494</TotalTime>
  <Words>532</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Wingdings</vt:lpstr>
      <vt:lpstr>office theme</vt:lpstr>
      <vt:lpstr>PowerPoint Presentation</vt:lpstr>
      <vt:lpstr>Contents</vt:lpstr>
      <vt:lpstr>Group Members</vt:lpstr>
      <vt:lpstr>Objectives</vt:lpstr>
      <vt:lpstr>Raw Data</vt:lpstr>
      <vt:lpstr>Master Data</vt:lpstr>
      <vt:lpstr>Pivot Tables</vt:lpstr>
      <vt:lpstr>Excel Dashboard</vt:lpstr>
      <vt:lpstr>PowerBI Dashboard</vt:lpstr>
      <vt:lpstr>Tableau Dashboard</vt:lpstr>
      <vt:lpstr>MySQL Queries</vt:lpstr>
      <vt:lpstr>PowerPoint Presentation</vt:lpstr>
      <vt:lpstr>PowerPoint Presentation</vt:lpstr>
      <vt:lpstr>PowerPoint Presentation</vt:lpstr>
      <vt:lpstr>PowerPoint Presentation</vt:lpstr>
      <vt:lpstr>Key Findings</vt:lpstr>
      <vt:lpstr>Insights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yash varma</cp:lastModifiedBy>
  <cp:revision>71</cp:revision>
  <dcterms:created xsi:type="dcterms:W3CDTF">2024-08-31T08:47:30Z</dcterms:created>
  <dcterms:modified xsi:type="dcterms:W3CDTF">2024-09-01T10:00:55Z</dcterms:modified>
</cp:coreProperties>
</file>