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60"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2856CE82-F10D-4BD5-8B0F-773D5F708D13}" type="datetimeFigureOut">
              <a:rPr lang="en-US" smtClean="0"/>
              <a:t>4/27/2022</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5C5AA6BB-BC4D-4847-BD25-DA3DD88DC6E3}" type="slidenum">
              <a:rPr lang="en-US" smtClean="0"/>
              <a:t>‹#›</a:t>
            </a:fld>
            <a:endParaRPr lang="en-US"/>
          </a:p>
        </p:txBody>
      </p:sp>
    </p:spTree>
    <p:extLst>
      <p:ext uri="{BB962C8B-B14F-4D97-AF65-F5344CB8AC3E}">
        <p14:creationId xmlns:p14="http://schemas.microsoft.com/office/powerpoint/2010/main" val="2334532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CE82-F10D-4BD5-8B0F-773D5F708D13}"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15254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6CE82-F10D-4BD5-8B0F-773D5F708D1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3484694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6CE82-F10D-4BD5-8B0F-773D5F708D1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395711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6CE82-F10D-4BD5-8B0F-773D5F708D1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2725877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CE82-F10D-4BD5-8B0F-773D5F708D13}"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2823367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CE82-F10D-4BD5-8B0F-773D5F708D13}"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2557798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6CE82-F10D-4BD5-8B0F-773D5F708D1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3594515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6CE82-F10D-4BD5-8B0F-773D5F708D1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35977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6CE82-F10D-4BD5-8B0F-773D5F708D1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199253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6CE82-F10D-4BD5-8B0F-773D5F708D13}"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212336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6CE82-F10D-4BD5-8B0F-773D5F708D13}"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96365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6CE82-F10D-4BD5-8B0F-773D5F708D13}"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49756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6CE82-F10D-4BD5-8B0F-773D5F708D13}"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334844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6CE82-F10D-4BD5-8B0F-773D5F708D13}"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320618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CE82-F10D-4BD5-8B0F-773D5F708D13}"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98037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CE82-F10D-4BD5-8B0F-773D5F708D13}"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5AA6BB-BC4D-4847-BD25-DA3DD88DC6E3}" type="slidenum">
              <a:rPr lang="en-US" smtClean="0"/>
              <a:t>‹#›</a:t>
            </a:fld>
            <a:endParaRPr lang="en-US"/>
          </a:p>
        </p:txBody>
      </p:sp>
    </p:spTree>
    <p:extLst>
      <p:ext uri="{BB962C8B-B14F-4D97-AF65-F5344CB8AC3E}">
        <p14:creationId xmlns:p14="http://schemas.microsoft.com/office/powerpoint/2010/main" val="426701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56CE82-F10D-4BD5-8B0F-773D5F708D13}" type="datetimeFigureOut">
              <a:rPr lang="en-US" smtClean="0"/>
              <a:t>4/27/2022</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5AA6BB-BC4D-4847-BD25-DA3DD88DC6E3}" type="slidenum">
              <a:rPr lang="en-US" smtClean="0"/>
              <a:t>‹#›</a:t>
            </a:fld>
            <a:endParaRPr lang="en-US"/>
          </a:p>
        </p:txBody>
      </p:sp>
    </p:spTree>
    <p:extLst>
      <p:ext uri="{BB962C8B-B14F-4D97-AF65-F5344CB8AC3E}">
        <p14:creationId xmlns:p14="http://schemas.microsoft.com/office/powerpoint/2010/main" val="3669980170"/>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rio.do/learn/v2/me/ME_HTTP/" TargetMode="External"/><Relationship Id="rId7" Type="http://schemas.openxmlformats.org/officeDocument/2006/relationships/hyperlink" Target="https://www.fullstackpython.com/blog/send-sms-text-messages-python.html" TargetMode="External"/><Relationship Id="rId2" Type="http://schemas.openxmlformats.org/officeDocument/2006/relationships/hyperlink" Target="https://www.crio.do/learn/v2/me/ME_REST/" TargetMode="External"/><Relationship Id="rId1" Type="http://schemas.openxmlformats.org/officeDocument/2006/relationships/slideLayout" Target="../slideLayouts/slideLayout2.xml"/><Relationship Id="rId6" Type="http://schemas.openxmlformats.org/officeDocument/2006/relationships/hyperlink" Target="https://www.tecmint.com/run-repeat-linux-command-every-x-seconds/" TargetMode="External"/><Relationship Id="rId5" Type="http://schemas.openxmlformats.org/officeDocument/2006/relationships/hyperlink" Target="https://www.geeksforgeeks.org/send-message-to-telegram-user-using-python/" TargetMode="External"/><Relationship Id="rId4" Type="http://schemas.openxmlformats.org/officeDocument/2006/relationships/hyperlink" Target="https://www.geeksforgeeks.org/read-write-and-parse-json-using-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A52FD1-E42D-4D5A-A6FD-9F8F079DB4CF}"/>
              </a:ext>
            </a:extLst>
          </p:cNvPr>
          <p:cNvSpPr>
            <a:spLocks noGrp="1"/>
          </p:cNvSpPr>
          <p:nvPr>
            <p:ph type="ctrTitle"/>
          </p:nvPr>
        </p:nvSpPr>
        <p:spPr>
          <a:xfrm>
            <a:off x="873457" y="528079"/>
            <a:ext cx="9635372" cy="1136947"/>
          </a:xfrm>
        </p:spPr>
        <p:txBody>
          <a:bodyPr/>
          <a:lstStyle/>
          <a:p>
            <a:r>
              <a:rPr lang="en-US" sz="5400" b="1" i="0" u="none" strike="noStrike" baseline="0" dirty="0">
                <a:solidFill>
                  <a:schemeClr val="bg1"/>
                </a:solidFill>
                <a:latin typeface="Bahnschrift Light SemiCondensed" panose="020B0502040204020203" pitchFamily="34" charset="0"/>
              </a:rPr>
              <a:t>       </a:t>
            </a:r>
            <a:r>
              <a:rPr lang="en-US" sz="5400" b="1" i="0" u="none" strike="noStrike" baseline="0" dirty="0">
                <a:solidFill>
                  <a:schemeClr val="bg1"/>
                </a:solidFill>
                <a:latin typeface="Aharoni" panose="02010803020104030203" pitchFamily="2" charset="-79"/>
                <a:cs typeface="Aharoni" panose="02010803020104030203" pitchFamily="2" charset="-79"/>
              </a:rPr>
              <a:t> </a:t>
            </a:r>
            <a:r>
              <a:rPr lang="en-US" sz="6000" b="1" i="0" u="none" strike="noStrike" baseline="0" dirty="0">
                <a:solidFill>
                  <a:schemeClr val="bg1"/>
                </a:solidFill>
                <a:latin typeface="Aharoni" panose="02010803020104030203" pitchFamily="2" charset="-79"/>
                <a:cs typeface="Aharoni" panose="02010803020104030203" pitchFamily="2" charset="-79"/>
              </a:rPr>
              <a:t> CRICKET SCORE ALERT</a:t>
            </a:r>
            <a:endParaRPr lang="en-US" sz="6000" dirty="0">
              <a:solidFill>
                <a:schemeClr val="bg1"/>
              </a:solidFill>
              <a:latin typeface="Aharoni" panose="02010803020104030203" pitchFamily="2" charset="-79"/>
              <a:cs typeface="Aharoni" panose="02010803020104030203" pitchFamily="2" charset="-79"/>
            </a:endParaRPr>
          </a:p>
        </p:txBody>
      </p:sp>
      <p:sp>
        <p:nvSpPr>
          <p:cNvPr id="5" name="Subtitle 4">
            <a:extLst>
              <a:ext uri="{FF2B5EF4-FFF2-40B4-BE49-F238E27FC236}">
                <a16:creationId xmlns:a16="http://schemas.microsoft.com/office/drawing/2014/main" id="{CA28DDE6-A355-4D56-95AA-01D5FD760A54}"/>
              </a:ext>
            </a:extLst>
          </p:cNvPr>
          <p:cNvSpPr>
            <a:spLocks noGrp="1"/>
          </p:cNvSpPr>
          <p:nvPr>
            <p:ph type="subTitle" idx="1"/>
          </p:nvPr>
        </p:nvSpPr>
        <p:spPr>
          <a:xfrm>
            <a:off x="1221071" y="1457739"/>
            <a:ext cx="9287758" cy="4704522"/>
          </a:xfrm>
        </p:spPr>
        <p:txBody>
          <a:bodyPr>
            <a:normAutofit/>
          </a:bodyPr>
          <a:lstStyle/>
          <a:p>
            <a:pPr marL="0" indent="0">
              <a:buNone/>
            </a:pPr>
            <a:r>
              <a:rPr lang="en-IN" dirty="0">
                <a:solidFill>
                  <a:schemeClr val="tx1">
                    <a:lumMod val="95000"/>
                    <a:lumOff val="5000"/>
                  </a:schemeClr>
                </a:solidFill>
              </a:rPr>
              <a:t>  </a:t>
            </a:r>
          </a:p>
          <a:p>
            <a:pPr marL="0" indent="0">
              <a:buNone/>
            </a:pPr>
            <a:r>
              <a:rPr lang="en-IN" dirty="0"/>
              <a:t> </a:t>
            </a:r>
            <a:r>
              <a:rPr lang="en-IN" sz="1800" dirty="0"/>
              <a:t>                 </a:t>
            </a:r>
            <a:endParaRPr lang="en-IN" sz="3600" dirty="0">
              <a:solidFill>
                <a:schemeClr val="tx1">
                  <a:lumMod val="95000"/>
                  <a:lumOff val="5000"/>
                </a:schemeClr>
              </a:solidFill>
            </a:endParaRPr>
          </a:p>
          <a:p>
            <a:pPr marL="0" indent="0">
              <a:buNone/>
            </a:pPr>
            <a:r>
              <a:rPr lang="en-IN" sz="3600" b="1" i="1" dirty="0">
                <a:solidFill>
                  <a:schemeClr val="accent2">
                    <a:lumMod val="50000"/>
                  </a:schemeClr>
                </a:solidFill>
              </a:rPr>
              <a:t> </a:t>
            </a:r>
            <a:r>
              <a:rPr lang="en-IN" sz="2000" b="1" i="1" dirty="0">
                <a:solidFill>
                  <a:schemeClr val="accent2">
                    <a:lumMod val="50000"/>
                  </a:schemeClr>
                </a:solidFill>
              </a:rPr>
              <a:t> </a:t>
            </a:r>
            <a:r>
              <a:rPr lang="en-IN" b="1" i="1" dirty="0"/>
              <a:t>                                    </a:t>
            </a:r>
            <a:r>
              <a:rPr lang="en-IN" sz="3600" b="1" i="1" dirty="0"/>
              <a:t>CS8611-</a:t>
            </a:r>
            <a:r>
              <a:rPr lang="en-IN" sz="3600" b="1" i="1" dirty="0">
                <a:solidFill>
                  <a:schemeClr val="tx1">
                    <a:lumMod val="95000"/>
                    <a:lumOff val="5000"/>
                  </a:schemeClr>
                </a:solidFill>
                <a:latin typeface="Bahnschrift SemiBold Condensed" panose="020B0502040204020203" pitchFamily="34" charset="0"/>
              </a:rPr>
              <a:t>MINI  PROJECT</a:t>
            </a:r>
            <a:r>
              <a:rPr lang="en-IN" sz="3600" b="1" i="1" dirty="0">
                <a:solidFill>
                  <a:schemeClr val="tx1">
                    <a:lumMod val="95000"/>
                    <a:lumOff val="5000"/>
                  </a:schemeClr>
                </a:solidFill>
              </a:rPr>
              <a:t> </a:t>
            </a:r>
          </a:p>
          <a:p>
            <a:pPr marL="0" indent="0">
              <a:buNone/>
            </a:pPr>
            <a:r>
              <a:rPr lang="en-IN" sz="3600" dirty="0">
                <a:solidFill>
                  <a:schemeClr val="accent2">
                    <a:lumMod val="75000"/>
                  </a:schemeClr>
                </a:solidFill>
              </a:rPr>
              <a:t>   </a:t>
            </a:r>
            <a:r>
              <a:rPr lang="en-IN" dirty="0">
                <a:solidFill>
                  <a:schemeClr val="accent2">
                    <a:lumMod val="75000"/>
                  </a:schemeClr>
                </a:solidFill>
              </a:rPr>
              <a:t> </a:t>
            </a:r>
            <a:r>
              <a:rPr lang="en-IN" sz="2400" dirty="0">
                <a:solidFill>
                  <a:schemeClr val="accent2">
                    <a:lumMod val="75000"/>
                  </a:schemeClr>
                </a:solidFill>
              </a:rPr>
              <a:t> </a:t>
            </a:r>
          </a:p>
          <a:p>
            <a:pPr marL="0" indent="0">
              <a:buNone/>
            </a:pPr>
            <a:r>
              <a:rPr lang="en-IN" sz="2400" dirty="0">
                <a:solidFill>
                  <a:schemeClr val="accent2">
                    <a:lumMod val="75000"/>
                  </a:schemeClr>
                </a:solidFill>
              </a:rPr>
              <a:t>    </a:t>
            </a:r>
            <a:r>
              <a:rPr lang="en-IN" sz="2400" dirty="0">
                <a:solidFill>
                  <a:schemeClr val="bg1">
                    <a:lumMod val="95000"/>
                  </a:schemeClr>
                </a:solidFill>
              </a:rPr>
              <a:t> </a:t>
            </a:r>
            <a:r>
              <a:rPr lang="en-IN" sz="3200" dirty="0" err="1">
                <a:solidFill>
                  <a:schemeClr val="bg1">
                    <a:lumMod val="95000"/>
                  </a:schemeClr>
                </a:solidFill>
                <a:latin typeface="Lucida Console" panose="020B0609040504020204" pitchFamily="49" charset="0"/>
              </a:rPr>
              <a:t>Vinothini.V</a:t>
            </a:r>
            <a:r>
              <a:rPr lang="en-IN" sz="3200" dirty="0">
                <a:solidFill>
                  <a:schemeClr val="bg1">
                    <a:lumMod val="95000"/>
                  </a:schemeClr>
                </a:solidFill>
                <a:latin typeface="Lucida Console" panose="020B0609040504020204" pitchFamily="49" charset="0"/>
              </a:rPr>
              <a:t>    [821019104052]</a:t>
            </a:r>
          </a:p>
          <a:p>
            <a:pPr marL="0" indent="0">
              <a:buNone/>
            </a:pPr>
            <a:r>
              <a:rPr lang="en-IN" sz="3200" dirty="0">
                <a:solidFill>
                  <a:schemeClr val="bg1">
                    <a:lumMod val="95000"/>
                  </a:schemeClr>
                </a:solidFill>
                <a:latin typeface="Lucida Console" panose="020B0609040504020204" pitchFamily="49" charset="0"/>
              </a:rPr>
              <a:t>  </a:t>
            </a:r>
            <a:r>
              <a:rPr lang="en-IN" sz="3200" dirty="0" err="1">
                <a:solidFill>
                  <a:schemeClr val="bg1">
                    <a:lumMod val="95000"/>
                  </a:schemeClr>
                </a:solidFill>
                <a:latin typeface="Lucida Console" panose="020B0609040504020204" pitchFamily="49" charset="0"/>
              </a:rPr>
              <a:t>Vishalatchi.B</a:t>
            </a:r>
            <a:r>
              <a:rPr lang="en-IN" sz="3200" dirty="0">
                <a:solidFill>
                  <a:schemeClr val="bg1">
                    <a:lumMod val="95000"/>
                  </a:schemeClr>
                </a:solidFill>
                <a:latin typeface="Lucida Console" panose="020B0609040504020204" pitchFamily="49" charset="0"/>
              </a:rPr>
              <a:t>  [821019104053]</a:t>
            </a:r>
          </a:p>
          <a:p>
            <a:pPr marL="0" indent="0">
              <a:buNone/>
            </a:pPr>
            <a:r>
              <a:rPr lang="en-IN" sz="3200" dirty="0">
                <a:solidFill>
                  <a:schemeClr val="bg1">
                    <a:lumMod val="95000"/>
                  </a:schemeClr>
                </a:solidFill>
                <a:latin typeface="Lucida Console" panose="020B0609040504020204" pitchFamily="49" charset="0"/>
              </a:rPr>
              <a:t>  </a:t>
            </a:r>
            <a:r>
              <a:rPr lang="en-IN" sz="3200" dirty="0" err="1">
                <a:solidFill>
                  <a:schemeClr val="bg1">
                    <a:lumMod val="95000"/>
                  </a:schemeClr>
                </a:solidFill>
                <a:latin typeface="Lucida Console" panose="020B0609040504020204" pitchFamily="49" charset="0"/>
              </a:rPr>
              <a:t>Yuvasripriya.S</a:t>
            </a:r>
            <a:r>
              <a:rPr lang="en-IN" sz="3200" dirty="0">
                <a:solidFill>
                  <a:schemeClr val="bg1">
                    <a:lumMod val="95000"/>
                  </a:schemeClr>
                </a:solidFill>
                <a:latin typeface="Lucida Console" panose="020B0609040504020204" pitchFamily="49" charset="0"/>
              </a:rPr>
              <a:t> [821019104054]                                                              </a:t>
            </a:r>
          </a:p>
          <a:p>
            <a:endParaRPr lang="en-US" sz="2400" dirty="0">
              <a:solidFill>
                <a:schemeClr val="bg1">
                  <a:lumMod val="95000"/>
                </a:schemeClr>
              </a:solidFill>
              <a:latin typeface="Lucida Console" panose="020B0609040504020204" pitchFamily="49" charset="0"/>
            </a:endParaRPr>
          </a:p>
        </p:txBody>
      </p:sp>
    </p:spTree>
    <p:extLst>
      <p:ext uri="{BB962C8B-B14F-4D97-AF65-F5344CB8AC3E}">
        <p14:creationId xmlns:p14="http://schemas.microsoft.com/office/powerpoint/2010/main" val="84907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9FE7-75E7-4EDE-BE08-5C9CFDEF9B27}"/>
              </a:ext>
            </a:extLst>
          </p:cNvPr>
          <p:cNvSpPr>
            <a:spLocks noGrp="1"/>
          </p:cNvSpPr>
          <p:nvPr>
            <p:ph type="title"/>
          </p:nvPr>
        </p:nvSpPr>
        <p:spPr>
          <a:xfrm>
            <a:off x="1516510" y="838200"/>
            <a:ext cx="8761413" cy="1427922"/>
          </a:xfrm>
        </p:spPr>
        <p:txBody>
          <a:bodyPr/>
          <a:lstStyle/>
          <a:p>
            <a:r>
              <a:rPr lang="en-US" sz="3600" b="1" i="0" u="none" strike="noStrike" baseline="0" dirty="0">
                <a:solidFill>
                  <a:schemeClr val="accent1"/>
                </a:solidFill>
                <a:latin typeface="Calibri-Bold"/>
              </a:rPr>
              <a:t>                                </a:t>
            </a:r>
            <a:br>
              <a:rPr lang="en-US" sz="3600" b="1" i="0" u="none" strike="noStrike" baseline="0" dirty="0">
                <a:solidFill>
                  <a:schemeClr val="accent1"/>
                </a:solidFill>
                <a:latin typeface="Calibri-Bold"/>
              </a:rPr>
            </a:br>
            <a:r>
              <a:rPr lang="en-US" sz="3600" b="1" i="0" u="none" strike="noStrike" baseline="0" dirty="0">
                <a:solidFill>
                  <a:schemeClr val="accent1"/>
                </a:solidFill>
                <a:latin typeface="Calibri-Bold"/>
              </a:rPr>
              <a:t>                                   </a:t>
            </a:r>
            <a:r>
              <a:rPr lang="en-US" sz="4400" b="1" dirty="0">
                <a:solidFill>
                  <a:schemeClr val="accent1"/>
                </a:solidFill>
                <a:latin typeface="Calibri-Bold"/>
              </a:rPr>
              <a:t>O</a:t>
            </a:r>
            <a:r>
              <a:rPr lang="en-US" sz="4400" b="1" i="0" u="none" strike="noStrike" baseline="0" dirty="0">
                <a:solidFill>
                  <a:schemeClr val="accent1"/>
                </a:solidFill>
                <a:latin typeface="Calibri-Bold"/>
              </a:rPr>
              <a:t>bjective</a:t>
            </a:r>
            <a:br>
              <a:rPr lang="en-US" sz="3600" b="1" i="0" u="none" strike="noStrike" baseline="0" dirty="0">
                <a:solidFill>
                  <a:schemeClr val="accent1"/>
                </a:solidFill>
                <a:latin typeface="Calibri-Bold"/>
              </a:rPr>
            </a:br>
            <a:endParaRPr lang="en-US" dirty="0"/>
          </a:p>
        </p:txBody>
      </p:sp>
      <p:sp>
        <p:nvSpPr>
          <p:cNvPr id="3" name="Content Placeholder 2">
            <a:extLst>
              <a:ext uri="{FF2B5EF4-FFF2-40B4-BE49-F238E27FC236}">
                <a16:creationId xmlns:a16="http://schemas.microsoft.com/office/drawing/2014/main" id="{00067D21-B4A7-4A02-B020-51BE515331C1}"/>
              </a:ext>
            </a:extLst>
          </p:cNvPr>
          <p:cNvSpPr>
            <a:spLocks noGrp="1"/>
          </p:cNvSpPr>
          <p:nvPr>
            <p:ph idx="1"/>
          </p:nvPr>
        </p:nvSpPr>
        <p:spPr>
          <a:xfrm>
            <a:off x="1154954" y="2603500"/>
            <a:ext cx="10427446" cy="3416300"/>
          </a:xfrm>
        </p:spPr>
        <p:txBody>
          <a:bodyPr>
            <a:noAutofit/>
          </a:bodyPr>
          <a:lstStyle/>
          <a:p>
            <a:pPr>
              <a:buFont typeface="Wingdings" panose="05000000000000000000" pitchFamily="2" charset="2"/>
              <a:buChar char="Ø"/>
            </a:pPr>
            <a:r>
              <a:rPr lang="en-US" sz="4800" dirty="0">
                <a:solidFill>
                  <a:srgbClr val="000000"/>
                </a:solidFill>
                <a:latin typeface="Cambria" panose="02040503050406030204" pitchFamily="18" charset="0"/>
              </a:rPr>
              <a:t>We </a:t>
            </a:r>
            <a:r>
              <a:rPr lang="en-US" sz="4800" b="0" i="0" u="none" strike="noStrike" baseline="0" dirty="0">
                <a:solidFill>
                  <a:srgbClr val="000000"/>
                </a:solidFill>
                <a:latin typeface="Cambria" panose="02040503050406030204" pitchFamily="18" charset="0"/>
              </a:rPr>
              <a:t>implement the functionality which features regular updates of a cricket match live score on a Telegram group.</a:t>
            </a:r>
            <a:br>
              <a:rPr lang="en-US" sz="4800" b="0" i="0" u="none" strike="noStrike" baseline="0" dirty="0">
                <a:solidFill>
                  <a:srgbClr val="000000"/>
                </a:solidFill>
                <a:latin typeface="Cambria" panose="02040503050406030204" pitchFamily="18" charset="0"/>
              </a:rPr>
            </a:br>
            <a:endParaRPr lang="en-US" sz="4800" dirty="0"/>
          </a:p>
        </p:txBody>
      </p:sp>
    </p:spTree>
    <p:extLst>
      <p:ext uri="{BB962C8B-B14F-4D97-AF65-F5344CB8AC3E}">
        <p14:creationId xmlns:p14="http://schemas.microsoft.com/office/powerpoint/2010/main" val="315040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8AF2-1739-4EA6-894D-B825288EC796}"/>
              </a:ext>
            </a:extLst>
          </p:cNvPr>
          <p:cNvSpPr>
            <a:spLocks noGrp="1"/>
          </p:cNvSpPr>
          <p:nvPr>
            <p:ph type="title"/>
          </p:nvPr>
        </p:nvSpPr>
        <p:spPr>
          <a:xfrm>
            <a:off x="1715293" y="961171"/>
            <a:ext cx="8761413" cy="1178501"/>
          </a:xfrm>
        </p:spPr>
        <p:txBody>
          <a:bodyPr/>
          <a:lstStyle/>
          <a:p>
            <a:r>
              <a:rPr lang="en-US" b="1" dirty="0">
                <a:solidFill>
                  <a:schemeClr val="accent1"/>
                </a:solidFill>
                <a:latin typeface="Calibri-Bold"/>
              </a:rPr>
              <a:t>                     </a:t>
            </a:r>
            <a:br>
              <a:rPr lang="en-US" b="1" dirty="0">
                <a:solidFill>
                  <a:schemeClr val="accent1"/>
                </a:solidFill>
                <a:latin typeface="Calibri-Bold"/>
              </a:rPr>
            </a:br>
            <a:r>
              <a:rPr lang="en-US" b="1" dirty="0">
                <a:solidFill>
                  <a:schemeClr val="accent1"/>
                </a:solidFill>
                <a:latin typeface="Calibri-Bold"/>
              </a:rPr>
              <a:t>                        </a:t>
            </a:r>
            <a:r>
              <a:rPr lang="en-US" sz="4400" b="1" dirty="0">
                <a:solidFill>
                  <a:schemeClr val="accent1"/>
                </a:solidFill>
                <a:latin typeface="Calibri-Bold"/>
              </a:rPr>
              <a:t>   Introduction</a:t>
            </a:r>
            <a:br>
              <a:rPr lang="en-US" sz="4400" b="1" i="0" u="none" strike="noStrike" baseline="0" dirty="0">
                <a:solidFill>
                  <a:schemeClr val="accent1"/>
                </a:solidFill>
                <a:latin typeface="Calibri-Bold"/>
              </a:rPr>
            </a:br>
            <a:endParaRPr lang="en-US" sz="4400" dirty="0">
              <a:solidFill>
                <a:schemeClr val="accent1"/>
              </a:solidFill>
            </a:endParaRPr>
          </a:p>
        </p:txBody>
      </p:sp>
      <p:sp>
        <p:nvSpPr>
          <p:cNvPr id="3" name="Content Placeholder 2">
            <a:extLst>
              <a:ext uri="{FF2B5EF4-FFF2-40B4-BE49-F238E27FC236}">
                <a16:creationId xmlns:a16="http://schemas.microsoft.com/office/drawing/2014/main" id="{8CE70CAC-67A0-41D3-9B28-C6C95991CC1F}"/>
              </a:ext>
            </a:extLst>
          </p:cNvPr>
          <p:cNvSpPr>
            <a:spLocks noGrp="1"/>
          </p:cNvSpPr>
          <p:nvPr>
            <p:ph idx="1"/>
          </p:nvPr>
        </p:nvSpPr>
        <p:spPr>
          <a:xfrm>
            <a:off x="205911" y="2139673"/>
            <a:ext cx="11780175" cy="4976745"/>
          </a:xfrm>
        </p:spPr>
        <p:txBody>
          <a:bodyPr>
            <a:normAutofit fontScale="62500" lnSpcReduction="20000"/>
          </a:bodyPr>
          <a:lstStyle/>
          <a:p>
            <a:pPr algn="l"/>
            <a:endParaRPr lang="en-US" sz="1400" b="0" i="0" u="none" strike="noStrike" baseline="0" dirty="0">
              <a:solidFill>
                <a:srgbClr val="000000"/>
              </a:solidFill>
              <a:latin typeface="Cambria" panose="02040503050406030204" pitchFamily="18" charset="0"/>
            </a:endParaRPr>
          </a:p>
          <a:p>
            <a:pPr algn="l"/>
            <a:r>
              <a:rPr lang="en-US" sz="3600" b="0" i="0" u="none" strike="noStrike" baseline="0" dirty="0">
                <a:solidFill>
                  <a:srgbClr val="000000"/>
                </a:solidFill>
                <a:latin typeface="Cambria" panose="02040503050406030204" pitchFamily="18" charset="0"/>
              </a:rPr>
              <a:t>Cricket fans, raise your foam fingers if you have been looking for a quicker way to share scores and updates with your friends.</a:t>
            </a:r>
          </a:p>
          <a:p>
            <a:pPr algn="l"/>
            <a:r>
              <a:rPr lang="en-US" sz="3600" b="0" i="0" u="none" strike="noStrike" baseline="0" dirty="0">
                <a:solidFill>
                  <a:srgbClr val="000000"/>
                </a:solidFill>
                <a:latin typeface="Cambria" panose="02040503050406030204" pitchFamily="18" charset="0"/>
              </a:rPr>
              <a:t>Even if you aren’t a sports enthusiast, think about the number of fans who are out there looking for an option like this on their phones. </a:t>
            </a:r>
          </a:p>
          <a:p>
            <a:pPr algn="l"/>
            <a:r>
              <a:rPr lang="en-US" sz="3600" b="0" i="0" u="none" strike="noStrike" baseline="0" dirty="0">
                <a:solidFill>
                  <a:srgbClr val="000000"/>
                </a:solidFill>
                <a:latin typeface="Cambria" panose="02040503050406030204" pitchFamily="18" charset="0"/>
              </a:rPr>
              <a:t>Sports</a:t>
            </a:r>
            <a:r>
              <a:rPr lang="en-US" sz="3600" dirty="0">
                <a:solidFill>
                  <a:srgbClr val="000000"/>
                </a:solidFill>
                <a:latin typeface="Cambria" panose="02040503050406030204" pitchFamily="18" charset="0"/>
              </a:rPr>
              <a:t> </a:t>
            </a:r>
            <a:r>
              <a:rPr lang="en-US" sz="3600" b="0" i="0" u="none" strike="noStrike" baseline="0" dirty="0">
                <a:solidFill>
                  <a:srgbClr val="000000"/>
                </a:solidFill>
                <a:latin typeface="Cambria" panose="02040503050406030204" pitchFamily="18" charset="0"/>
              </a:rPr>
              <a:t>websites do offer live scores on their page which is what the majority of the people follow to stay updated on live updates if they are not watching a match.</a:t>
            </a:r>
          </a:p>
          <a:p>
            <a:r>
              <a:rPr lang="en-US" sz="3600" b="0" i="0" u="none" strike="noStrike" baseline="0" dirty="0">
                <a:solidFill>
                  <a:srgbClr val="000000"/>
                </a:solidFill>
                <a:latin typeface="Cambria" panose="02040503050406030204" pitchFamily="18" charset="0"/>
              </a:rPr>
              <a:t>But the thing with these websites is that you have to keep staring at the page or refreshing it to get the latest score which can be quite unproductive if you are in the middle of important work. </a:t>
            </a:r>
          </a:p>
          <a:p>
            <a:pPr algn="l"/>
            <a:r>
              <a:rPr lang="en-US" sz="3600" b="0" i="0" u="none" strike="noStrike" baseline="0" dirty="0">
                <a:solidFill>
                  <a:srgbClr val="000000"/>
                </a:solidFill>
                <a:latin typeface="Cambria" panose="02040503050406030204" pitchFamily="18" charset="0"/>
              </a:rPr>
              <a:t>Moreover, every time you want to share the joy of a SIX or a wicket </a:t>
            </a:r>
            <a:r>
              <a:rPr lang="en-US" sz="3600" b="0" i="0" u="none" strike="noStrike" baseline="0" dirty="0" err="1">
                <a:solidFill>
                  <a:srgbClr val="000000"/>
                </a:solidFill>
                <a:latin typeface="Cambria" panose="02040503050406030204" pitchFamily="18" charset="0"/>
              </a:rPr>
              <a:t>withyour</a:t>
            </a:r>
            <a:r>
              <a:rPr lang="en-US" sz="3600" b="0" i="0" u="none" strike="noStrike" baseline="0" dirty="0">
                <a:solidFill>
                  <a:srgbClr val="000000"/>
                </a:solidFill>
                <a:latin typeface="Cambria" panose="02040503050406030204" pitchFamily="18" charset="0"/>
              </a:rPr>
              <a:t> friend, you have to manually share it via a messaging app.</a:t>
            </a:r>
          </a:p>
          <a:p>
            <a:r>
              <a:rPr lang="en-US" sz="3600" b="0" i="0" u="none" strike="noStrike" baseline="0" dirty="0">
                <a:solidFill>
                  <a:srgbClr val="000000"/>
                </a:solidFill>
                <a:latin typeface="Cambria" panose="02040503050406030204" pitchFamily="18" charset="0"/>
              </a:rPr>
              <a:t>But now, </a:t>
            </a:r>
            <a:r>
              <a:rPr lang="en-US" sz="3600" b="0" i="1" u="none" strike="noStrike" baseline="0" dirty="0">
                <a:solidFill>
                  <a:srgbClr val="000000"/>
                </a:solidFill>
                <a:latin typeface="Cambria-Italic"/>
              </a:rPr>
              <a:t>you </a:t>
            </a:r>
            <a:r>
              <a:rPr lang="en-US" sz="3600" b="0" i="0" u="none" strike="noStrike" baseline="0" dirty="0">
                <a:solidFill>
                  <a:srgbClr val="000000"/>
                </a:solidFill>
                <a:latin typeface="Cambria" panose="02040503050406030204" pitchFamily="18" charset="0"/>
              </a:rPr>
              <a:t>can build a better solution for the millions of sports fans (including  yourself if you raised your foam finger) and even learn important concepts  in that process.</a:t>
            </a:r>
          </a:p>
          <a:p>
            <a:pPr algn="l"/>
            <a:endParaRPr lang="en-US" sz="3600" b="0" i="0" u="none" strike="noStrike" baseline="0" dirty="0">
              <a:solidFill>
                <a:srgbClr val="000000"/>
              </a:solidFill>
              <a:latin typeface="Cambria" panose="02040503050406030204" pitchFamily="18" charset="0"/>
            </a:endParaRPr>
          </a:p>
          <a:p>
            <a:pPr algn="l"/>
            <a:endParaRPr lang="en-US" sz="3600" b="0" i="0" u="none" strike="noStrike" baseline="0" dirty="0">
              <a:solidFill>
                <a:srgbClr val="000000"/>
              </a:solidFill>
              <a:latin typeface="Cambria" panose="02040503050406030204" pitchFamily="18" charset="0"/>
            </a:endParaRPr>
          </a:p>
          <a:p>
            <a:pPr algn="l"/>
            <a:endParaRPr lang="en-US" sz="3600" b="0" i="0" u="none" strike="noStrike" baseline="0" dirty="0">
              <a:solidFill>
                <a:srgbClr val="000000"/>
              </a:solidFill>
              <a:latin typeface="Cambria" panose="02040503050406030204" pitchFamily="18" charset="0"/>
            </a:endParaRPr>
          </a:p>
          <a:p>
            <a:endParaRPr lang="en-US" sz="3600" dirty="0"/>
          </a:p>
        </p:txBody>
      </p:sp>
    </p:spTree>
    <p:extLst>
      <p:ext uri="{BB962C8B-B14F-4D97-AF65-F5344CB8AC3E}">
        <p14:creationId xmlns:p14="http://schemas.microsoft.com/office/powerpoint/2010/main" val="422741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55F1-0B71-45D3-815C-065A7D8119B6}"/>
              </a:ext>
            </a:extLst>
          </p:cNvPr>
          <p:cNvSpPr>
            <a:spLocks noGrp="1"/>
          </p:cNvSpPr>
          <p:nvPr>
            <p:ph type="title"/>
          </p:nvPr>
        </p:nvSpPr>
        <p:spPr>
          <a:xfrm>
            <a:off x="1370737" y="1027433"/>
            <a:ext cx="8761413" cy="728480"/>
          </a:xfrm>
        </p:spPr>
        <p:txBody>
          <a:bodyPr/>
          <a:lstStyle/>
          <a:p>
            <a:r>
              <a:rPr lang="en-IN" dirty="0">
                <a:solidFill>
                  <a:schemeClr val="accent1"/>
                </a:solidFill>
              </a:rPr>
              <a:t>                     </a:t>
            </a:r>
            <a:r>
              <a:rPr lang="en-IN" sz="4400" b="1" dirty="0">
                <a:solidFill>
                  <a:schemeClr val="accent1"/>
                </a:solidFill>
                <a:latin typeface="Calibri-Bold"/>
                <a:cs typeface="Calibri" panose="020F0502020204030204" pitchFamily="34" charset="0"/>
              </a:rPr>
              <a:t>Literature Survey</a:t>
            </a:r>
            <a:endParaRPr lang="en-US" sz="4400" b="1" dirty="0">
              <a:solidFill>
                <a:schemeClr val="accent1"/>
              </a:solidFill>
              <a:latin typeface="Calibri-Bold"/>
              <a:cs typeface="Calibri" panose="020F0502020204030204" pitchFamily="34" charset="0"/>
            </a:endParaRPr>
          </a:p>
        </p:txBody>
      </p:sp>
      <p:sp>
        <p:nvSpPr>
          <p:cNvPr id="3" name="Content Placeholder 2">
            <a:extLst>
              <a:ext uri="{FF2B5EF4-FFF2-40B4-BE49-F238E27FC236}">
                <a16:creationId xmlns:a16="http://schemas.microsoft.com/office/drawing/2014/main" id="{76F2DFCD-E9EF-4E3D-8A98-BFF994E2DC06}"/>
              </a:ext>
            </a:extLst>
          </p:cNvPr>
          <p:cNvSpPr>
            <a:spLocks noGrp="1"/>
          </p:cNvSpPr>
          <p:nvPr>
            <p:ph idx="1"/>
          </p:nvPr>
        </p:nvSpPr>
        <p:spPr>
          <a:xfrm>
            <a:off x="941912" y="2554082"/>
            <a:ext cx="10945288" cy="5493578"/>
          </a:xfrm>
        </p:spPr>
        <p:txBody>
          <a:bodyPr>
            <a:normAutofit/>
          </a:bodyPr>
          <a:lstStyle/>
          <a:p>
            <a:pPr>
              <a:buFont typeface="+mj-lt"/>
              <a:buAutoNum type="arabicParenR"/>
            </a:pPr>
            <a:r>
              <a:rPr lang="en-US" sz="2000" dirty="0">
                <a:solidFill>
                  <a:schemeClr val="tx1"/>
                </a:solidFill>
                <a:hlinkClick r:id="rId2">
                  <a:extLst>
                    <a:ext uri="{A12FA001-AC4F-418D-AE19-62706E023703}">
                      <ahyp:hlinkClr xmlns:ahyp="http://schemas.microsoft.com/office/drawing/2018/hyperlinkcolor" val="tx"/>
                    </a:ext>
                  </a:extLst>
                </a:hlinkClick>
              </a:rPr>
              <a:t>https://www.crio.do/learn/v2/me/ME_REST/</a:t>
            </a:r>
            <a:endParaRPr lang="en-US" sz="2000" dirty="0">
              <a:solidFill>
                <a:schemeClr val="tx1"/>
              </a:solidFill>
            </a:endParaRPr>
          </a:p>
          <a:p>
            <a:pPr>
              <a:buFont typeface="+mj-lt"/>
              <a:buAutoNum type="arabicParenR"/>
            </a:pPr>
            <a:r>
              <a:rPr lang="en-US" sz="2000" dirty="0">
                <a:solidFill>
                  <a:schemeClr val="tx1"/>
                </a:solidFill>
                <a:hlinkClick r:id="rId3">
                  <a:extLst>
                    <a:ext uri="{A12FA001-AC4F-418D-AE19-62706E023703}">
                      <ahyp:hlinkClr xmlns:ahyp="http://schemas.microsoft.com/office/drawing/2018/hyperlinkcolor" val="tx"/>
                    </a:ext>
                  </a:extLst>
                </a:hlinkClick>
              </a:rPr>
              <a:t>https://www.crio.do/learn/v2/me/ME_HTTP/</a:t>
            </a:r>
            <a:endParaRPr lang="en-US" sz="2000" dirty="0">
              <a:solidFill>
                <a:schemeClr val="tx1"/>
              </a:solidFill>
            </a:endParaRPr>
          </a:p>
          <a:p>
            <a:pPr>
              <a:buFont typeface="+mj-lt"/>
              <a:buAutoNum type="arabicParenR"/>
            </a:pPr>
            <a:r>
              <a:rPr lang="en-US" sz="2000" dirty="0">
                <a:solidFill>
                  <a:schemeClr val="tx1"/>
                </a:solidFill>
                <a:hlinkClick r:id="rId4">
                  <a:extLst>
                    <a:ext uri="{A12FA001-AC4F-418D-AE19-62706E023703}">
                      <ahyp:hlinkClr xmlns:ahyp="http://schemas.microsoft.com/office/drawing/2018/hyperlinkcolor" val="tx"/>
                    </a:ext>
                  </a:extLst>
                </a:hlinkClick>
              </a:rPr>
              <a:t>https://www.geeksforgeeks.org/read-write-and-parse-json-using-python/</a:t>
            </a:r>
            <a:endParaRPr lang="en-US" sz="2000" dirty="0">
              <a:solidFill>
                <a:schemeClr val="tx1"/>
              </a:solidFill>
            </a:endParaRPr>
          </a:p>
          <a:p>
            <a:pPr>
              <a:buFont typeface="+mj-lt"/>
              <a:buAutoNum type="arabicParenR"/>
            </a:pPr>
            <a:r>
              <a:rPr lang="en-US" sz="2000" dirty="0">
                <a:solidFill>
                  <a:schemeClr val="tx1"/>
                </a:solidFill>
                <a:hlinkClick r:id="rId5">
                  <a:extLst>
                    <a:ext uri="{A12FA001-AC4F-418D-AE19-62706E023703}">
                      <ahyp:hlinkClr xmlns:ahyp="http://schemas.microsoft.com/office/drawing/2018/hyperlinkcolor" val="tx"/>
                    </a:ext>
                  </a:extLst>
                </a:hlinkClick>
              </a:rPr>
              <a:t>https://www.geeksforgeeks.org/send-message-to-telegram-user-using-python/</a:t>
            </a:r>
            <a:endParaRPr lang="en-US" sz="2000" dirty="0">
              <a:solidFill>
                <a:schemeClr val="tx1"/>
              </a:solidFill>
            </a:endParaRPr>
          </a:p>
          <a:p>
            <a:pPr>
              <a:buFont typeface="+mj-lt"/>
              <a:buAutoNum type="arabicParenR"/>
            </a:pPr>
            <a:r>
              <a:rPr lang="en-US" sz="2000" dirty="0">
                <a:solidFill>
                  <a:schemeClr val="tx1"/>
                </a:solidFill>
                <a:hlinkClick r:id="rId6">
                  <a:extLst>
                    <a:ext uri="{A12FA001-AC4F-418D-AE19-62706E023703}">
                      <ahyp:hlinkClr xmlns:ahyp="http://schemas.microsoft.com/office/drawing/2018/hyperlinkcolor" val="tx"/>
                    </a:ext>
                  </a:extLst>
                </a:hlinkClick>
              </a:rPr>
              <a:t>https://www.tecmint.com/run-repeat-linux-command-every-x-seconds/</a:t>
            </a:r>
            <a:endParaRPr lang="en-US" sz="2000" dirty="0">
              <a:solidFill>
                <a:schemeClr val="tx1"/>
              </a:solidFill>
            </a:endParaRPr>
          </a:p>
          <a:p>
            <a:pPr>
              <a:buFont typeface="+mj-lt"/>
              <a:buAutoNum type="arabicParenR"/>
            </a:pPr>
            <a:r>
              <a:rPr lang="en-US" sz="2000" dirty="0">
                <a:solidFill>
                  <a:schemeClr val="tx1"/>
                </a:solidFill>
                <a:hlinkClick r:id="rId7">
                  <a:extLst>
                    <a:ext uri="{A12FA001-AC4F-418D-AE19-62706E023703}">
                      <ahyp:hlinkClr xmlns:ahyp="http://schemas.microsoft.com/office/drawing/2018/hyperlinkcolor" val="tx"/>
                    </a:ext>
                  </a:extLst>
                </a:hlinkClick>
              </a:rPr>
              <a:t>https://www.fullstackpython.com/blog/send-sms-text-messages-python.html</a:t>
            </a:r>
            <a:endParaRPr lang="en-US" sz="2000" dirty="0">
              <a:solidFill>
                <a:schemeClr val="tx1"/>
              </a:solidFill>
            </a:endParaRPr>
          </a:p>
          <a:p>
            <a:pPr>
              <a:buFont typeface="+mj-lt"/>
              <a:buAutoNum type="arabicParenR"/>
            </a:pPr>
            <a:r>
              <a:rPr lang="en-US" sz="2000" dirty="0">
                <a:solidFill>
                  <a:schemeClr val="tx1"/>
                </a:solidFill>
              </a:rPr>
              <a:t>https://medium.com/@soufianerafik/how-to-add-a-local-project-to-github-on-macos-94a64659612b</a:t>
            </a:r>
          </a:p>
        </p:txBody>
      </p:sp>
    </p:spTree>
    <p:extLst>
      <p:ext uri="{BB962C8B-B14F-4D97-AF65-F5344CB8AC3E}">
        <p14:creationId xmlns:p14="http://schemas.microsoft.com/office/powerpoint/2010/main" val="355353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13BD-95DB-4655-8393-1694287F992E}"/>
              </a:ext>
            </a:extLst>
          </p:cNvPr>
          <p:cNvSpPr>
            <a:spLocks noGrp="1"/>
          </p:cNvSpPr>
          <p:nvPr>
            <p:ph type="title"/>
          </p:nvPr>
        </p:nvSpPr>
        <p:spPr/>
        <p:txBody>
          <a:bodyPr/>
          <a:lstStyle/>
          <a:p>
            <a:r>
              <a:rPr lang="en-US" sz="3600" b="0" i="0" u="none" strike="noStrike" baseline="0" dirty="0">
                <a:solidFill>
                  <a:schemeClr val="accent1"/>
                </a:solidFill>
                <a:latin typeface="Times New Roman" panose="02020603050405020304" pitchFamily="18" charset="0"/>
              </a:rPr>
              <a:t>                       </a:t>
            </a:r>
            <a:r>
              <a:rPr lang="en-US" sz="4400" b="0" i="0" u="none" strike="noStrike" baseline="0" dirty="0">
                <a:solidFill>
                  <a:schemeClr val="accent1"/>
                </a:solidFill>
                <a:latin typeface="Calibri-Bold"/>
              </a:rPr>
              <a:t> Existing</a:t>
            </a:r>
            <a:r>
              <a:rPr lang="en-US" sz="4400" b="0" i="0" u="none" strike="noStrike" baseline="0" dirty="0">
                <a:solidFill>
                  <a:schemeClr val="accent2"/>
                </a:solidFill>
                <a:latin typeface="Calibri-Bold"/>
              </a:rPr>
              <a:t> </a:t>
            </a:r>
            <a:r>
              <a:rPr lang="en-US" sz="4400" dirty="0">
                <a:solidFill>
                  <a:schemeClr val="accent1"/>
                </a:solidFill>
                <a:latin typeface="Calibri-Bold"/>
              </a:rPr>
              <a:t>S</a:t>
            </a:r>
            <a:r>
              <a:rPr lang="en-US" sz="4400" b="0" i="0" u="none" strike="noStrike" baseline="0" dirty="0">
                <a:solidFill>
                  <a:schemeClr val="accent1"/>
                </a:solidFill>
                <a:latin typeface="Calibri-Bold"/>
              </a:rPr>
              <a:t>ystem</a:t>
            </a:r>
            <a:endParaRPr lang="en-US" sz="4400" dirty="0">
              <a:solidFill>
                <a:schemeClr val="accent1"/>
              </a:solidFill>
              <a:latin typeface="Calibri-Bold"/>
            </a:endParaRPr>
          </a:p>
        </p:txBody>
      </p:sp>
      <p:sp>
        <p:nvSpPr>
          <p:cNvPr id="3" name="Content Placeholder 2">
            <a:extLst>
              <a:ext uri="{FF2B5EF4-FFF2-40B4-BE49-F238E27FC236}">
                <a16:creationId xmlns:a16="http://schemas.microsoft.com/office/drawing/2014/main" id="{21C26103-70CE-4BF9-AF73-24BB77E97183}"/>
              </a:ext>
            </a:extLst>
          </p:cNvPr>
          <p:cNvSpPr>
            <a:spLocks noGrp="1"/>
          </p:cNvSpPr>
          <p:nvPr>
            <p:ph idx="1"/>
          </p:nvPr>
        </p:nvSpPr>
        <p:spPr>
          <a:xfrm>
            <a:off x="638119" y="2332382"/>
            <a:ext cx="11355098" cy="4678017"/>
          </a:xfrm>
        </p:spPr>
        <p:txBody>
          <a:bodyPr>
            <a:normAutofit fontScale="85000" lnSpcReduction="10000"/>
          </a:bodyPr>
          <a:lstStyle/>
          <a:p>
            <a:r>
              <a:rPr lang="en-US" sz="2600" b="0" i="0" u="none" strike="noStrike" baseline="0" dirty="0">
                <a:solidFill>
                  <a:srgbClr val="000000"/>
                </a:solidFill>
                <a:latin typeface="Times New Roman" panose="02020603050405020304" pitchFamily="18" charset="0"/>
              </a:rPr>
              <a:t>The existing system of watching cricket is generally on the television. Most matches are not scheduled on holidays and this will allow people access to the match regardless of their location. Some sites do exist that display text commentary but they are very impersonal. </a:t>
            </a:r>
          </a:p>
          <a:p>
            <a:pPr marL="0" indent="0">
              <a:buNone/>
            </a:pPr>
            <a:r>
              <a:rPr lang="en-US" sz="3300" b="1" i="1" u="none" strike="noStrike" baseline="0" dirty="0">
                <a:solidFill>
                  <a:srgbClr val="000000"/>
                </a:solidFill>
                <a:latin typeface="Times New Roman" panose="02020603050405020304" pitchFamily="18" charset="0"/>
              </a:rPr>
              <a:t>Disadvantages of the existing system: - </a:t>
            </a:r>
            <a:endParaRPr lang="en-US" sz="3300" b="0" i="0" u="none" strike="noStrike" baseline="0" dirty="0">
              <a:solidFill>
                <a:srgbClr val="000000"/>
              </a:solidFill>
              <a:latin typeface="Times New Roman" panose="02020603050405020304" pitchFamily="18" charset="0"/>
            </a:endParaRPr>
          </a:p>
          <a:p>
            <a:r>
              <a:rPr lang="en-US" sz="2200" b="0" i="0" u="none" strike="noStrike" baseline="0" dirty="0">
                <a:solidFill>
                  <a:srgbClr val="000000"/>
                </a:solidFill>
                <a:latin typeface="Times New Roman" panose="02020603050405020304" pitchFamily="18" charset="0"/>
              </a:rPr>
              <a:t>1. Time consuming: </a:t>
            </a:r>
          </a:p>
          <a:p>
            <a:pPr marL="0" indent="0">
              <a:buNone/>
            </a:pPr>
            <a:r>
              <a:rPr lang="en-US" sz="2200" b="0" i="0" u="none" strike="noStrike" baseline="0" dirty="0">
                <a:solidFill>
                  <a:srgbClr val="000000"/>
                </a:solidFill>
                <a:latin typeface="Times New Roman" panose="02020603050405020304" pitchFamily="18" charset="0"/>
              </a:rPr>
              <a:t>               The manual processing is taking more time. It takes lots of time to record the process and transaction into a paper. </a:t>
            </a:r>
          </a:p>
          <a:p>
            <a:r>
              <a:rPr lang="en-US" sz="2200" b="0" i="0" u="none" strike="noStrike" baseline="0" dirty="0">
                <a:solidFill>
                  <a:srgbClr val="000000"/>
                </a:solidFill>
                <a:latin typeface="Times New Roman" panose="02020603050405020304" pitchFamily="18" charset="0"/>
              </a:rPr>
              <a:t>2. Security is not assured: </a:t>
            </a:r>
          </a:p>
          <a:p>
            <a:pPr marL="0" indent="0">
              <a:buNone/>
            </a:pPr>
            <a:r>
              <a:rPr lang="en-US" sz="2200" dirty="0">
                <a:solidFill>
                  <a:srgbClr val="000000"/>
                </a:solidFill>
                <a:latin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rPr>
              <a:t>Security is not assured for the records of the organization. The need for computerizing arises in order </a:t>
            </a:r>
            <a:r>
              <a:rPr lang="en-US" sz="2200" b="0" i="0" u="none" strike="noStrike" baseline="0" dirty="0" err="1">
                <a:solidFill>
                  <a:srgbClr val="000000"/>
                </a:solidFill>
                <a:latin typeface="Times New Roman" panose="02020603050405020304" pitchFamily="18" charset="0"/>
              </a:rPr>
              <a:t>order</a:t>
            </a:r>
            <a:r>
              <a:rPr lang="en-US" sz="2200" b="0" i="0" u="none" strike="noStrike" baseline="0" dirty="0">
                <a:solidFill>
                  <a:srgbClr val="000000"/>
                </a:solidFill>
                <a:latin typeface="Times New Roman" panose="02020603050405020304" pitchFamily="18" charset="0"/>
              </a:rPr>
              <a:t> assure the security of the records from fire or other destruction. </a:t>
            </a:r>
          </a:p>
          <a:p>
            <a:r>
              <a:rPr lang="en-US" sz="2200" b="0" i="0" u="none" strike="noStrike" baseline="0" dirty="0">
                <a:solidFill>
                  <a:srgbClr val="000000"/>
                </a:solidFill>
                <a:latin typeface="Times New Roman" panose="02020603050405020304" pitchFamily="18" charset="0"/>
              </a:rPr>
              <a:t>3. Space consuming: </a:t>
            </a:r>
          </a:p>
          <a:p>
            <a:pPr marL="0" indent="0">
              <a:buNone/>
            </a:pPr>
            <a:r>
              <a:rPr lang="en-US" sz="2200" b="0" i="0" u="none" strike="noStrike" baseline="0" dirty="0">
                <a:solidFill>
                  <a:srgbClr val="000000"/>
                </a:solidFill>
                <a:latin typeface="Times New Roman" panose="02020603050405020304" pitchFamily="18" charset="0"/>
              </a:rPr>
              <a:t>                  A lot of space is required to maintain the record physically. To solve the problem they are going for computerization.</a:t>
            </a:r>
            <a:endParaRPr lang="en-US" sz="2200" dirty="0"/>
          </a:p>
        </p:txBody>
      </p:sp>
    </p:spTree>
    <p:extLst>
      <p:ext uri="{BB962C8B-B14F-4D97-AF65-F5344CB8AC3E}">
        <p14:creationId xmlns:p14="http://schemas.microsoft.com/office/powerpoint/2010/main" val="164561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F9BC-E3F2-4FA2-BEDC-8EF6BDCD9036}"/>
              </a:ext>
            </a:extLst>
          </p:cNvPr>
          <p:cNvSpPr>
            <a:spLocks noGrp="1"/>
          </p:cNvSpPr>
          <p:nvPr>
            <p:ph type="title"/>
          </p:nvPr>
        </p:nvSpPr>
        <p:spPr>
          <a:xfrm>
            <a:off x="982676" y="868407"/>
            <a:ext cx="8761413" cy="1026654"/>
          </a:xfrm>
        </p:spPr>
        <p:txBody>
          <a:bodyPr/>
          <a:lstStyle/>
          <a:p>
            <a:r>
              <a:rPr lang="en-US" dirty="0">
                <a:solidFill>
                  <a:schemeClr val="accent1"/>
                </a:solidFill>
                <a:latin typeface="Times New Roman" panose="02020603050405020304" pitchFamily="18" charset="0"/>
              </a:rPr>
              <a:t>                       </a:t>
            </a:r>
            <a:r>
              <a:rPr lang="en-US" sz="4400" dirty="0">
                <a:solidFill>
                  <a:schemeClr val="accent1"/>
                </a:solidFill>
                <a:latin typeface="Calibri-Bold"/>
              </a:rPr>
              <a:t>  P</a:t>
            </a:r>
            <a:r>
              <a:rPr lang="en-US" sz="4400" b="0" i="0" u="none" strike="noStrike" baseline="0" dirty="0">
                <a:solidFill>
                  <a:schemeClr val="accent1"/>
                </a:solidFill>
                <a:latin typeface="Calibri-Bold"/>
              </a:rPr>
              <a:t>roposed System</a:t>
            </a:r>
            <a:endParaRPr lang="en-US" sz="4400" dirty="0">
              <a:solidFill>
                <a:schemeClr val="accent1"/>
              </a:solidFill>
              <a:latin typeface="Calibri-Bold"/>
            </a:endParaRPr>
          </a:p>
        </p:txBody>
      </p:sp>
      <p:sp>
        <p:nvSpPr>
          <p:cNvPr id="3" name="Content Placeholder 2">
            <a:extLst>
              <a:ext uri="{FF2B5EF4-FFF2-40B4-BE49-F238E27FC236}">
                <a16:creationId xmlns:a16="http://schemas.microsoft.com/office/drawing/2014/main" id="{2FEDC843-234A-4CD2-A8E4-BFD085AE50A9}"/>
              </a:ext>
            </a:extLst>
          </p:cNvPr>
          <p:cNvSpPr>
            <a:spLocks noGrp="1"/>
          </p:cNvSpPr>
          <p:nvPr>
            <p:ph idx="1"/>
          </p:nvPr>
        </p:nvSpPr>
        <p:spPr>
          <a:xfrm>
            <a:off x="441138" y="2401014"/>
            <a:ext cx="11309723" cy="4456985"/>
          </a:xfrm>
        </p:spPr>
        <p:txBody>
          <a:bodyPr>
            <a:normAutofit fontScale="92500"/>
          </a:bodyPr>
          <a:lstStyle/>
          <a:p>
            <a:r>
              <a:rPr lang="en-US" sz="2100" b="0" i="0" u="none" strike="noStrike" baseline="0" dirty="0">
                <a:solidFill>
                  <a:srgbClr val="000000"/>
                </a:solidFill>
                <a:latin typeface="Times New Roman" panose="02020603050405020304" pitchFamily="18" charset="0"/>
              </a:rPr>
              <a:t>The proposed system "Cricket Score Alert" is utilized by the particular player, can be viewed by a single click on their name. Main objective of the project is to develop the software for the event requirement. In this project used to maintain the details in database so easily retrieve the details from the database. This system also having the details of player and match are maintained in the repository management system. </a:t>
            </a:r>
          </a:p>
          <a:p>
            <a:r>
              <a:rPr lang="en-US" sz="2100" b="0" i="0" u="none" strike="noStrike" baseline="0" dirty="0">
                <a:solidFill>
                  <a:srgbClr val="000000"/>
                </a:solidFill>
                <a:latin typeface="Times New Roman" panose="02020603050405020304" pitchFamily="18" charset="0"/>
              </a:rPr>
              <a:t>The reports are useful to maintain the match and run rate system and complete the work as simple and as quick. Report is generated and saved in non-editable format. The proposed system commentary will be available post the match as well for review</a:t>
            </a:r>
            <a:r>
              <a:rPr lang="en-US" b="0" i="0" u="none" strike="noStrike" baseline="0" dirty="0">
                <a:solidFill>
                  <a:srgbClr val="000000"/>
                </a:solidFill>
                <a:latin typeface="Times New Roman" panose="02020603050405020304" pitchFamily="18" charset="0"/>
              </a:rPr>
              <a:t>. </a:t>
            </a:r>
          </a:p>
          <a:p>
            <a:pPr marL="0" indent="0">
              <a:buNone/>
            </a:pPr>
            <a:r>
              <a:rPr lang="en-US" sz="2400" b="1" i="0" u="none" strike="noStrike" baseline="0" dirty="0">
                <a:solidFill>
                  <a:srgbClr val="000000"/>
                </a:solidFill>
                <a:latin typeface="Times New Roman" panose="02020603050405020304" pitchFamily="18" charset="0"/>
              </a:rPr>
              <a:t>Advantages of the Proposed System :</a:t>
            </a:r>
          </a:p>
          <a:p>
            <a:pPr marL="0" indent="0">
              <a:buNone/>
            </a:pPr>
            <a:r>
              <a:rPr lang="en-US" sz="2200" b="0" i="0" u="none" strike="noStrike" baseline="0" dirty="0">
                <a:solidFill>
                  <a:srgbClr val="000000"/>
                </a:solidFill>
                <a:latin typeface="Times New Roman" panose="02020603050405020304" pitchFamily="18" charset="0"/>
              </a:rPr>
              <a:t>            </a:t>
            </a:r>
            <a:r>
              <a:rPr lang="en-US" sz="2200" b="0" i="0" u="none" strike="noStrike" baseline="0" dirty="0">
                <a:solidFill>
                  <a:srgbClr val="000000"/>
                </a:solidFill>
                <a:latin typeface="Wingdings" panose="05000000000000000000" pitchFamily="2" charset="2"/>
              </a:rPr>
              <a:t></a:t>
            </a:r>
            <a:r>
              <a:rPr lang="en-US" sz="2200" b="0" i="0" u="none" strike="noStrike" baseline="0" dirty="0">
                <a:solidFill>
                  <a:srgbClr val="000000"/>
                </a:solidFill>
                <a:latin typeface="Times New Roman" panose="02020603050405020304" pitchFamily="18" charset="0"/>
              </a:rPr>
              <a:t>     Easily maintain all the player details. </a:t>
            </a:r>
          </a:p>
          <a:p>
            <a:pPr marL="0" indent="0">
              <a:buNone/>
            </a:pPr>
            <a:r>
              <a:rPr lang="en-US" sz="2200" b="0" i="0" u="none" strike="noStrike" baseline="0" dirty="0">
                <a:solidFill>
                  <a:srgbClr val="000000"/>
                </a:solidFill>
                <a:latin typeface="Wingdings" panose="05000000000000000000" pitchFamily="2" charset="2"/>
              </a:rPr>
              <a:t>    </a:t>
            </a:r>
            <a:r>
              <a:rPr lang="en-US" sz="2200" b="0" i="0" u="none" strike="noStrike" baseline="0" dirty="0">
                <a:solidFill>
                  <a:srgbClr val="000000"/>
                </a:solidFill>
                <a:latin typeface="Times New Roman" panose="02020603050405020304" pitchFamily="18" charset="0"/>
              </a:rPr>
              <a:t>Report generation is easier. </a:t>
            </a:r>
          </a:p>
          <a:p>
            <a:pPr marL="0" indent="0">
              <a:buNone/>
            </a:pPr>
            <a:r>
              <a:rPr lang="en-US" sz="2200" b="0" i="0" u="none" strike="noStrike" baseline="0" dirty="0">
                <a:solidFill>
                  <a:srgbClr val="000000"/>
                </a:solidFill>
                <a:latin typeface="Wingdings" panose="05000000000000000000" pitchFamily="2" charset="2"/>
              </a:rPr>
              <a:t>    </a:t>
            </a:r>
            <a:r>
              <a:rPr lang="en-US" sz="2200" b="0" i="0" u="none" strike="noStrike" baseline="0" dirty="0">
                <a:solidFill>
                  <a:srgbClr val="000000"/>
                </a:solidFill>
                <a:latin typeface="Times New Roman" panose="02020603050405020304" pitchFamily="18" charset="0"/>
              </a:rPr>
              <a:t>Easy to maintain score details. </a:t>
            </a:r>
          </a:p>
          <a:p>
            <a:pPr marL="0" indent="0">
              <a:buNone/>
            </a:pPr>
            <a:r>
              <a:rPr lang="en-US" sz="2200" b="0" i="0" u="none" strike="noStrike" baseline="0" dirty="0">
                <a:solidFill>
                  <a:srgbClr val="000000"/>
                </a:solidFill>
                <a:latin typeface="Wingdings" panose="05000000000000000000" pitchFamily="2" charset="2"/>
              </a:rPr>
              <a:t>    </a:t>
            </a:r>
            <a:r>
              <a:rPr lang="en-US" sz="2200" b="0" i="0" u="none" strike="noStrike" baseline="0" dirty="0">
                <a:solidFill>
                  <a:srgbClr val="000000"/>
                </a:solidFill>
                <a:latin typeface="Times New Roman" panose="02020603050405020304" pitchFamily="18" charset="0"/>
              </a:rPr>
              <a:t>Ensure user security. </a:t>
            </a:r>
          </a:p>
          <a:p>
            <a:endParaRPr lang="en-US" dirty="0"/>
          </a:p>
        </p:txBody>
      </p:sp>
    </p:spTree>
    <p:extLst>
      <p:ext uri="{BB962C8B-B14F-4D97-AF65-F5344CB8AC3E}">
        <p14:creationId xmlns:p14="http://schemas.microsoft.com/office/powerpoint/2010/main" val="170778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1466-402A-4396-8965-397F79DEA4E6}"/>
              </a:ext>
            </a:extLst>
          </p:cNvPr>
          <p:cNvSpPr>
            <a:spLocks noGrp="1"/>
          </p:cNvSpPr>
          <p:nvPr>
            <p:ph type="title"/>
          </p:nvPr>
        </p:nvSpPr>
        <p:spPr>
          <a:xfrm>
            <a:off x="1715293" y="838200"/>
            <a:ext cx="8761413" cy="1079663"/>
          </a:xfrm>
        </p:spPr>
        <p:txBody>
          <a:bodyPr/>
          <a:lstStyle/>
          <a:p>
            <a:r>
              <a:rPr lang="en-US" sz="3600" b="1" i="0" u="none" strike="noStrike" baseline="0" dirty="0">
                <a:solidFill>
                  <a:schemeClr val="accent1"/>
                </a:solidFill>
                <a:latin typeface="Calibri-Bold"/>
              </a:rPr>
              <a:t>                      Architecture Diagram</a:t>
            </a:r>
            <a:endParaRPr lang="en-US" dirty="0">
              <a:solidFill>
                <a:schemeClr val="accent1"/>
              </a:solidFill>
            </a:endParaRPr>
          </a:p>
        </p:txBody>
      </p:sp>
      <p:pic>
        <p:nvPicPr>
          <p:cNvPr id="5" name="Content Placeholder 4">
            <a:extLst>
              <a:ext uri="{FF2B5EF4-FFF2-40B4-BE49-F238E27FC236}">
                <a16:creationId xmlns:a16="http://schemas.microsoft.com/office/drawing/2014/main" id="{7463E1BC-F85A-401A-8ABD-E185DD41BD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609" y="2743200"/>
            <a:ext cx="11078817" cy="3511826"/>
          </a:xfrm>
        </p:spPr>
      </p:pic>
    </p:spTree>
    <p:extLst>
      <p:ext uri="{BB962C8B-B14F-4D97-AF65-F5344CB8AC3E}">
        <p14:creationId xmlns:p14="http://schemas.microsoft.com/office/powerpoint/2010/main" val="184115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658D-DDF0-4DBB-9887-CDC7AE904166}"/>
              </a:ext>
            </a:extLst>
          </p:cNvPr>
          <p:cNvSpPr>
            <a:spLocks noGrp="1"/>
          </p:cNvSpPr>
          <p:nvPr>
            <p:ph type="title"/>
          </p:nvPr>
        </p:nvSpPr>
        <p:spPr>
          <a:xfrm>
            <a:off x="1154954" y="947919"/>
            <a:ext cx="8761413" cy="1145923"/>
          </a:xfrm>
        </p:spPr>
        <p:txBody>
          <a:bodyPr/>
          <a:lstStyle/>
          <a:p>
            <a:r>
              <a:rPr lang="en-IN" sz="4400" dirty="0">
                <a:solidFill>
                  <a:schemeClr val="accent1"/>
                </a:solidFill>
                <a:latin typeface="Calibri-Bold"/>
              </a:rPr>
              <a:t>                    Project Modules</a:t>
            </a:r>
            <a:endParaRPr lang="en-US" sz="4400" dirty="0">
              <a:solidFill>
                <a:schemeClr val="accent1"/>
              </a:solidFill>
              <a:latin typeface="Calibri-Bold"/>
            </a:endParaRPr>
          </a:p>
        </p:txBody>
      </p:sp>
      <p:sp>
        <p:nvSpPr>
          <p:cNvPr id="3" name="Content Placeholder 2">
            <a:extLst>
              <a:ext uri="{FF2B5EF4-FFF2-40B4-BE49-F238E27FC236}">
                <a16:creationId xmlns:a16="http://schemas.microsoft.com/office/drawing/2014/main" id="{59F73BD1-9E80-4DF4-9D83-5500A0DF347F}"/>
              </a:ext>
            </a:extLst>
          </p:cNvPr>
          <p:cNvSpPr>
            <a:spLocks noGrp="1"/>
          </p:cNvSpPr>
          <p:nvPr>
            <p:ph idx="1"/>
          </p:nvPr>
        </p:nvSpPr>
        <p:spPr>
          <a:xfrm>
            <a:off x="1154954" y="2570922"/>
            <a:ext cx="9923863" cy="3448878"/>
          </a:xfrm>
        </p:spPr>
        <p:txBody>
          <a:bodyPr/>
          <a:lstStyle/>
          <a:p>
            <a:r>
              <a:rPr lang="en-IN" dirty="0"/>
              <a:t>In this project we use python language to implement our idea on cricket score alert and </a:t>
            </a:r>
            <a:r>
              <a:rPr lang="en-IN" dirty="0" err="1"/>
              <a:t>exploer</a:t>
            </a:r>
            <a:r>
              <a:rPr lang="en-IN" dirty="0"/>
              <a:t> </a:t>
            </a:r>
            <a:r>
              <a:rPr lang="en-IN" dirty="0" err="1"/>
              <a:t>cricinfo</a:t>
            </a:r>
            <a:r>
              <a:rPr lang="en-IN" dirty="0"/>
              <a:t> website</a:t>
            </a:r>
          </a:p>
          <a:p>
            <a:r>
              <a:rPr lang="en-US" sz="1800" b="0" i="0" u="none" strike="noStrike" baseline="0" dirty="0">
                <a:latin typeface="Cambria" panose="02040503050406030204" pitchFamily="18" charset="0"/>
              </a:rPr>
              <a:t>Get the live score</a:t>
            </a:r>
            <a:endParaRPr lang="en-US" sz="1800" dirty="0"/>
          </a:p>
          <a:p>
            <a:endParaRPr lang="en-US" dirty="0"/>
          </a:p>
        </p:txBody>
      </p:sp>
      <p:pic>
        <p:nvPicPr>
          <p:cNvPr id="5" name="Picture 4">
            <a:extLst>
              <a:ext uri="{FF2B5EF4-FFF2-40B4-BE49-F238E27FC236}">
                <a16:creationId xmlns:a16="http://schemas.microsoft.com/office/drawing/2014/main" id="{04C67687-1538-448D-880E-701B897FC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661" y="3631096"/>
            <a:ext cx="5181600" cy="3246782"/>
          </a:xfrm>
          <a:prstGeom prst="rect">
            <a:avLst/>
          </a:prstGeom>
        </p:spPr>
      </p:pic>
    </p:spTree>
    <p:extLst>
      <p:ext uri="{BB962C8B-B14F-4D97-AF65-F5344CB8AC3E}">
        <p14:creationId xmlns:p14="http://schemas.microsoft.com/office/powerpoint/2010/main" val="164552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B9C36-758D-4F10-8AC0-DC6176BE9050}"/>
              </a:ext>
            </a:extLst>
          </p:cNvPr>
          <p:cNvSpPr>
            <a:spLocks noGrp="1"/>
          </p:cNvSpPr>
          <p:nvPr>
            <p:ph idx="1"/>
          </p:nvPr>
        </p:nvSpPr>
        <p:spPr>
          <a:xfrm>
            <a:off x="1154953" y="2279374"/>
            <a:ext cx="9897360" cy="3630706"/>
          </a:xfrm>
        </p:spPr>
        <p:txBody>
          <a:bodyPr/>
          <a:lstStyle/>
          <a:p>
            <a:r>
              <a:rPr lang="en-US" sz="2000" b="0" i="0" u="none" strike="noStrike" baseline="0" dirty="0">
                <a:latin typeface="Cambria" panose="02040503050406030204" pitchFamily="18" charset="0"/>
              </a:rPr>
              <a:t>Extract critical events</a:t>
            </a:r>
            <a:endParaRPr lang="en-US" sz="2000" dirty="0"/>
          </a:p>
          <a:p>
            <a:endParaRPr lang="en-US" sz="2000" b="0" i="0" u="none" strike="noStrike" baseline="0" dirty="0">
              <a:latin typeface="Cambria" panose="02040503050406030204" pitchFamily="18" charset="0"/>
            </a:endParaRPr>
          </a:p>
          <a:p>
            <a:endParaRPr lang="en-US" sz="2000" dirty="0">
              <a:latin typeface="Cambria" panose="02040503050406030204" pitchFamily="18" charset="0"/>
            </a:endParaRPr>
          </a:p>
          <a:p>
            <a:endParaRPr lang="en-US" sz="2000" b="0" i="0" u="none" strike="noStrike" baseline="0" dirty="0">
              <a:latin typeface="Cambria" panose="02040503050406030204" pitchFamily="18" charset="0"/>
            </a:endParaRPr>
          </a:p>
          <a:p>
            <a:endParaRPr lang="en-US" sz="2000" dirty="0">
              <a:latin typeface="Cambria" panose="02040503050406030204" pitchFamily="18" charset="0"/>
            </a:endParaRPr>
          </a:p>
          <a:p>
            <a:r>
              <a:rPr lang="en-US" sz="2000" b="0" i="0" u="none" strike="noStrike" baseline="0" dirty="0">
                <a:latin typeface="Cambria" panose="02040503050406030204" pitchFamily="18" charset="0"/>
              </a:rPr>
              <a:t>Notification to Telegram - This is the output which is the result of this project.</a:t>
            </a:r>
          </a:p>
          <a:p>
            <a:endParaRPr lang="en-US" sz="2000" dirty="0"/>
          </a:p>
          <a:p>
            <a:endParaRPr lang="en-US" dirty="0"/>
          </a:p>
        </p:txBody>
      </p:sp>
      <p:pic>
        <p:nvPicPr>
          <p:cNvPr id="5" name="Picture 4">
            <a:extLst>
              <a:ext uri="{FF2B5EF4-FFF2-40B4-BE49-F238E27FC236}">
                <a16:creationId xmlns:a16="http://schemas.microsoft.com/office/drawing/2014/main" id="{500D5829-8961-455A-ABF5-7B92FC6A7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994991"/>
            <a:ext cx="3843130" cy="1272210"/>
          </a:xfrm>
          <a:prstGeom prst="rect">
            <a:avLst/>
          </a:prstGeom>
        </p:spPr>
      </p:pic>
      <p:pic>
        <p:nvPicPr>
          <p:cNvPr id="7" name="Picture 6">
            <a:extLst>
              <a:ext uri="{FF2B5EF4-FFF2-40B4-BE49-F238E27FC236}">
                <a16:creationId xmlns:a16="http://schemas.microsoft.com/office/drawing/2014/main" id="{0CCA8AF1-08B7-437F-9DBB-AB4DCE8B7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868" y="4770783"/>
            <a:ext cx="5658264" cy="2087217"/>
          </a:xfrm>
          <a:prstGeom prst="rect">
            <a:avLst/>
          </a:prstGeom>
        </p:spPr>
      </p:pic>
      <p:sp>
        <p:nvSpPr>
          <p:cNvPr id="6" name="Title 5">
            <a:extLst>
              <a:ext uri="{FF2B5EF4-FFF2-40B4-BE49-F238E27FC236}">
                <a16:creationId xmlns:a16="http://schemas.microsoft.com/office/drawing/2014/main" id="{CA541264-407B-4C62-A6EF-5BB6A206D419}"/>
              </a:ext>
            </a:extLst>
          </p:cNvPr>
          <p:cNvSpPr>
            <a:spLocks noGrp="1"/>
          </p:cNvSpPr>
          <p:nvPr>
            <p:ph type="title"/>
          </p:nvPr>
        </p:nvSpPr>
        <p:spPr/>
        <p:txBody>
          <a:bodyPr/>
          <a:lstStyle/>
          <a:p>
            <a:r>
              <a:rPr lang="en-IN" dirty="0">
                <a:solidFill>
                  <a:schemeClr val="tx2">
                    <a:lumMod val="50000"/>
                  </a:schemeClr>
                </a:solidFill>
              </a:rPr>
              <a:t>.</a:t>
            </a:r>
            <a:endParaRPr lang="en-US" dirty="0">
              <a:solidFill>
                <a:schemeClr val="tx2">
                  <a:lumMod val="50000"/>
                </a:schemeClr>
              </a:solidFill>
            </a:endParaRPr>
          </a:p>
        </p:txBody>
      </p:sp>
    </p:spTree>
    <p:extLst>
      <p:ext uri="{BB962C8B-B14F-4D97-AF65-F5344CB8AC3E}">
        <p14:creationId xmlns:p14="http://schemas.microsoft.com/office/powerpoint/2010/main" val="3081952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149</TotalTime>
  <Words>705</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Aharoni</vt:lpstr>
      <vt:lpstr>Arial</vt:lpstr>
      <vt:lpstr>Bahnschrift Light SemiCondensed</vt:lpstr>
      <vt:lpstr>Bahnschrift SemiBold Condensed</vt:lpstr>
      <vt:lpstr>Calibri-Bold</vt:lpstr>
      <vt:lpstr>Cambria</vt:lpstr>
      <vt:lpstr>Cambria-Italic</vt:lpstr>
      <vt:lpstr>Century Gothic</vt:lpstr>
      <vt:lpstr>Lucida Console</vt:lpstr>
      <vt:lpstr>Times New Roman</vt:lpstr>
      <vt:lpstr>Wingdings</vt:lpstr>
      <vt:lpstr>Wingdings 3</vt:lpstr>
      <vt:lpstr>Ion Boardroom</vt:lpstr>
      <vt:lpstr>         CRICKET SCORE ALERT</vt:lpstr>
      <vt:lpstr>                                                                    Objective </vt:lpstr>
      <vt:lpstr>                                                 Introduction </vt:lpstr>
      <vt:lpstr>                     Literature Survey</vt:lpstr>
      <vt:lpstr>                        Existing System</vt:lpstr>
      <vt:lpstr>                         Proposed System</vt:lpstr>
      <vt:lpstr>                      Architecture Diagram</vt:lpstr>
      <vt:lpstr>                    Project Modules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scores alerts</dc:title>
  <dc:creator>vishali bala</dc:creator>
  <cp:lastModifiedBy>vishali bala</cp:lastModifiedBy>
  <cp:revision>3</cp:revision>
  <dcterms:created xsi:type="dcterms:W3CDTF">2022-04-26T15:33:38Z</dcterms:created>
  <dcterms:modified xsi:type="dcterms:W3CDTF">2022-04-27T08:57:37Z</dcterms:modified>
</cp:coreProperties>
</file>