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Lst>
  <p:sldSz cx="9144000" cy="6858000" type="screen4x3"/>
  <p:notesSz cx="6858000" cy="9144000"/>
  <p:embeddedFontLst>
    <p:embeddedFont>
      <p:font typeface="Sketch Block" pitchFamily="2" charset="0"/>
      <p:regular r:id="rId12"/>
    </p:embeddedFont>
    <p:embeddedFont>
      <p:font typeface="Alex Brush" pitchFamily="2" charset="0"/>
      <p:regular r:id="rId13"/>
    </p:embeddedFont>
    <p:embeddedFont>
      <p:font typeface="Monotype Corsiva" pitchFamily="66" charset="0"/>
      <p:italic r:id="rId14"/>
    </p:embeddedFont>
    <p:embeddedFont>
      <p:font typeface="AR CHRISTY" pitchFamily="2" charset="0"/>
      <p:regular r:id="rId15"/>
    </p:embeddedFont>
    <p:embeddedFont>
      <p:font typeface="Harlow Solid Italic" pitchFamily="82" charset="0"/>
      <p:italic r:id="rId16"/>
    </p:embeddedFont>
    <p:embeddedFont>
      <p:font typeface="Calibri" pitchFamily="34" charset="0"/>
      <p:regular r:id="rId17"/>
      <p:bold r:id="rId18"/>
      <p:italic r:id="rId19"/>
      <p:boldItalic r:id="rId20"/>
    </p:embeddedFont>
    <p:embeddedFont>
      <p:font typeface="Algerian" pitchFamily="82" charset="0"/>
      <p:regular r:id="rId21"/>
    </p:embeddedFont>
    <p:embeddedFont>
      <p:font typeface="Forte" pitchFamily="66" charset="0"/>
      <p:regular r:id="rId22"/>
    </p:embeddedFont>
    <p:embeddedFont>
      <p:font typeface="AR DARLING" pitchFamily="2" charset="0"/>
      <p:regular r:id="rId23"/>
    </p:embeddedFont>
    <p:embeddedFont>
      <p:font typeface="AR BLANCA" pitchFamily="2"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8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BA4D10-1E0D-46E0-BE0F-98A9395B0D7A}"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D671-14BC-4C57-B09A-BB3DC1D5BF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BA4D10-1E0D-46E0-BE0F-98A9395B0D7A}"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D671-14BC-4C57-B09A-BB3DC1D5BF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BA4D10-1E0D-46E0-BE0F-98A9395B0D7A}"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D671-14BC-4C57-B09A-BB3DC1D5BF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BA4D10-1E0D-46E0-BE0F-98A9395B0D7A}"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D671-14BC-4C57-B09A-BB3DC1D5BF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BA4D10-1E0D-46E0-BE0F-98A9395B0D7A}"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D671-14BC-4C57-B09A-BB3DC1D5BF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BA4D10-1E0D-46E0-BE0F-98A9395B0D7A}"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3D671-14BC-4C57-B09A-BB3DC1D5BF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BA4D10-1E0D-46E0-BE0F-98A9395B0D7A}" type="datetimeFigureOut">
              <a:rPr lang="en-US" smtClean="0"/>
              <a:pPr/>
              <a:t>4/20/2016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3D671-14BC-4C57-B09A-BB3DC1D5BF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BA4D10-1E0D-46E0-BE0F-98A9395B0D7A}" type="datetimeFigureOut">
              <a:rPr lang="en-US" smtClean="0"/>
              <a:pPr/>
              <a:t>4/20/2016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3D671-14BC-4C57-B09A-BB3DC1D5BF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A4D10-1E0D-46E0-BE0F-98A9395B0D7A}" type="datetimeFigureOut">
              <a:rPr lang="en-US" smtClean="0"/>
              <a:pPr/>
              <a:t>4/20/2016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3D671-14BC-4C57-B09A-BB3DC1D5BF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BA4D10-1E0D-46E0-BE0F-98A9395B0D7A}"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3D671-14BC-4C57-B09A-BB3DC1D5BF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BA4D10-1E0D-46E0-BE0F-98A9395B0D7A}"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3D671-14BC-4C57-B09A-BB3DC1D5BF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A4D10-1E0D-46E0-BE0F-98A9395B0D7A}" type="datetimeFigureOut">
              <a:rPr lang="en-US" smtClean="0"/>
              <a:pPr/>
              <a:t>4/20/2016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3D671-14BC-4C57-B09A-BB3DC1D5BF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rot="21303899">
            <a:off x="544330" y="1969010"/>
            <a:ext cx="8278688" cy="1971650"/>
          </a:xfrm>
        </p:spPr>
        <p:txBody>
          <a:bodyPr>
            <a:noAutofit/>
          </a:bodyPr>
          <a:lstStyle/>
          <a:p>
            <a:r>
              <a:rPr lang="en-US" sz="5900" dirty="0" smtClean="0">
                <a:solidFill>
                  <a:srgbClr val="0070C0"/>
                </a:solidFill>
                <a:latin typeface="Sketch Block" pitchFamily="2" charset="0"/>
              </a:rPr>
              <a:t>Cab Allocation </a:t>
            </a:r>
            <a:br>
              <a:rPr lang="en-US" sz="5900" dirty="0" smtClean="0">
                <a:solidFill>
                  <a:srgbClr val="0070C0"/>
                </a:solidFill>
                <a:latin typeface="Sketch Block" pitchFamily="2" charset="0"/>
              </a:rPr>
            </a:br>
            <a:r>
              <a:rPr lang="en-US" sz="5900" dirty="0" smtClean="0">
                <a:solidFill>
                  <a:srgbClr val="0070C0"/>
                </a:solidFill>
                <a:latin typeface="Sketch Block" pitchFamily="2" charset="0"/>
              </a:rPr>
              <a:t>System</a:t>
            </a:r>
            <a:endParaRPr lang="en-US" sz="5900" dirty="0">
              <a:solidFill>
                <a:srgbClr val="0070C0"/>
              </a:solidFill>
              <a:latin typeface="Sketch Block" pitchFamily="2" charset="0"/>
            </a:endParaRPr>
          </a:p>
        </p:txBody>
      </p:sp>
      <p:sp>
        <p:nvSpPr>
          <p:cNvPr id="3" name="Subtitle 2"/>
          <p:cNvSpPr>
            <a:spLocks noGrp="1"/>
          </p:cNvSpPr>
          <p:nvPr>
            <p:ph type="subTitle" idx="1"/>
          </p:nvPr>
        </p:nvSpPr>
        <p:spPr>
          <a:xfrm rot="21349008">
            <a:off x="1692399" y="3980546"/>
            <a:ext cx="6400800" cy="1752600"/>
          </a:xfrm>
        </p:spPr>
        <p:txBody>
          <a:bodyPr/>
          <a:lstStyle/>
          <a:p>
            <a:r>
              <a:rPr lang="en-US" dirty="0" smtClean="0">
                <a:solidFill>
                  <a:srgbClr val="FF0000"/>
                </a:solidFill>
                <a:latin typeface="[TOP_SECRET]" pitchFamily="50" charset="0"/>
              </a:rPr>
              <a:t>(Using linked list)</a:t>
            </a:r>
            <a:endParaRPr lang="en-US" dirty="0">
              <a:solidFill>
                <a:srgbClr val="FF0000"/>
              </a:solidFill>
              <a:latin typeface="[TOP_SECRET]" pitchFamily="5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04664" y="332656"/>
            <a:ext cx="8229600" cy="1143000"/>
          </a:xfrm>
        </p:spPr>
        <p:txBody>
          <a:bodyPr/>
          <a:lstStyle/>
          <a:p>
            <a:r>
              <a:rPr lang="en-US" dirty="0" smtClean="0">
                <a:latin typeface="AR BLANCA" pitchFamily="2" charset="0"/>
              </a:rPr>
              <a:t>DRIVER </a:t>
            </a:r>
            <a:r>
              <a:rPr lang="en-US" dirty="0" smtClean="0">
                <a:latin typeface="AR BLANCA" pitchFamily="2" charset="0"/>
              </a:rPr>
              <a:t>INTERFACE:</a:t>
            </a:r>
            <a:endParaRPr lang="en-US" dirty="0"/>
          </a:p>
        </p:txBody>
      </p:sp>
      <p:pic>
        <p:nvPicPr>
          <p:cNvPr id="4" name="Content Placeholder 3" descr="driver.png"/>
          <p:cNvPicPr>
            <a:picLocks noGrp="1" noChangeAspect="1"/>
          </p:cNvPicPr>
          <p:nvPr>
            <p:ph idx="1"/>
          </p:nvPr>
        </p:nvPicPr>
        <p:blipFill>
          <a:blip r:embed="rId3" cstate="print"/>
          <a:stretch>
            <a:fillRect/>
          </a:stretch>
        </p:blipFill>
        <p:spPr>
          <a:xfrm>
            <a:off x="5088901" y="584726"/>
            <a:ext cx="4055099" cy="627327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8229600" cy="1143000"/>
          </a:xfrm>
        </p:spPr>
        <p:txBody>
          <a:bodyPr>
            <a:noAutofit/>
            <a:scene3d>
              <a:camera prst="perspectiveAbove"/>
              <a:lightRig rig="threePt" dir="t"/>
            </a:scene3d>
            <a:sp3d extrusionH="57150">
              <a:bevelT w="38100" h="38100" prst="slope"/>
            </a:sp3d>
          </a:bodyPr>
          <a:lstStyle/>
          <a:p>
            <a:r>
              <a:rPr lang="en-US" sz="7200" b="1" u="sng" dirty="0" smtClean="0">
                <a:solidFill>
                  <a:srgbClr val="0070C0"/>
                </a:solidFill>
                <a:latin typeface="Alex Brush" pitchFamily="2" charset="0"/>
              </a:rPr>
              <a:t>Group Members</a:t>
            </a:r>
            <a:endParaRPr lang="en-US" sz="7200" b="1" u="sng" dirty="0">
              <a:solidFill>
                <a:srgbClr val="0070C0"/>
              </a:solidFill>
              <a:latin typeface="Alex Brush" pitchFamily="2" charset="0"/>
            </a:endParaRPr>
          </a:p>
        </p:txBody>
      </p:sp>
      <p:sp>
        <p:nvSpPr>
          <p:cNvPr id="3" name="Content Placeholder 2"/>
          <p:cNvSpPr>
            <a:spLocks noGrp="1"/>
          </p:cNvSpPr>
          <p:nvPr>
            <p:ph idx="1"/>
          </p:nvPr>
        </p:nvSpPr>
        <p:spPr>
          <a:xfrm>
            <a:off x="1022920" y="1586210"/>
            <a:ext cx="8229600" cy="4525963"/>
          </a:xfrm>
        </p:spPr>
        <p:txBody>
          <a:bodyPr/>
          <a:lstStyle/>
          <a:p>
            <a:pPr>
              <a:buNone/>
            </a:pPr>
            <a:r>
              <a:rPr lang="en-US" sz="4000" b="1" dirty="0" smtClean="0">
                <a:solidFill>
                  <a:srgbClr val="FF0000"/>
                </a:solidFill>
                <a:latin typeface="Monotype Corsiva" pitchFamily="66" charset="0"/>
              </a:rPr>
              <a:t>     </a:t>
            </a:r>
            <a:r>
              <a:rPr lang="en-US" sz="4000" b="1" u="sng" dirty="0">
                <a:solidFill>
                  <a:srgbClr val="FF0000"/>
                </a:solidFill>
                <a:latin typeface="Monotype Corsiva" pitchFamily="66" charset="0"/>
              </a:rPr>
              <a:t>Name</a:t>
            </a:r>
            <a:r>
              <a:rPr lang="en-US" sz="4000" b="1" dirty="0" smtClean="0">
                <a:solidFill>
                  <a:srgbClr val="FF0000"/>
                </a:solidFill>
                <a:latin typeface="Monotype Corsiva" pitchFamily="66" charset="0"/>
              </a:rPr>
              <a:t>                               </a:t>
            </a:r>
            <a:r>
              <a:rPr lang="en-US" sz="4000" b="1" u="sng" dirty="0" smtClean="0">
                <a:solidFill>
                  <a:srgbClr val="FF0000"/>
                </a:solidFill>
                <a:latin typeface="Monotype Corsiva" pitchFamily="66" charset="0"/>
              </a:rPr>
              <a:t>Registration </a:t>
            </a:r>
            <a:r>
              <a:rPr lang="en-US" sz="4000" b="1" dirty="0" smtClean="0">
                <a:solidFill>
                  <a:srgbClr val="FF0000"/>
                </a:solidFill>
                <a:latin typeface="Monotype Corsiva" pitchFamily="66" charset="0"/>
              </a:rPr>
              <a:t>						</a:t>
            </a:r>
            <a:r>
              <a:rPr lang="en-US" sz="4000" b="1" u="sng" dirty="0" smtClean="0">
                <a:solidFill>
                  <a:srgbClr val="FF0000"/>
                </a:solidFill>
                <a:latin typeface="Monotype Corsiva" pitchFamily="66" charset="0"/>
              </a:rPr>
              <a:t>Number</a:t>
            </a:r>
            <a:r>
              <a:rPr lang="en-US" sz="4000" b="1" dirty="0" smtClean="0">
                <a:solidFill>
                  <a:srgbClr val="FF0000"/>
                </a:solidFill>
                <a:latin typeface="Monotype Corsiva" pitchFamily="66" charset="0"/>
              </a:rPr>
              <a:t>	</a:t>
            </a:r>
          </a:p>
          <a:p>
            <a:pPr>
              <a:buNone/>
            </a:pPr>
            <a:r>
              <a:rPr lang="en-US" b="1" dirty="0" smtClean="0">
                <a:solidFill>
                  <a:srgbClr val="FF0000"/>
                </a:solidFill>
                <a:latin typeface="Monotype Corsiva" pitchFamily="66" charset="0"/>
              </a:rPr>
              <a:t>Mayank Verma			        15BCE0032</a:t>
            </a:r>
          </a:p>
          <a:p>
            <a:pPr>
              <a:buNone/>
            </a:pPr>
            <a:r>
              <a:rPr lang="en-US" b="1" dirty="0" smtClean="0">
                <a:solidFill>
                  <a:srgbClr val="FF0000"/>
                </a:solidFill>
                <a:latin typeface="Monotype Corsiva" pitchFamily="66" charset="0"/>
              </a:rPr>
              <a:t>Vishal Bhaskar			        15BCE0048</a:t>
            </a:r>
          </a:p>
          <a:p>
            <a:pPr>
              <a:buNone/>
            </a:pPr>
            <a:endParaRPr lang="en-US" b="1" dirty="0">
              <a:solidFill>
                <a:srgbClr val="FF0000"/>
              </a:solidFill>
              <a:latin typeface="Monotype Corsiva"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perspectiveRelaxedModerately"/>
              <a:lightRig rig="threePt" dir="t"/>
            </a:scene3d>
            <a:sp3d extrusionH="57150">
              <a:bevelT h="25400" prst="softRound"/>
            </a:sp3d>
          </a:bodyPr>
          <a:lstStyle/>
          <a:p>
            <a:r>
              <a:rPr lang="en-US" sz="6000" u="sng" dirty="0" smtClean="0">
                <a:ln>
                  <a:solidFill>
                    <a:srgbClr val="FF0000"/>
                  </a:solidFill>
                </a:ln>
                <a:solidFill>
                  <a:srgbClr val="FFFF00"/>
                </a:solidFill>
                <a:latin typeface="AR CHRISTY" pitchFamily="2" charset="0"/>
              </a:rPr>
              <a:t>Introduction</a:t>
            </a:r>
            <a:endParaRPr lang="en-US" sz="6000" u="sng" dirty="0">
              <a:ln>
                <a:solidFill>
                  <a:srgbClr val="FF0000"/>
                </a:solidFill>
              </a:ln>
              <a:solidFill>
                <a:srgbClr val="FFFF00"/>
              </a:solidFill>
              <a:latin typeface="AR CHRISTY" pitchFamily="2" charset="0"/>
            </a:endParaRPr>
          </a:p>
        </p:txBody>
      </p:sp>
      <p:sp>
        <p:nvSpPr>
          <p:cNvPr id="3" name="Content Placeholder 2"/>
          <p:cNvSpPr>
            <a:spLocks noGrp="1"/>
          </p:cNvSpPr>
          <p:nvPr>
            <p:ph idx="1"/>
          </p:nvPr>
        </p:nvSpPr>
        <p:spPr/>
        <p:txBody>
          <a:bodyPr/>
          <a:lstStyle/>
          <a:p>
            <a:pPr>
              <a:buNone/>
            </a:pPr>
            <a:r>
              <a:rPr lang="en-US" dirty="0" smtClean="0">
                <a:latin typeface="Monotype Corsiva" pitchFamily="66" charset="0"/>
              </a:rPr>
              <a:t>          We all are aware of cab booking system and we use it in our day to day life. Here, in this project we are willing to do the same but by using linked list. Our prime objective is to data storage and management using linked list.</a:t>
            </a:r>
            <a:endParaRPr lang="en-US" dirty="0">
              <a:latin typeface="Monotype Corsiva"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scene3d>
              <a:camera prst="perspectiveAbove"/>
              <a:lightRig rig="threePt" dir="t"/>
            </a:scene3d>
            <a:sp3d extrusionH="57150">
              <a:bevelT h="25400" prst="softRound"/>
            </a:sp3d>
          </a:bodyPr>
          <a:lstStyle/>
          <a:p>
            <a:r>
              <a:rPr lang="en-US" sz="7200" dirty="0" smtClean="0">
                <a:ln>
                  <a:solidFill>
                    <a:srgbClr val="0070C0"/>
                  </a:solidFill>
                </a:ln>
                <a:solidFill>
                  <a:srgbClr val="FF0000"/>
                </a:solidFill>
                <a:latin typeface="Harlow Solid Italic" pitchFamily="82" charset="0"/>
              </a:rPr>
              <a:t>Data-Structure Used</a:t>
            </a:r>
            <a:endParaRPr lang="en-US" sz="7200" dirty="0">
              <a:ln>
                <a:solidFill>
                  <a:srgbClr val="0070C0"/>
                </a:solidFill>
              </a:ln>
              <a:solidFill>
                <a:srgbClr val="FF0000"/>
              </a:solidFill>
              <a:latin typeface="Harlow Solid Italic" pitchFamily="82" charset="0"/>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sz="3900" dirty="0" smtClean="0">
                <a:latin typeface="Algerian" pitchFamily="82" charset="0"/>
              </a:rPr>
              <a:t>LINKED LIST-</a:t>
            </a:r>
            <a:endParaRPr lang="en-US" dirty="0" smtClean="0">
              <a:latin typeface="Algerian" pitchFamily="82" charset="0"/>
            </a:endParaRPr>
          </a:p>
          <a:p>
            <a:pPr>
              <a:buNone/>
            </a:pPr>
            <a:r>
              <a:rPr lang="en-US" dirty="0" smtClean="0"/>
              <a:t>    </a:t>
            </a:r>
            <a:r>
              <a:rPr lang="en-US" sz="3600" b="1" dirty="0" smtClean="0">
                <a:latin typeface="Monotype Corsiva" pitchFamily="66" charset="0"/>
              </a:rPr>
              <a:t>In computer science, a</a:t>
            </a:r>
            <a:r>
              <a:rPr lang="en-US" sz="3600" b="1" dirty="0">
                <a:latin typeface="Monotype Corsiva" pitchFamily="66" charset="0"/>
              </a:rPr>
              <a:t> linked list is a linear collection of data elements, called nodes pointing to the next node by means of a pointer. It is a data structure consisting of a group of nodes which together represent a sequence. Under the simplest form, each node is composed of data and a reference (in other words, a </a:t>
            </a:r>
            <a:r>
              <a:rPr lang="en-US" sz="3600" b="1" i="1" dirty="0">
                <a:latin typeface="Monotype Corsiva" pitchFamily="66" charset="0"/>
              </a:rPr>
              <a:t>link</a:t>
            </a:r>
            <a:r>
              <a:rPr lang="en-US" sz="3600" b="1" dirty="0">
                <a:latin typeface="Monotype Corsiva" pitchFamily="66" charset="0"/>
              </a:rPr>
              <a:t>) to the next node in the </a:t>
            </a:r>
            <a:r>
              <a:rPr lang="en-US" sz="3600" b="1" dirty="0" smtClean="0">
                <a:latin typeface="Monotype Corsiva" pitchFamily="66" charset="0"/>
              </a:rPr>
              <a:t>sequence.</a:t>
            </a:r>
            <a:endParaRPr lang="en-US" b="1" dirty="0">
              <a:latin typeface="Monotype Corsiva"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000" r="-4000"/>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l="40120" t="59672" r="28334" b="32453"/>
          <a:stretch>
            <a:fillRect/>
          </a:stretch>
        </p:blipFill>
        <p:spPr bwMode="auto">
          <a:xfrm>
            <a:off x="2123728" y="2132856"/>
            <a:ext cx="5589621" cy="784508"/>
          </a:xfrm>
          <a:prstGeom prst="rect">
            <a:avLst/>
          </a:prstGeom>
          <a:noFill/>
          <a:ln w="9525">
            <a:noFill/>
            <a:miter lim="800000"/>
            <a:headEnd/>
            <a:tailEnd/>
          </a:ln>
        </p:spPr>
      </p:pic>
      <p:sp>
        <p:nvSpPr>
          <p:cNvPr id="5" name="Rectangle 4"/>
          <p:cNvSpPr/>
          <p:nvPr/>
        </p:nvSpPr>
        <p:spPr>
          <a:xfrm>
            <a:off x="451298" y="1196752"/>
            <a:ext cx="4719882" cy="830997"/>
          </a:xfrm>
          <a:prstGeom prst="rect">
            <a:avLst/>
          </a:prstGeom>
          <a:noFill/>
        </p:spPr>
        <p:txBody>
          <a:bodyPr wrap="none" lIns="91440" tIns="45720" rIns="91440" bIns="45720">
            <a:spAutoFit/>
          </a:bodyPr>
          <a:lstStyle/>
          <a:p>
            <a:pPr algn="ctr"/>
            <a:r>
              <a:rPr lang="en-US" sz="4800" b="1" cap="none" spc="0"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Forte" pitchFamily="66" charset="0"/>
              </a:rPr>
              <a:t>Singly Linked List</a:t>
            </a:r>
            <a:endParaRPr lang="en-US" sz="4800" b="1" cap="none" spc="0"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Forte" pitchFamily="66" charset="0"/>
            </a:endParaRPr>
          </a:p>
        </p:txBody>
      </p:sp>
      <p:sp>
        <p:nvSpPr>
          <p:cNvPr id="6" name="Rectangle 5"/>
          <p:cNvSpPr/>
          <p:nvPr/>
        </p:nvSpPr>
        <p:spPr>
          <a:xfrm>
            <a:off x="397344" y="2996952"/>
            <a:ext cx="4966744" cy="830997"/>
          </a:xfrm>
          <a:prstGeom prst="rect">
            <a:avLst/>
          </a:prstGeom>
          <a:noFill/>
        </p:spPr>
        <p:txBody>
          <a:bodyPr wrap="none" lIns="91440" tIns="45720" rIns="91440" bIns="45720">
            <a:spAutoFit/>
          </a:bodyPr>
          <a:lstStyle/>
          <a:p>
            <a:pPr algn="ctr"/>
            <a:r>
              <a:rPr lang="en-US" sz="4800" b="1"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Forte" pitchFamily="66" charset="0"/>
              </a:rPr>
              <a:t>Doubly Linked List</a:t>
            </a:r>
          </a:p>
        </p:txBody>
      </p:sp>
      <p:pic>
        <p:nvPicPr>
          <p:cNvPr id="1027" name="Picture 3"/>
          <p:cNvPicPr>
            <a:picLocks noChangeAspect="1" noChangeArrowheads="1"/>
          </p:cNvPicPr>
          <p:nvPr/>
        </p:nvPicPr>
        <p:blipFill>
          <a:blip r:embed="rId4" cstate="print"/>
          <a:srcRect l="32290" t="55906" r="21221" b="37203"/>
          <a:stretch>
            <a:fillRect/>
          </a:stretch>
        </p:blipFill>
        <p:spPr bwMode="auto">
          <a:xfrm>
            <a:off x="1403648" y="4005064"/>
            <a:ext cx="6912768" cy="576064"/>
          </a:xfrm>
          <a:prstGeom prst="rect">
            <a:avLst/>
          </a:prstGeom>
          <a:noFill/>
          <a:ln w="9525">
            <a:noFill/>
            <a:miter lim="800000"/>
            <a:headEnd/>
            <a:tailEnd/>
          </a:ln>
        </p:spPr>
      </p:pic>
      <p:sp>
        <p:nvSpPr>
          <p:cNvPr id="8" name="Rectangle 7"/>
          <p:cNvSpPr/>
          <p:nvPr/>
        </p:nvSpPr>
        <p:spPr>
          <a:xfrm>
            <a:off x="308620" y="4725144"/>
            <a:ext cx="5137945" cy="830997"/>
          </a:xfrm>
          <a:prstGeom prst="rect">
            <a:avLst/>
          </a:prstGeom>
          <a:noFill/>
        </p:spPr>
        <p:txBody>
          <a:bodyPr wrap="none" lIns="91440" tIns="45720" rIns="91440" bIns="45720">
            <a:spAutoFit/>
          </a:bodyPr>
          <a:lstStyle/>
          <a:p>
            <a:pPr algn="ctr"/>
            <a:r>
              <a:rPr lang="en-US" sz="4800" b="1"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Forte" pitchFamily="66" charset="0"/>
              </a:rPr>
              <a:t>Circular Linked List</a:t>
            </a:r>
          </a:p>
        </p:txBody>
      </p:sp>
      <p:pic>
        <p:nvPicPr>
          <p:cNvPr id="1028" name="Picture 4"/>
          <p:cNvPicPr>
            <a:picLocks noChangeAspect="1" noChangeArrowheads="1"/>
          </p:cNvPicPr>
          <p:nvPr/>
        </p:nvPicPr>
        <p:blipFill>
          <a:blip r:embed="rId5" cstate="print"/>
          <a:srcRect l="42805" t="48031" r="30630" b="42125"/>
          <a:stretch>
            <a:fillRect/>
          </a:stretch>
        </p:blipFill>
        <p:spPr bwMode="auto">
          <a:xfrm>
            <a:off x="2987824" y="5733256"/>
            <a:ext cx="3802022" cy="792088"/>
          </a:xfrm>
          <a:prstGeom prst="rect">
            <a:avLst/>
          </a:prstGeom>
          <a:noFill/>
          <a:ln w="9525">
            <a:noFill/>
            <a:miter lim="800000"/>
            <a:headEnd/>
            <a:tailEnd/>
          </a:ln>
        </p:spPr>
      </p:pic>
      <p:sp>
        <p:nvSpPr>
          <p:cNvPr id="10" name="Rectangle 9"/>
          <p:cNvSpPr/>
          <p:nvPr/>
        </p:nvSpPr>
        <p:spPr>
          <a:xfrm>
            <a:off x="50314" y="260648"/>
            <a:ext cx="9188734" cy="923330"/>
          </a:xfrm>
          <a:prstGeom prst="rect">
            <a:avLst/>
          </a:prstGeom>
          <a:noFill/>
        </p:spPr>
        <p:txBody>
          <a:bodyPr wrap="none" lIns="91440" tIns="45720" rIns="91440" bIns="45720">
            <a:spAutoFit/>
          </a:bodyPr>
          <a:lstStyle/>
          <a:p>
            <a:pPr algn="ctr"/>
            <a:r>
              <a:rPr lang="en-US" sz="5400" b="0" cap="none" spc="0" dirty="0" smtClean="0">
                <a:ln w="18415" cmpd="sng">
                  <a:solidFill>
                    <a:srgbClr val="FFC000"/>
                  </a:solidFill>
                  <a:prstDash val="solid"/>
                </a:ln>
                <a:effectLst>
                  <a:outerShdw blurRad="63500" dir="3600000" algn="tl" rotWithShape="0">
                    <a:srgbClr val="000000">
                      <a:alpha val="70000"/>
                    </a:srgbClr>
                  </a:outerShdw>
                </a:effectLst>
                <a:latin typeface="AR DARLING" pitchFamily="2" charset="0"/>
              </a:rPr>
              <a:t>Different Types of Linked List</a:t>
            </a:r>
            <a:endParaRPr lang="en-US" sz="5400" b="0" cap="none" spc="0" dirty="0">
              <a:ln w="18415" cmpd="sng">
                <a:solidFill>
                  <a:srgbClr val="FFC000"/>
                </a:solidFill>
                <a:prstDash val="solid"/>
              </a:ln>
              <a:effectLst>
                <a:outerShdw blurRad="63500" dir="3600000" algn="tl" rotWithShape="0">
                  <a:srgbClr val="000000">
                    <a:alpha val="70000"/>
                  </a:srgbClr>
                </a:outerShdw>
              </a:effectLst>
              <a:latin typeface="AR DARLING"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perspectiveRight"/>
              <a:lightRig rig="threePt" dir="t"/>
            </a:scene3d>
            <a:sp3d extrusionH="57150">
              <a:bevelT w="57150" h="38100" prst="artDeco"/>
            </a:sp3d>
          </a:bodyPr>
          <a:lstStyle/>
          <a:p>
            <a:r>
              <a:rPr lang="en-US" sz="6600" dirty="0" smtClean="0">
                <a:solidFill>
                  <a:schemeClr val="accent4">
                    <a:lumMod val="75000"/>
                  </a:schemeClr>
                </a:solidFill>
                <a:latin typeface="Algerian" pitchFamily="82" charset="0"/>
              </a:rPr>
              <a:t>Abstract</a:t>
            </a:r>
            <a:endParaRPr lang="en-US" sz="6600" dirty="0">
              <a:solidFill>
                <a:schemeClr val="accent4">
                  <a:lumMod val="75000"/>
                </a:schemeClr>
              </a:solidFill>
              <a:latin typeface="Algerian" pitchFamily="82" charset="0"/>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latin typeface="Times New Roman" pitchFamily="18" charset="0"/>
                <a:cs typeface="Times New Roman" pitchFamily="18" charset="0"/>
              </a:rPr>
              <a:t>	In </a:t>
            </a:r>
            <a:r>
              <a:rPr lang="en-US" dirty="0">
                <a:latin typeface="Times New Roman" pitchFamily="18" charset="0"/>
                <a:cs typeface="Times New Roman" pitchFamily="18" charset="0"/>
              </a:rPr>
              <a:t>this project we want to make a data management system for traveler association using </a:t>
            </a:r>
            <a:r>
              <a:rPr lang="en-US" b="1" dirty="0">
                <a:latin typeface="Times New Roman" pitchFamily="18" charset="0"/>
                <a:cs typeface="Times New Roman" pitchFamily="18" charset="0"/>
              </a:rPr>
              <a:t>doubly linked list</a:t>
            </a:r>
            <a:r>
              <a:rPr lang="en-US" dirty="0">
                <a:latin typeface="Times New Roman" pitchFamily="18" charset="0"/>
                <a:cs typeface="Times New Roman" pitchFamily="18" charset="0"/>
              </a:rPr>
              <a:t>. Here the user will be allowed to login as a customer or server (driver). Then, as a customer he can check the availability of a vehicle and thus book it. As a server he can give information to database when he is booked (and the place to which he is going) or when he reaches back after finishing a task. Therefore, we would be able to solve the problem of non availability and improper management of car. The user can also opt for car pooling also.</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32000" r="-3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n>
                  <a:solidFill>
                    <a:srgbClr val="FFC000"/>
                  </a:solidFill>
                </a:ln>
                <a:latin typeface="Algerian" pitchFamily="82" charset="0"/>
              </a:rPr>
              <a:t>INTERFACES</a:t>
            </a:r>
            <a:endParaRPr lang="en-US" sz="5400" b="1" dirty="0">
              <a:ln>
                <a:solidFill>
                  <a:srgbClr val="FFC000"/>
                </a:solidFill>
              </a:ln>
              <a:latin typeface="Algerian" pitchFamily="82" charset="0"/>
            </a:endParaRPr>
          </a:p>
        </p:txBody>
      </p:sp>
      <p:sp>
        <p:nvSpPr>
          <p:cNvPr id="3" name="Content Placeholder 2"/>
          <p:cNvSpPr>
            <a:spLocks noGrp="1"/>
          </p:cNvSpPr>
          <p:nvPr>
            <p:ph idx="1"/>
          </p:nvPr>
        </p:nvSpPr>
        <p:spPr/>
        <p:txBody>
          <a:bodyPr/>
          <a:lstStyle/>
          <a:p>
            <a:r>
              <a:rPr lang="en-US" dirty="0" smtClean="0">
                <a:latin typeface="Monotype Corsiva" pitchFamily="66" charset="0"/>
              </a:rPr>
              <a:t>ADMIN</a:t>
            </a:r>
          </a:p>
          <a:p>
            <a:r>
              <a:rPr lang="en-US" dirty="0" smtClean="0">
                <a:latin typeface="Monotype Corsiva" pitchFamily="66" charset="0"/>
              </a:rPr>
              <a:t>USER</a:t>
            </a:r>
          </a:p>
          <a:p>
            <a:r>
              <a:rPr lang="en-US" dirty="0" smtClean="0">
                <a:latin typeface="Monotype Corsiva" pitchFamily="66" charset="0"/>
              </a:rPr>
              <a:t>CAB DRIVER</a:t>
            </a:r>
            <a:endParaRPr lang="en-US" dirty="0">
              <a:latin typeface="Monotype Corsiva"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8640" y="0"/>
            <a:ext cx="8229600" cy="1143000"/>
          </a:xfrm>
        </p:spPr>
        <p:txBody>
          <a:bodyPr/>
          <a:lstStyle/>
          <a:p>
            <a:r>
              <a:rPr lang="en-US" dirty="0" smtClean="0">
                <a:latin typeface="AR BLANCA" pitchFamily="2" charset="0"/>
              </a:rPr>
              <a:t>ADMIN INTERFACE:</a:t>
            </a:r>
            <a:endParaRPr lang="en-US" dirty="0">
              <a:latin typeface="AR BLANCA" pitchFamily="2" charset="0"/>
            </a:endParaRPr>
          </a:p>
        </p:txBody>
      </p:sp>
      <p:pic>
        <p:nvPicPr>
          <p:cNvPr id="4" name="Content Placeholder 3" descr="admin.png"/>
          <p:cNvPicPr>
            <a:picLocks noGrp="1" noChangeAspect="1"/>
          </p:cNvPicPr>
          <p:nvPr>
            <p:ph idx="1"/>
          </p:nvPr>
        </p:nvPicPr>
        <p:blipFill>
          <a:blip r:embed="rId3" cstate="print"/>
          <a:stretch>
            <a:fillRect/>
          </a:stretch>
        </p:blipFill>
        <p:spPr>
          <a:xfrm>
            <a:off x="5580112" y="175619"/>
            <a:ext cx="3048644" cy="668238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69368" y="260648"/>
            <a:ext cx="8229600" cy="1143000"/>
          </a:xfrm>
        </p:spPr>
        <p:txBody>
          <a:bodyPr/>
          <a:lstStyle/>
          <a:p>
            <a:r>
              <a:rPr lang="en-US" dirty="0" smtClean="0">
                <a:latin typeface="AR BLANCA" pitchFamily="2" charset="0"/>
              </a:rPr>
              <a:t>USER </a:t>
            </a:r>
            <a:r>
              <a:rPr lang="en-US" dirty="0" smtClean="0">
                <a:latin typeface="AR BLANCA" pitchFamily="2" charset="0"/>
              </a:rPr>
              <a:t>INTERFACE:</a:t>
            </a:r>
            <a:endParaRPr lang="en-US" dirty="0"/>
          </a:p>
        </p:txBody>
      </p:sp>
      <p:pic>
        <p:nvPicPr>
          <p:cNvPr id="4" name="Content Placeholder 3" descr="user.png"/>
          <p:cNvPicPr>
            <a:picLocks noGrp="1" noChangeAspect="1"/>
          </p:cNvPicPr>
          <p:nvPr>
            <p:ph idx="1"/>
          </p:nvPr>
        </p:nvPicPr>
        <p:blipFill>
          <a:blip r:embed="rId3" cstate="print"/>
          <a:stretch>
            <a:fillRect/>
          </a:stretch>
        </p:blipFill>
        <p:spPr>
          <a:xfrm>
            <a:off x="5580112" y="260648"/>
            <a:ext cx="2819435" cy="629426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95</Words>
  <Application>Microsoft Office PowerPoint</Application>
  <PresentationFormat>On-screen Show (4:3)</PresentationFormat>
  <Paragraphs>24</Paragraphs>
  <Slides>10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Arial</vt:lpstr>
      <vt:lpstr>Sketch Block</vt:lpstr>
      <vt:lpstr>[TOP_SECRET]</vt:lpstr>
      <vt:lpstr>Alex Brush</vt:lpstr>
      <vt:lpstr>Monotype Corsiva</vt:lpstr>
      <vt:lpstr>AR CHRISTY</vt:lpstr>
      <vt:lpstr>Harlow Solid Italic</vt:lpstr>
      <vt:lpstr>Calibri</vt:lpstr>
      <vt:lpstr>Algerian</vt:lpstr>
      <vt:lpstr>Forte</vt:lpstr>
      <vt:lpstr>AR DARLING</vt:lpstr>
      <vt:lpstr>Times New Roman</vt:lpstr>
      <vt:lpstr>AR BLANCA</vt:lpstr>
      <vt:lpstr>Office Theme</vt:lpstr>
      <vt:lpstr>Cab Allocation  System</vt:lpstr>
      <vt:lpstr>Group Members</vt:lpstr>
      <vt:lpstr>Introduction</vt:lpstr>
      <vt:lpstr>Data-Structure Used</vt:lpstr>
      <vt:lpstr>Slide 5</vt:lpstr>
      <vt:lpstr>Abstract</vt:lpstr>
      <vt:lpstr>INTERFACES</vt:lpstr>
      <vt:lpstr>ADMIN INTERFACE:</vt:lpstr>
      <vt:lpstr>USER INTERFACE:</vt:lpstr>
      <vt:lpstr>DRIVER INTERFACE: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 Allocation  System</dc:title>
  <dc:creator>vishal bhaskar</dc:creator>
  <cp:lastModifiedBy>vishal bhaskar</cp:lastModifiedBy>
  <cp:revision>3</cp:revision>
  <dcterms:created xsi:type="dcterms:W3CDTF">2016-04-13T02:20:53Z</dcterms:created>
  <dcterms:modified xsi:type="dcterms:W3CDTF">2016-04-20T05:14:20Z</dcterms:modified>
</cp:coreProperties>
</file>