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pc" initials="R" lastIdx="1" clrIdx="0">
    <p:extLst>
      <p:ext uri="{19B8F6BF-5375-455C-9EA6-DF929625EA0E}">
        <p15:presenceInfo xmlns:p15="http://schemas.microsoft.com/office/powerpoint/2012/main" userId="RAHUL-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25026-F0C5-484C-A479-D080E275618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364568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38670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52741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627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59842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0B25026-F0C5-484C-A479-D080E2756184}"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3258348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0B25026-F0C5-484C-A479-D080E2756184}"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767744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25026-F0C5-484C-A479-D080E275618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85145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25026-F0C5-484C-A479-D080E275618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67896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25026-F0C5-484C-A479-D080E275618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176184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B25026-F0C5-484C-A479-D080E2756184}"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75686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59835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25026-F0C5-484C-A479-D080E2756184}"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121273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25026-F0C5-484C-A479-D080E2756184}"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368949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B25026-F0C5-484C-A479-D080E2756184}"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092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91440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25026-F0C5-484C-A479-D080E2756184}"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1893-6117-47D7-949B-08108718FA1C}" type="slidenum">
              <a:rPr lang="en-US" smtClean="0"/>
              <a:pPr/>
              <a:t>‹#›</a:t>
            </a:fld>
            <a:endParaRPr lang="en-US"/>
          </a:p>
        </p:txBody>
      </p:sp>
    </p:spTree>
    <p:extLst>
      <p:ext uri="{BB962C8B-B14F-4D97-AF65-F5344CB8AC3E}">
        <p14:creationId xmlns:p14="http://schemas.microsoft.com/office/powerpoint/2010/main" val="299640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cstate="print">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0B25026-F0C5-484C-A479-D080E2756184}" type="datetimeFigureOut">
              <a:rPr lang="en-US" smtClean="0"/>
              <a:pPr/>
              <a:t>3/22/2018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02C1893-6117-47D7-949B-08108718FA1C}" type="slidenum">
              <a:rPr lang="en-US" smtClean="0"/>
              <a:pPr/>
              <a:t>‹#›</a:t>
            </a:fld>
            <a:endParaRPr lang="en-US"/>
          </a:p>
        </p:txBody>
      </p:sp>
    </p:spTree>
    <p:extLst>
      <p:ext uri="{BB962C8B-B14F-4D97-AF65-F5344CB8AC3E}">
        <p14:creationId xmlns:p14="http://schemas.microsoft.com/office/powerpoint/2010/main" val="42312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21" y="940903"/>
            <a:ext cx="9144000" cy="899285"/>
          </a:xfrm>
        </p:spPr>
        <p:txBody>
          <a:bodyPr>
            <a:normAutofit/>
          </a:bodyPr>
          <a:lstStyle/>
          <a:p>
            <a:r>
              <a:rPr lang="en-US" dirty="0"/>
              <a:t>DIGITAL VISITOR COUNTER</a:t>
            </a:r>
          </a:p>
        </p:txBody>
      </p:sp>
      <p:sp>
        <p:nvSpPr>
          <p:cNvPr id="3" name="Subtitle 2"/>
          <p:cNvSpPr>
            <a:spLocks noGrp="1"/>
          </p:cNvSpPr>
          <p:nvPr>
            <p:ph type="subTitle" idx="1"/>
          </p:nvPr>
        </p:nvSpPr>
        <p:spPr/>
        <p:txBody>
          <a:bodyPr>
            <a:noAutofit/>
          </a:bodyPr>
          <a:lstStyle/>
          <a:p>
            <a:endParaRPr lang="en-US" sz="2400" dirty="0"/>
          </a:p>
          <a:p>
            <a:pPr algn="l"/>
            <a:r>
              <a:rPr lang="en-US" sz="2400" dirty="0" smtClean="0"/>
              <a:t>VISHAL </a:t>
            </a:r>
            <a:r>
              <a:rPr lang="en-US" sz="2400" dirty="0"/>
              <a:t>BHASKAR-15BCE0048</a:t>
            </a:r>
          </a:p>
          <a:p>
            <a:pPr algn="l"/>
            <a:endParaRPr lang="en-US" sz="2400" dirty="0"/>
          </a:p>
        </p:txBody>
      </p:sp>
    </p:spTree>
    <p:extLst>
      <p:ext uri="{BB962C8B-B14F-4D97-AF65-F5344CB8AC3E}">
        <p14:creationId xmlns:p14="http://schemas.microsoft.com/office/powerpoint/2010/main" val="64240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3" y="618517"/>
            <a:ext cx="5254171" cy="1021597"/>
          </a:xfrm>
        </p:spPr>
        <p:txBody>
          <a:bodyPr/>
          <a:lstStyle/>
          <a:p>
            <a:pPr algn="ctr"/>
            <a:r>
              <a:rPr lang="en-US" dirty="0"/>
              <a:t>INTRODUCTION</a:t>
            </a:r>
          </a:p>
        </p:txBody>
      </p:sp>
      <p:sp>
        <p:nvSpPr>
          <p:cNvPr id="3" name="Content Placeholder 2"/>
          <p:cNvSpPr>
            <a:spLocks noGrp="1"/>
          </p:cNvSpPr>
          <p:nvPr>
            <p:ph sz="quarter" idx="13"/>
          </p:nvPr>
        </p:nvSpPr>
        <p:spPr>
          <a:xfrm>
            <a:off x="884746" y="1640115"/>
            <a:ext cx="10363826" cy="4949372"/>
          </a:xfrm>
        </p:spPr>
        <p:txBody>
          <a:bodyPr>
            <a:noAutofit/>
          </a:bodyPr>
          <a:lstStyle/>
          <a:p>
            <a:pPr marL="0" indent="0">
              <a:buNone/>
            </a:pPr>
            <a:r>
              <a:rPr lang="en-US" sz="1800" dirty="0">
                <a:latin typeface="Book Antiqua" panose="02040602050305030304" pitchFamily="18" charset="0"/>
              </a:rPr>
              <a:t>The digital object counter is a cost effective and a simple system. It overcomes the problem of manual counting of objects .Everything is digital, so the signals can be used for further analysis and is compatible with other digital devices. If this system is implemented, then automation in the product counting can be achieved .Also, there is no hazardous elements used in the circuitry and hence it can be used even at hazardous atmospheres in an industrial area . We can use it to make the work of humans even more easier .We can use it in industries such as to count the no of products have been made or produced by the company in a day. Even we can check the no. of products dispatched.</a:t>
            </a:r>
          </a:p>
          <a:p>
            <a:pPr marL="0" indent="0">
              <a:buNone/>
            </a:pPr>
            <a:r>
              <a:rPr lang="en-US" sz="1800" dirty="0">
                <a:latin typeface="Book Antiqua" panose="02040602050305030304" pitchFamily="18" charset="0"/>
              </a:rPr>
              <a:t>The basic working of the device is that a laser sends out a beam and then is received by a receptor further when the receiver doesn’t receive any light it prints on the seven segment display and the object gets counted and hence our work is done.</a:t>
            </a:r>
            <a:endParaRPr lang="en-US" sz="1800" dirty="0"/>
          </a:p>
        </p:txBody>
      </p:sp>
    </p:spTree>
    <p:extLst>
      <p:ext uri="{BB962C8B-B14F-4D97-AF65-F5344CB8AC3E}">
        <p14:creationId xmlns:p14="http://schemas.microsoft.com/office/powerpoint/2010/main" val="275869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BEBA8EAE-BF5A-486C-A8C5-ECC9F3942E4B}">
                <a14:imgProps xmlns:a14="http://schemas.microsoft.com/office/drawing/2010/main">
                  <a14:imgLayer r:embed="rId3">
                    <a14:imgEffect>
                      <a14:backgroundRemoval t="19401" b="92969" l="27233" r="64934"/>
                    </a14:imgEffect>
                  </a14:imgLayer>
                </a14:imgProps>
              </a:ext>
            </a:extLst>
          </a:blip>
          <a:srcRect/>
          <a:stretch>
            <a:fillRect/>
          </a:stretch>
        </p:blipFill>
        <p:spPr bwMode="auto">
          <a:xfrm>
            <a:off x="0" y="56609"/>
            <a:ext cx="12125739" cy="7169426"/>
          </a:xfrm>
          <a:prstGeom prst="rect">
            <a:avLst/>
          </a:prstGeom>
          <a:noFill/>
          <a:ln w="9525">
            <a:noFill/>
            <a:miter lim="800000"/>
            <a:headEnd/>
            <a:tailEnd/>
          </a:ln>
        </p:spPr>
      </p:pic>
      <p:sp>
        <p:nvSpPr>
          <p:cNvPr id="4" name="TextBox 3"/>
          <p:cNvSpPr txBox="1"/>
          <p:nvPr/>
        </p:nvSpPr>
        <p:spPr>
          <a:xfrm>
            <a:off x="2862470" y="2994991"/>
            <a:ext cx="742511" cy="646331"/>
          </a:xfrm>
          <a:prstGeom prst="rect">
            <a:avLst/>
          </a:prstGeom>
          <a:noFill/>
        </p:spPr>
        <p:txBody>
          <a:bodyPr wrap="none" rtlCol="0">
            <a:spAutoFit/>
          </a:bodyPr>
          <a:lstStyle/>
          <a:p>
            <a:r>
              <a:rPr lang="en-US" dirty="0"/>
              <a:t>LIGHT</a:t>
            </a:r>
          </a:p>
          <a:p>
            <a:endParaRPr lang="en-US" dirty="0"/>
          </a:p>
        </p:txBody>
      </p:sp>
      <p:sp>
        <p:nvSpPr>
          <p:cNvPr id="5" name="TextBox 4"/>
          <p:cNvSpPr txBox="1"/>
          <p:nvPr/>
        </p:nvSpPr>
        <p:spPr>
          <a:xfrm>
            <a:off x="7076661" y="6506817"/>
            <a:ext cx="1965153" cy="369332"/>
          </a:xfrm>
          <a:prstGeom prst="rect">
            <a:avLst/>
          </a:prstGeom>
          <a:noFill/>
        </p:spPr>
        <p:txBody>
          <a:bodyPr wrap="none" rtlCol="0">
            <a:spAutoFit/>
          </a:bodyPr>
          <a:lstStyle/>
          <a:p>
            <a:r>
              <a:rPr lang="en-US" dirty="0"/>
              <a:t>COUNTED OUTPUT</a:t>
            </a:r>
          </a:p>
        </p:txBody>
      </p:sp>
    </p:spTree>
    <p:extLst>
      <p:ext uri="{BB962C8B-B14F-4D97-AF65-F5344CB8AC3E}">
        <p14:creationId xmlns:p14="http://schemas.microsoft.com/office/powerpoint/2010/main" val="413268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57260"/>
            <a:ext cx="10364451" cy="1195769"/>
          </a:xfrm>
        </p:spPr>
        <p:txBody>
          <a:bodyPr/>
          <a:lstStyle/>
          <a:p>
            <a:r>
              <a:rPr lang="en-US" dirty="0"/>
              <a:t>BLOCK DIAGRAM ITEMS DESCRIPTION</a:t>
            </a:r>
          </a:p>
        </p:txBody>
      </p:sp>
      <p:sp>
        <p:nvSpPr>
          <p:cNvPr id="3" name="Content Placeholder 2"/>
          <p:cNvSpPr>
            <a:spLocks noGrp="1"/>
          </p:cNvSpPr>
          <p:nvPr>
            <p:ph sz="quarter" idx="13"/>
          </p:nvPr>
        </p:nvSpPr>
        <p:spPr>
          <a:xfrm>
            <a:off x="913774" y="1785258"/>
            <a:ext cx="10363826" cy="4746172"/>
          </a:xfrm>
        </p:spPr>
        <p:txBody>
          <a:bodyPr>
            <a:normAutofit fontScale="85000" lnSpcReduction="10000"/>
          </a:bodyPr>
          <a:lstStyle/>
          <a:p>
            <a:pPr marL="0" indent="0">
              <a:buNone/>
            </a:pPr>
            <a:r>
              <a:rPr lang="en-US" b="1" dirty="0"/>
              <a:t> </a:t>
            </a:r>
            <a:endParaRPr lang="en-US" dirty="0"/>
          </a:p>
          <a:p>
            <a:r>
              <a:rPr lang="en-US" dirty="0"/>
              <a:t>Power Supply: It is a 6V DC battery used to provide the </a:t>
            </a:r>
            <a:r>
              <a:rPr lang="en-US" dirty="0" err="1"/>
              <a:t>Vcc</a:t>
            </a:r>
            <a:r>
              <a:rPr lang="en-US" dirty="0"/>
              <a:t> supply to the ICs.</a:t>
            </a:r>
          </a:p>
          <a:p>
            <a:r>
              <a:rPr lang="en-US" dirty="0"/>
              <a:t>LDR: Light Dependent Resistors are used for sensing the light intensity.</a:t>
            </a:r>
          </a:p>
          <a:p>
            <a:r>
              <a:rPr lang="en-US" dirty="0"/>
              <a:t>Mono stable Multi vibrator: IC555 is used in mono stable mode for providing the initial pulse.</a:t>
            </a:r>
          </a:p>
          <a:p>
            <a:r>
              <a:rPr lang="en-US" dirty="0"/>
              <a:t>Astable Multi vibrator: IC555 is used in a stable mode for generating the clocking signals for the decade counter IC.</a:t>
            </a:r>
          </a:p>
          <a:p>
            <a:r>
              <a:rPr lang="en-US" dirty="0"/>
              <a:t>Decade Counter: IC7490 is a decade counter which counts from 0-9 and provides BCD output.</a:t>
            </a:r>
          </a:p>
          <a:p>
            <a:r>
              <a:rPr lang="en-US" dirty="0"/>
              <a:t>BCD to 7 Segment Display: IC7447 is used to convert the BCD signals into the equivalent 7 segment display signals.</a:t>
            </a:r>
          </a:p>
          <a:p>
            <a:r>
              <a:rPr lang="en-US" dirty="0"/>
              <a:t>7 Segment Display: Used to display the number of counts.</a:t>
            </a:r>
          </a:p>
          <a:p>
            <a:endParaRPr lang="en-US" dirty="0"/>
          </a:p>
        </p:txBody>
      </p:sp>
    </p:spTree>
    <p:extLst>
      <p:ext uri="{BB962C8B-B14F-4D97-AF65-F5344CB8AC3E}">
        <p14:creationId xmlns:p14="http://schemas.microsoft.com/office/powerpoint/2010/main" val="355245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CIRCUIT DIAGRAM</a:t>
            </a:r>
          </a:p>
        </p:txBody>
      </p:sp>
      <p:pic>
        <p:nvPicPr>
          <p:cNvPr id="1026" name="Picture 2" descr="https://html1-f.scribdassets.com/edbqgc1ts1ero4u/images/6-1a576ddad9.jpg"/>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327961" y="2307771"/>
            <a:ext cx="10789981" cy="410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7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42747"/>
            <a:ext cx="10364451" cy="847426"/>
          </a:xfrm>
        </p:spPr>
        <p:txBody>
          <a:bodyPr/>
          <a:lstStyle/>
          <a:p>
            <a:r>
              <a:rPr lang="en-US" dirty="0"/>
              <a:t>CIRCUIT DIAGRAM DESCRIPTION</a:t>
            </a:r>
          </a:p>
        </p:txBody>
      </p:sp>
      <p:sp>
        <p:nvSpPr>
          <p:cNvPr id="3" name="Content Placeholder 2"/>
          <p:cNvSpPr>
            <a:spLocks noGrp="1"/>
          </p:cNvSpPr>
          <p:nvPr>
            <p:ph sz="quarter" idx="13"/>
          </p:nvPr>
        </p:nvSpPr>
        <p:spPr>
          <a:xfrm>
            <a:off x="913774" y="1190174"/>
            <a:ext cx="10363826" cy="4601026"/>
          </a:xfrm>
        </p:spPr>
        <p:txBody>
          <a:bodyPr>
            <a:normAutofit/>
          </a:bodyPr>
          <a:lstStyle/>
          <a:p>
            <a:pPr marL="0" indent="0">
              <a:buNone/>
            </a:pPr>
            <a:r>
              <a:rPr lang="en-US" dirty="0"/>
              <a:t>The LDR receives the light signal and acts accordingly. Whenever there is light blockage, the resistance increases and the triggering signal is given to the monostable multivibrator.</a:t>
            </a:r>
          </a:p>
          <a:p>
            <a:pPr marL="0" indent="0">
              <a:buNone/>
            </a:pPr>
            <a:r>
              <a:rPr lang="en-US" dirty="0"/>
              <a:t>The mono stable mutivibrator generates a high signal which activates the astable multivibrator. This astable multivibrator and the other resistors provide the clocking frequency for the decade counter.</a:t>
            </a:r>
          </a:p>
          <a:p>
            <a:pPr marL="0" indent="0">
              <a:buNone/>
            </a:pPr>
            <a:r>
              <a:rPr lang="en-US" dirty="0"/>
              <a:t>The decade counter IC7490 starts counting the signals and provides the BCD equivalent output.</a:t>
            </a:r>
          </a:p>
          <a:p>
            <a:pPr marL="0" indent="0">
              <a:buNone/>
            </a:pPr>
            <a:r>
              <a:rPr lang="en-US" dirty="0"/>
              <a:t>This BCD output is given to the seven segment display and it thus displays the equivalent counts.</a:t>
            </a:r>
          </a:p>
          <a:p>
            <a:endParaRPr lang="en-US" dirty="0"/>
          </a:p>
        </p:txBody>
      </p:sp>
    </p:spTree>
    <p:extLst>
      <p:ext uri="{BB962C8B-B14F-4D97-AF65-F5344CB8AC3E}">
        <p14:creationId xmlns:p14="http://schemas.microsoft.com/office/powerpoint/2010/main" val="74433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50626"/>
          </a:xfrm>
        </p:spPr>
        <p:txBody>
          <a:bodyPr/>
          <a:lstStyle/>
          <a:p>
            <a:pPr algn="ctr"/>
            <a:r>
              <a:rPr lang="en-US" dirty="0"/>
              <a:t>   </a:t>
            </a:r>
            <a:r>
              <a:rPr lang="en-US" sz="6000" dirty="0">
                <a:solidFill>
                  <a:srgbClr val="FF0000"/>
                </a:solidFill>
              </a:rPr>
              <a:t>COMPONENTS USED</a:t>
            </a:r>
            <a:endParaRPr lang="en-US" dirty="0">
              <a:solidFill>
                <a:srgbClr val="FF0000"/>
              </a:solidFill>
            </a:endParaRPr>
          </a:p>
        </p:txBody>
      </p:sp>
      <p:sp>
        <p:nvSpPr>
          <p:cNvPr id="3" name="Content Placeholder 2"/>
          <p:cNvSpPr>
            <a:spLocks noGrp="1"/>
          </p:cNvSpPr>
          <p:nvPr>
            <p:ph sz="quarter" idx="13"/>
          </p:nvPr>
        </p:nvSpPr>
        <p:spPr>
          <a:xfrm>
            <a:off x="913774" y="1669144"/>
            <a:ext cx="10363826" cy="4122055"/>
          </a:xfrm>
        </p:spPr>
        <p:txBody>
          <a:bodyPr>
            <a:normAutofit/>
          </a:bodyPr>
          <a:lstStyle/>
          <a:p>
            <a:r>
              <a:rPr lang="en-US" dirty="0"/>
              <a:t>Resistors - 1k ohms, 330 ohms, 100k ohms, 47k ohms. </a:t>
            </a:r>
          </a:p>
          <a:p>
            <a:r>
              <a:rPr lang="en-US" dirty="0"/>
              <a:t>Capacitors </a:t>
            </a:r>
            <a:r>
              <a:rPr lang="en-US" dirty="0" smtClean="0"/>
              <a:t> 0.01uF</a:t>
            </a:r>
            <a:r>
              <a:rPr lang="en-US" dirty="0"/>
              <a:t>, </a:t>
            </a:r>
            <a:r>
              <a:rPr lang="en-US" dirty="0" smtClean="0"/>
              <a:t>10uF.</a:t>
            </a:r>
            <a:endParaRPr lang="en-US" dirty="0"/>
          </a:p>
          <a:p>
            <a:r>
              <a:rPr lang="en-US" dirty="0"/>
              <a:t>Light Dependent Resistor (LDR</a:t>
            </a:r>
            <a:r>
              <a:rPr lang="en-US" dirty="0" smtClean="0"/>
              <a:t>).</a:t>
            </a:r>
            <a:endParaRPr lang="en-US" dirty="0"/>
          </a:p>
          <a:p>
            <a:r>
              <a:rPr lang="en-US" dirty="0"/>
              <a:t>6V </a:t>
            </a:r>
            <a:r>
              <a:rPr lang="en-US" dirty="0" smtClean="0"/>
              <a:t>Battery.</a:t>
            </a:r>
            <a:endParaRPr lang="en-US" dirty="0"/>
          </a:p>
          <a:p>
            <a:r>
              <a:rPr lang="en-US" dirty="0"/>
              <a:t>Timer IC555 (2</a:t>
            </a:r>
            <a:r>
              <a:rPr lang="en-US" dirty="0" smtClean="0"/>
              <a:t>).</a:t>
            </a:r>
            <a:endParaRPr lang="en-US" dirty="0"/>
          </a:p>
          <a:p>
            <a:r>
              <a:rPr lang="en-US" dirty="0"/>
              <a:t>Decade Counter </a:t>
            </a:r>
            <a:r>
              <a:rPr lang="en-US" dirty="0" smtClean="0"/>
              <a:t>IC7490.</a:t>
            </a:r>
            <a:endParaRPr lang="en-US" dirty="0"/>
          </a:p>
          <a:p>
            <a:r>
              <a:rPr lang="en-US" dirty="0"/>
              <a:t>BCD to 7 Segment Display </a:t>
            </a:r>
            <a:r>
              <a:rPr lang="en-US" dirty="0" smtClean="0"/>
              <a:t>IC7447.</a:t>
            </a:r>
            <a:endParaRPr lang="en-US" dirty="0"/>
          </a:p>
          <a:p>
            <a:r>
              <a:rPr lang="en-US" dirty="0"/>
              <a:t>7 Segment Display</a:t>
            </a:r>
          </a:p>
          <a:p>
            <a:endParaRPr lang="en-US" dirty="0"/>
          </a:p>
        </p:txBody>
      </p:sp>
    </p:spTree>
    <p:extLst>
      <p:ext uri="{BB962C8B-B14F-4D97-AF65-F5344CB8AC3E}">
        <p14:creationId xmlns:p14="http://schemas.microsoft.com/office/powerpoint/2010/main" val="283364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9403" r="21648" b="2169"/>
          <a:stretch/>
        </p:blipFill>
        <p:spPr>
          <a:xfrm rot="16200000">
            <a:off x="5070077" y="-66278"/>
            <a:ext cx="3149599" cy="7955751"/>
          </a:xfrm>
          <a:prstGeom prst="rect">
            <a:avLst/>
          </a:prstGeom>
        </p:spPr>
      </p:pic>
      <p:sp>
        <p:nvSpPr>
          <p:cNvPr id="3" name="TextBox 2"/>
          <p:cNvSpPr txBox="1"/>
          <p:nvPr/>
        </p:nvSpPr>
        <p:spPr>
          <a:xfrm>
            <a:off x="2989943" y="899885"/>
            <a:ext cx="6371771" cy="584775"/>
          </a:xfrm>
          <a:prstGeom prst="rect">
            <a:avLst/>
          </a:prstGeom>
          <a:noFill/>
        </p:spPr>
        <p:txBody>
          <a:bodyPr wrap="square" rtlCol="0">
            <a:spAutoFit/>
          </a:bodyPr>
          <a:lstStyle/>
          <a:p>
            <a:r>
              <a:rPr lang="en-US" sz="3200" dirty="0">
                <a:solidFill>
                  <a:srgbClr val="FF0000"/>
                </a:solidFill>
              </a:rPr>
              <a:t>PICTURE OF THE PREPARED CIRCUIT</a:t>
            </a:r>
          </a:p>
        </p:txBody>
      </p:sp>
    </p:spTree>
    <p:extLst>
      <p:ext uri="{BB962C8B-B14F-4D97-AF65-F5344CB8AC3E}">
        <p14:creationId xmlns:p14="http://schemas.microsoft.com/office/powerpoint/2010/main" val="39977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3031" y="2967335"/>
            <a:ext cx="5565946" cy="1862048"/>
          </a:xfrm>
          <a:prstGeom prst="rect">
            <a:avLst/>
          </a:prstGeom>
          <a:noFill/>
        </p:spPr>
        <p:txBody>
          <a:bodyPr wrap="none" lIns="91440" tIns="45720" rIns="91440" bIns="45720">
            <a:spAutoFit/>
            <a:scene3d>
              <a:camera prst="perspectiveAbove"/>
              <a:lightRig rig="threePt" dir="t"/>
            </a:scene3d>
            <a:sp3d extrusionH="57150">
              <a:bevelT w="38100" h="38100" prst="angle"/>
            </a:sp3d>
          </a:bodyPr>
          <a:lstStyle/>
          <a:p>
            <a:pPr algn="ctr"/>
            <a:r>
              <a:rPr lang="en-US" sz="11500" dirty="0" smtClean="0">
                <a:ln w="18415" cmpd="sng">
                  <a:solidFill>
                    <a:sysClr val="windowText" lastClr="000000"/>
                  </a:solidFill>
                  <a:prstDash val="solid"/>
                </a:ln>
                <a:solidFill>
                  <a:srgbClr val="FFFFFF"/>
                </a:solidFill>
                <a:effectLst>
                  <a:outerShdw blurRad="63500" dir="3600000" algn="tl" rotWithShape="0">
                    <a:srgbClr val="000000">
                      <a:alpha val="70000"/>
                    </a:srgbClr>
                  </a:outerShdw>
                </a:effectLst>
                <a:latin typeface="Edwardian Script ITC" pitchFamily="66" charset="0"/>
              </a:rPr>
              <a:t>Thank You</a:t>
            </a:r>
            <a:endParaRPr lang="en-US" sz="11500" b="0" cap="none" spc="0" dirty="0">
              <a:ln w="18415" cmpd="sng">
                <a:solidFill>
                  <a:sysClr val="windowText" lastClr="000000"/>
                </a:solidFill>
                <a:prstDash val="solid"/>
              </a:ln>
              <a:solidFill>
                <a:srgbClr val="FFFFFF"/>
              </a:solidFill>
              <a:effectLst>
                <a:outerShdw blurRad="63500" dir="3600000" algn="tl" rotWithShape="0">
                  <a:srgbClr val="000000">
                    <a:alpha val="70000"/>
                  </a:srgbClr>
                </a:outerShdw>
              </a:effectLst>
              <a:latin typeface="Edwardian Script ITC" pitchFamily="66"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122</TotalTime>
  <Words>225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 Antiqua</vt:lpstr>
      <vt:lpstr>Edwardian Script ITC</vt:lpstr>
      <vt:lpstr>Tw Cen MT</vt:lpstr>
      <vt:lpstr>Droplet</vt:lpstr>
      <vt:lpstr>DIGITAL VISITOR COUNTER</vt:lpstr>
      <vt:lpstr>INTRODUCTION</vt:lpstr>
      <vt:lpstr>PowerPoint Presentation</vt:lpstr>
      <vt:lpstr>BLOCK DIAGRAM ITEMS DESCRIPTION</vt:lpstr>
      <vt:lpstr>CIRCUIT DIAGRAM</vt:lpstr>
      <vt:lpstr>CIRCUIT DIAGRAM DESCRIPTION</vt:lpstr>
      <vt:lpstr>   COMPONENTS USED</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VISITOR COUNTER</dc:title>
  <dc:creator>RAHUL-pc</dc:creator>
  <cp:lastModifiedBy>Vishal Bhaskarvb</cp:lastModifiedBy>
  <cp:revision>11</cp:revision>
  <dcterms:created xsi:type="dcterms:W3CDTF">2016-04-19T17:11:16Z</dcterms:created>
  <dcterms:modified xsi:type="dcterms:W3CDTF">2018-03-22T12:22:55Z</dcterms:modified>
</cp:coreProperties>
</file>