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A030-BEC5-4492-FF33-7DF8D1CC7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FD332-2580-B2B0-C907-826CDD643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5FF2A-6061-9FE1-A75F-05100344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A0A6-7D69-4534-A4D9-D03448578C5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E54C95-0996-49FC-551B-6C8E4A82D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536610-F614-C141-BF2F-82F7C0BB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0B22-64C3-4CD9-92DB-99498A8AB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630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26AD2-3E31-5F82-695D-1A09FAAB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1CF27-3939-C2D4-C101-985BACFBD4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9270F-7EF1-044F-A733-4E5357A75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A0A6-7D69-4534-A4D9-D03448578C5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EB1BC-48D7-B8BF-8DA9-E257FE9D1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AC1B3-E33B-1317-BF58-B6B73818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0B22-64C3-4CD9-92DB-99498A8AB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75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85D16B-E1A9-455B-1382-3770960431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1B1341-24C2-785B-AD87-FA95DEABC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74C36-5B08-167B-3370-7009D2516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A0A6-7D69-4534-A4D9-D03448578C5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5DA33-33A7-00D4-A7E3-E3965C50E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AA958-EF85-4133-CF13-57125A815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0B22-64C3-4CD9-92DB-99498A8AB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04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2363-8D54-CE5E-36C4-32B2D89FC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B52E4-73F2-C9FC-1D3F-791FC2400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5A8A4-3E8D-2BFA-AB83-E66280B1A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A0A6-7D69-4534-A4D9-D03448578C5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79D005-29BF-AECB-BB34-A7D47430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0007E-CDF5-B7A1-AD0C-082B1B2C9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0B22-64C3-4CD9-92DB-99498A8AB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417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62AD-028C-1CAB-826B-1F418478A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CA3E9F-A616-7C54-3470-B1A4D01C60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0322A-7A27-9794-C255-F8BA914C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A0A6-7D69-4534-A4D9-D03448578C5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1FEC6-D224-9A45-8B6C-273B48B9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1E310-AD86-59D7-17BC-A443080E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0B22-64C3-4CD9-92DB-99498A8AB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8504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E4795-ABBB-5E82-719C-DA11ADE2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27A3E-AD73-0979-4A25-F91CA65AD5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659B12-9916-32D0-3E6F-92D8950D2E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7B911-69B3-1B36-FA2A-39F35185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A0A6-7D69-4534-A4D9-D03448578C5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86E2E-EDE7-82E2-B901-CC3C90B7E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77066-3A88-F51E-8F43-7C03EAC53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0B22-64C3-4CD9-92DB-99498A8AB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138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5254-8B55-0868-F0EC-E39B4163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4CEAA-BDCC-ABC3-430A-8958D2A100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72F71B-27B0-5AF5-6FD6-542242547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F43704-3E21-8052-3FC1-DD26CEA9B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FA6236-C21E-9035-86CB-4467D6318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124494-7DA0-6570-DA2B-ABF777F6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A0A6-7D69-4534-A4D9-D03448578C5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2F9758-4B9E-369B-45EE-DDC96285F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D9E35C-0CD5-6FEA-41E8-3211B66A1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0B22-64C3-4CD9-92DB-99498A8AB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735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2027-0679-620B-3ED7-EA752A51A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20328-1FE8-4B3A-FBE0-8A1101C7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A0A6-7D69-4534-A4D9-D03448578C5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90EF6-7D63-C731-8DAD-FFDDD383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9F9DDE-0C83-2363-8924-298F25E2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0B22-64C3-4CD9-92DB-99498A8AB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43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F18119-79D1-1251-3830-8E2E63D9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A0A6-7D69-4534-A4D9-D03448578C5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D15E7-4622-F706-1870-686A58FB0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78D51-B92A-251C-0E72-167F3E71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0B22-64C3-4CD9-92DB-99498A8AB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2309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005A-5A4B-228B-FC40-2DA806A0E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877F0-266B-3924-B7D2-FE36EDBD4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6B4CB-D564-AC45-7514-889AD5A8C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F7FA4-AD3A-D362-A234-C6640923A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A0A6-7D69-4534-A4D9-D03448578C5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8589E5-BFE8-2650-6C53-26F314274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FAFC41-BB1E-FB39-83EA-1DF2FB712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0B22-64C3-4CD9-92DB-99498A8AB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350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0DBA-E7BE-A919-339B-987CD630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E7B327-DA0E-E46C-EE2F-4FFE1C5BC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674DDA-FDBC-88E9-B9BA-8024BF0D8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89678-B931-AA09-6B45-213AA4108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0A0A6-7D69-4534-A4D9-D03448578C5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4BD37C-8385-1C21-9703-8C2CC9CE7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7452F1-7BC3-CF12-6678-B17BBD60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B0B22-64C3-4CD9-92DB-99498A8AB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5494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14CEF6-193F-3830-38EC-F69829CF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3D858-6BE2-F81D-21AE-B819250BA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A0AB6-2B68-F47B-28FE-B7015AEEF5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0A0A6-7D69-4534-A4D9-D03448578C58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11BDA-CBAC-2F9E-1DC9-257A590110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BB2FD-1515-0319-DE93-3EC327A102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B0B22-64C3-4CD9-92DB-99498A8AB5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294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C2EB9-4745-4754-2FD2-6C3F9E293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8580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CUSTOMER SEGMENTATION ANALYSIS</a:t>
            </a: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INSIGHTS AND SUGGESTIONS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81CE80-8A03-876A-BBCB-C4E33CAFF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763838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Project ID – PTID-CDA-APR-25-447</a:t>
            </a:r>
          </a:p>
          <a:p>
            <a:pPr algn="l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Batch – 16-DEC-24-CDA-BUN-040-WDM0900-CBE</a:t>
            </a:r>
          </a:p>
          <a:p>
            <a:pPr algn="l"/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Name – Vishal Gurunaathan</a:t>
            </a:r>
          </a:p>
        </p:txBody>
      </p:sp>
    </p:spTree>
    <p:extLst>
      <p:ext uri="{BB962C8B-B14F-4D97-AF65-F5344CB8AC3E}">
        <p14:creationId xmlns:p14="http://schemas.microsoft.com/office/powerpoint/2010/main" val="40901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EF7015-DFC2-AD0A-E129-96BFAD4D2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03" y="2599872"/>
            <a:ext cx="9144793" cy="16582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2CF2FF-C7C0-DF82-D78F-0BAB5D459D88}"/>
              </a:ext>
            </a:extLst>
          </p:cNvPr>
          <p:cNvSpPr txBox="1"/>
          <p:nvPr/>
        </p:nvSpPr>
        <p:spPr>
          <a:xfrm>
            <a:off x="664029" y="185057"/>
            <a:ext cx="1070065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800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1. Shopping distribution according to gender: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Shopping is primarily balanced, with females accounting for a slightly greater part of the shopping distribution.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Approximately 60% of the clientele are females, while males account for 40% .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b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2. Which gender did we sell more products to?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Females purchased more products in terms of quantity compared to males.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Males represent 468 and females represent 694 products.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implies that women not only go shopping more often but also buy more than one thing at a time. 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Sales volume could be further increased by developing loyalty programs and bundled deals specifically aimed at female consumers.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br>
              <a:rPr lang="en-US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3. Gender revenue:</a:t>
            </a:r>
            <a:endParaRPr lang="en-US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Female customers contributed a higher percentage to total revenue, suggesting that they are both higher frequency and higher value shoppers. 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Revenue of female represents higher 500-550k, where males revenue represents 300-350k.</a:t>
            </a:r>
            <a:endParaRPr lang="en-US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br>
              <a:rPr lang="en-US" dirty="0">
                <a:effectLst/>
              </a:rPr>
            </a:b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371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F80538E-EB2C-72B9-1EE1-48DDCCBC0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5057"/>
            <a:ext cx="10515600" cy="568234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Task 4. Customers age category:</a:t>
            </a:r>
          </a:p>
          <a:p>
            <a:pPr algn="just"/>
            <a:r>
              <a:rPr lang="en-US" sz="180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Senior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customers have the highest shopping numbers, with 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147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145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customers respectively, indicating strong engagement from these groups.</a:t>
            </a:r>
          </a:p>
          <a:p>
            <a:pPr algn="just"/>
            <a:r>
              <a:rPr lang="en-US" sz="180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Young Adults 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 for 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92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customers, showing moderate participation.</a:t>
            </a:r>
          </a:p>
          <a:p>
            <a:pPr algn="just"/>
            <a:r>
              <a:rPr lang="en-US" sz="180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Teens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have the </a:t>
            </a:r>
            <a:r>
              <a:rPr lang="en-US" sz="180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lowest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shopping presence, with only 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customers, highlighting a significant gap in this age segment.</a:t>
            </a:r>
          </a:p>
          <a:p>
            <a:pPr algn="just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Task 5. Quantity sold by age category:</a:t>
            </a:r>
          </a:p>
          <a:p>
            <a:pPr algn="just"/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highest number of products were sold to </a:t>
            </a:r>
            <a:r>
              <a:rPr lang="en-US" sz="180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Senior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customers (431 sales), followed closely by </a:t>
            </a:r>
            <a:r>
              <a:rPr lang="en-US" sz="180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customers (422 sales).</a:t>
            </a:r>
          </a:p>
          <a:p>
            <a:pPr algn="just"/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difference between Senior and Adult categories is very small, indicating both are strong customer groups.</a:t>
            </a:r>
          </a:p>
          <a:p>
            <a:pPr algn="just"/>
            <a:r>
              <a:rPr lang="en-US" sz="180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Young Adults 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accounted for 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277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sales, showing moderate engagement compared to Adults and Seniors.</a:t>
            </a:r>
          </a:p>
          <a:p>
            <a:pPr algn="just"/>
            <a:r>
              <a:rPr lang="en-US" sz="180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Teens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were the least engaged group, with only 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sales.</a:t>
            </a:r>
          </a:p>
          <a:p>
            <a:pPr marL="0" indent="0">
              <a:buNone/>
            </a:pP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173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724CB2C3-F4D1-88FB-6582-AF324EBCB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85738"/>
            <a:ext cx="10896600" cy="59912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Task 6. Revenue by age category:</a:t>
            </a:r>
          </a:p>
          <a:p>
            <a:pPr algn="just"/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Senior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age category generated the highest revenue, totaling approximately 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410K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category follows, with a revenue of 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306K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/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Young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Adult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group contributed 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209K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revenue.</a:t>
            </a:r>
          </a:p>
          <a:p>
            <a:pPr algn="just"/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180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Teen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segment generated the least revenue, with only 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21K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en-US" sz="1800" dirty="0">
              <a:solidFill>
                <a:srgbClr val="2524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b="1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Task 7. Category by gender:</a:t>
            </a:r>
          </a:p>
          <a:p>
            <a:pPr algn="just"/>
            <a:r>
              <a:rPr lang="en-US" sz="1800" dirty="0">
                <a:solidFill>
                  <a:srgbClr val="2524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Female customers account for the majority, with </a:t>
            </a:r>
            <a:r>
              <a:rPr lang="en-US" sz="1800" b="1" dirty="0">
                <a:solidFill>
                  <a:srgbClr val="2524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235</a:t>
            </a:r>
            <a:r>
              <a:rPr lang="en-US" sz="1800" dirty="0">
                <a:solidFill>
                  <a:srgbClr val="2524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category interactions.</a:t>
            </a:r>
          </a:p>
          <a:p>
            <a:pPr algn="just"/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Male customers have 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159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category interactions, which is significantly lower than females.</a:t>
            </a:r>
            <a:endParaRPr lang="en-US" sz="1800" dirty="0">
              <a:solidFill>
                <a:srgbClr val="2524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en-US" sz="1800" dirty="0">
              <a:solidFill>
                <a:srgbClr val="2524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rgbClr val="2524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 8. Category by age group:</a:t>
            </a:r>
          </a:p>
          <a:p>
            <a:r>
              <a:rPr lang="en-US" sz="180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Clothing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the most popular category across age groups, with 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123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interactions or selections.</a:t>
            </a:r>
          </a:p>
          <a:p>
            <a:r>
              <a:rPr lang="en-US" sz="180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Cosmetics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Food &amp; Beverage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follow, with 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59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respectively, showing moderate interest.</a:t>
            </a:r>
          </a:p>
          <a:p>
            <a:r>
              <a:rPr lang="en-US" sz="180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Toys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Shoes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received 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44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37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interactions, suggesting relatively lower engagement.</a:t>
            </a:r>
          </a:p>
          <a:p>
            <a:pPr marL="0" indent="0" algn="just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138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A94DA-F453-883C-87BF-0FFBAA091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71" y="217714"/>
            <a:ext cx="11310257" cy="63681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Task 9. Payment method by age group:</a:t>
            </a:r>
          </a:p>
          <a:p>
            <a:r>
              <a:rPr lang="en-US" sz="180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Cash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the most commonly used payment method, with 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155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users across age groups.</a:t>
            </a:r>
          </a:p>
          <a:p>
            <a:r>
              <a:rPr lang="en-US" sz="180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Credit Card 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usage is almost equal to cash, with 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152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users, indicating strong preference for both traditional and card-based transactions.</a:t>
            </a:r>
          </a:p>
          <a:p>
            <a:r>
              <a:rPr lang="en-US" sz="180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Debit Card 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 the least used among the three, with only </a:t>
            </a:r>
            <a:r>
              <a:rPr lang="en-US" sz="1800" b="1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87</a:t>
            </a:r>
            <a:r>
              <a:rPr lang="en-US" sz="1800" b="0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users.</a:t>
            </a:r>
          </a:p>
          <a:p>
            <a:pPr marL="0" indent="0">
              <a:buNone/>
            </a:pPr>
            <a:endParaRPr lang="en-US" sz="1800" dirty="0">
              <a:solidFill>
                <a:srgbClr val="2524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i="0" dirty="0">
                <a:solidFill>
                  <a:srgbClr val="2524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Tas</a:t>
            </a:r>
            <a:r>
              <a:rPr lang="en-US" sz="1800" b="1" dirty="0">
                <a:solidFill>
                  <a:srgbClr val="25242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 10. Orders by payment method: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Cash is the most commonly used payment method, accounting for </a:t>
            </a:r>
            <a:r>
              <a:rPr lang="en-US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155 orders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which is </a:t>
            </a:r>
            <a:r>
              <a:rPr lang="en-US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39.34%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total.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Credit Card follows closely with </a:t>
            </a:r>
            <a:r>
              <a:rPr lang="en-US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152 orders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38.58%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), showing nearly equal preference to cash.</a:t>
            </a:r>
          </a:p>
          <a:p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Debit Card is the least used, with </a:t>
            </a:r>
            <a:r>
              <a:rPr lang="en-US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87 orders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making up only </a:t>
            </a:r>
            <a:r>
              <a:rPr lang="en-US" sz="18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22.08%</a:t>
            </a:r>
            <a: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total.</a:t>
            </a:r>
          </a:p>
          <a:p>
            <a:pPr marL="0" indent="0">
              <a:buNone/>
            </a:pPr>
            <a:br>
              <a:rPr lang="en-US" sz="18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1800" i="0" dirty="0">
              <a:solidFill>
                <a:srgbClr val="252423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518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85FE9-ABCD-50FA-1AC7-6E234E857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257" y="457200"/>
            <a:ext cx="10951029" cy="571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SUGGESTIONS:</a:t>
            </a:r>
          </a:p>
          <a:p>
            <a:pPr marL="0" indent="0">
              <a:buNone/>
            </a:pP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Target female customers with loyalty programs, bundled offers, and personalized marketing, as they shop more frequently and spend more.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Focus on high-performing age groups (Adults &amp; Seniors) by offering age-specific promotions, subscription services, and convenience features for older shoppers.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Attract teen shoppers through youth-oriented products, student discounts, and social media campaigns on platforms like Instagram and TikTok.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Leverage the popularity of Clothing, Cosmetics, and Food &amp; Beverage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with seasonal promotions and cross-category bundles to drive more purchases.</a:t>
            </a:r>
          </a:p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Promote cashless transactions with small incentives and encourage multi-item purchases through "Buy More, Save More" or product pairing strategies.</a:t>
            </a:r>
            <a:endParaRPr lang="en-IN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605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709</Words>
  <Application>Microsoft Office PowerPoint</Application>
  <PresentationFormat>Widescreen</PresentationFormat>
  <Paragraphs>60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CUSTOMER SEGMENTATION ANALYSIS  INSIGHTS AND SUGGESTIONS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Vishal Gurunaathan</dc:creator>
  <cp:lastModifiedBy>Vishal Gurunaathan</cp:lastModifiedBy>
  <cp:revision>7</cp:revision>
  <dcterms:created xsi:type="dcterms:W3CDTF">2025-05-12T13:38:30Z</dcterms:created>
  <dcterms:modified xsi:type="dcterms:W3CDTF">2025-05-16T07:51:07Z</dcterms:modified>
</cp:coreProperties>
</file>