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25"/>
  </p:notesMasterIdLst>
  <p:sldIdLst>
    <p:sldId id="256" r:id="rId2"/>
    <p:sldId id="285" r:id="rId3"/>
    <p:sldId id="276" r:id="rId4"/>
    <p:sldId id="277" r:id="rId5"/>
    <p:sldId id="258" r:id="rId6"/>
    <p:sldId id="273" r:id="rId7"/>
    <p:sldId id="274" r:id="rId8"/>
    <p:sldId id="284" r:id="rId9"/>
    <p:sldId id="261" r:id="rId10"/>
    <p:sldId id="275" r:id="rId11"/>
    <p:sldId id="278" r:id="rId12"/>
    <p:sldId id="279" r:id="rId13"/>
    <p:sldId id="280" r:id="rId14"/>
    <p:sldId id="281" r:id="rId15"/>
    <p:sldId id="282" r:id="rId16"/>
    <p:sldId id="283" r:id="rId17"/>
    <p:sldId id="262" r:id="rId18"/>
    <p:sldId id="265" r:id="rId19"/>
    <p:sldId id="268" r:id="rId20"/>
    <p:sldId id="269" r:id="rId21"/>
    <p:sldId id="270" r:id="rId22"/>
    <p:sldId id="271" r:id="rId23"/>
    <p:sldId id="272" r:id="rId24"/>
  </p:sldIdLst>
  <p:sldSz cx="14630400" cy="8229600"/>
  <p:notesSz cx="8229600" cy="14630400"/>
  <p:embeddedFontLst>
    <p:embeddedFont>
      <p:font typeface="Alexandria Semi Bold" panose="020B0604020202020204" charset="-78"/>
      <p:regular r:id="rId26"/>
    </p:embeddedFont>
    <p:embeddedFont>
      <p:font typeface="Calibri" panose="020F0502020204030204" pitchFamily="34" charset="0"/>
      <p:regular r:id="rId27"/>
      <p:bold r:id="rId28"/>
      <p:italic r:id="rId29"/>
      <p:boldItalic r:id="rId30"/>
    </p:embeddedFont>
    <p:embeddedFont>
      <p:font typeface="Sora Light" panose="020B0604020202020204" charset="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113" autoAdjust="0"/>
    <p:restoredTop sz="94610"/>
  </p:normalViewPr>
  <p:slideViewPr>
    <p:cSldViewPr snapToGrid="0" snapToObjects="1">
      <p:cViewPr varScale="1">
        <p:scale>
          <a:sx n="72" d="100"/>
          <a:sy n="72" d="100"/>
        </p:scale>
        <p:origin x="2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792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Shape 2"/>
          <p:cNvSpPr/>
          <p:nvPr/>
        </p:nvSpPr>
        <p:spPr>
          <a:xfrm>
            <a:off x="6244709" y="5285065"/>
            <a:ext cx="346591" cy="346591"/>
          </a:xfrm>
          <a:prstGeom prst="roundRect">
            <a:avLst>
              <a:gd name="adj" fmla="val 26380043"/>
            </a:avLst>
          </a:prstGeom>
          <a:solidFill>
            <a:srgbClr val="44189E"/>
          </a:solidFill>
          <a:ln w="7620">
            <a:solidFill>
              <a:srgbClr val="FFFFFF"/>
            </a:solidFill>
            <a:prstDash val="solid"/>
          </a:ln>
        </p:spPr>
      </p:sp>
      <p:sp>
        <p:nvSpPr>
          <p:cNvPr id="6" name="Text 3"/>
          <p:cNvSpPr/>
          <p:nvPr/>
        </p:nvSpPr>
        <p:spPr>
          <a:xfrm>
            <a:off x="6342817" y="5409605"/>
            <a:ext cx="150376" cy="97512"/>
          </a:xfrm>
          <a:prstGeom prst="rect">
            <a:avLst/>
          </a:prstGeom>
          <a:noFill/>
          <a:ln/>
        </p:spPr>
        <p:txBody>
          <a:bodyPr wrap="none" lIns="0" tIns="0" rIns="0" bIns="0" rtlCol="0" anchor="t"/>
          <a:lstStyle/>
          <a:p>
            <a:pPr marL="0" indent="0" algn="ctr">
              <a:lnSpc>
                <a:spcPts val="750"/>
              </a:lnSpc>
              <a:buNone/>
            </a:pPr>
            <a:r>
              <a:rPr lang="en-US" sz="750" dirty="0">
                <a:solidFill>
                  <a:srgbClr val="FFFFFF"/>
                </a:solidFill>
                <a:latin typeface="Sora Medium" pitchFamily="34" charset="0"/>
                <a:ea typeface="Sora Medium" pitchFamily="34" charset="-122"/>
                <a:cs typeface="Sora Medium" pitchFamily="34" charset="-120"/>
              </a:rPr>
              <a:t>VG</a:t>
            </a:r>
            <a:endParaRPr lang="en-US" sz="750" dirty="0"/>
          </a:p>
        </p:txBody>
      </p:sp>
      <p:sp>
        <p:nvSpPr>
          <p:cNvPr id="7" name="Text 4"/>
          <p:cNvSpPr/>
          <p:nvPr/>
        </p:nvSpPr>
        <p:spPr>
          <a:xfrm>
            <a:off x="6699528" y="5268873"/>
            <a:ext cx="2638187" cy="379214"/>
          </a:xfrm>
          <a:prstGeom prst="rect">
            <a:avLst/>
          </a:prstGeom>
          <a:noFill/>
          <a:ln/>
        </p:spPr>
        <p:txBody>
          <a:bodyPr wrap="none" lIns="0" tIns="0" rIns="0" bIns="0" rtlCol="0" anchor="t"/>
          <a:lstStyle/>
          <a:p>
            <a:pPr marL="0" indent="0" algn="l">
              <a:lnSpc>
                <a:spcPts val="2950"/>
              </a:lnSpc>
              <a:buNone/>
            </a:pPr>
            <a:r>
              <a:rPr lang="en-US" sz="2100" b="1" dirty="0">
                <a:solidFill>
                  <a:srgbClr val="3B3535"/>
                </a:solidFill>
                <a:latin typeface="Sora Bold" pitchFamily="34" charset="0"/>
                <a:ea typeface="Sora Bold" pitchFamily="34" charset="-122"/>
                <a:cs typeface="Sora Bold" pitchFamily="34" charset="-120"/>
              </a:rPr>
              <a:t>by Vishal Goswami</a:t>
            </a:r>
            <a:endParaRPr lang="en-US" sz="2100" dirty="0"/>
          </a:p>
        </p:txBody>
      </p:sp>
      <p:pic>
        <p:nvPicPr>
          <p:cNvPr id="8" name="Picture 7"/>
          <p:cNvPicPr>
            <a:picLocks noChangeAspect="1"/>
          </p:cNvPicPr>
          <p:nvPr/>
        </p:nvPicPr>
        <p:blipFill>
          <a:blip r:embed="rId4"/>
          <a:stretch>
            <a:fillRect/>
          </a:stretch>
        </p:blipFill>
        <p:spPr>
          <a:xfrm>
            <a:off x="12827688" y="7582682"/>
            <a:ext cx="1802712" cy="546629"/>
          </a:xfrm>
          <a:prstGeom prst="rect">
            <a:avLst/>
          </a:prstGeom>
        </p:spPr>
      </p:pic>
      <p:sp>
        <p:nvSpPr>
          <p:cNvPr id="9" name="Rectangle 8"/>
          <p:cNvSpPr/>
          <p:nvPr/>
        </p:nvSpPr>
        <p:spPr>
          <a:xfrm>
            <a:off x="6244709" y="2450710"/>
            <a:ext cx="6829034" cy="1461939"/>
          </a:xfrm>
          <a:prstGeom prst="rect">
            <a:avLst/>
          </a:prstGeom>
        </p:spPr>
        <p:txBody>
          <a:bodyPr wrap="square">
            <a:spAutoFit/>
          </a:bodyPr>
          <a:lstStyle/>
          <a:p>
            <a:r>
              <a:rPr lang="en-US" sz="4450" b="1" dirty="0" smtClean="0">
                <a:solidFill>
                  <a:srgbClr val="1F1E1E"/>
                </a:solidFill>
                <a:latin typeface="Alexandria Semi Bold" pitchFamily="34" charset="0"/>
                <a:ea typeface="Alexandria Semi Bold" pitchFamily="34" charset="-122"/>
                <a:cs typeface="Alexandria Semi Bold" pitchFamily="34" charset="-120"/>
              </a:rPr>
              <a:t>Analytical </a:t>
            </a:r>
            <a:r>
              <a:rPr lang="en-US" b="1" dirty="0" smtClean="0"/>
              <a:t> </a:t>
            </a:r>
            <a:r>
              <a:rPr lang="en-US" sz="4450" b="1" dirty="0">
                <a:solidFill>
                  <a:srgbClr val="1F1E1E"/>
                </a:solidFill>
                <a:latin typeface="Alexandria Semi Bold" pitchFamily="34" charset="0"/>
                <a:ea typeface="Alexandria Semi Bold" pitchFamily="34" charset="-122"/>
                <a:cs typeface="Alexandria Semi Bold" pitchFamily="34" charset="-120"/>
              </a:rPr>
              <a:t>CRM Development for a Bank</a:t>
            </a:r>
            <a:endParaRPr lang="en-IN" sz="4450" b="1" dirty="0">
              <a:solidFill>
                <a:srgbClr val="1F1E1E"/>
              </a:solidFill>
              <a:latin typeface="Alexandria Semi Bold" pitchFamily="34" charset="0"/>
              <a:ea typeface="Alexandria Semi Bold" pitchFamily="34" charset="-122"/>
              <a:cs typeface="Alexandria Semi Bold" pitchFamily="34" charset="-12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68150" y="243295"/>
            <a:ext cx="8071440" cy="777136"/>
          </a:xfrm>
          <a:prstGeom prst="rect">
            <a:avLst/>
          </a:prstGeom>
        </p:spPr>
        <p:txBody>
          <a:bodyPr wrap="none">
            <a:spAutoFit/>
          </a:bodyPr>
          <a:lstStyle/>
          <a:p>
            <a:r>
              <a:rPr lang="en-IN" sz="4450" b="1" dirty="0">
                <a:latin typeface="Alexandria Semi Bold" pitchFamily="34" charset="0"/>
                <a:ea typeface="Alexandria Semi Bold" pitchFamily="34" charset="-122"/>
                <a:cs typeface="Alexandria Semi Bold" pitchFamily="34" charset="-120"/>
              </a:rPr>
              <a:t>Customer</a:t>
            </a:r>
            <a:r>
              <a:rPr lang="en-IN" sz="4450" b="1" dirty="0"/>
              <a:t> </a:t>
            </a:r>
            <a:r>
              <a:rPr lang="en-IN" sz="4450" b="1" dirty="0">
                <a:latin typeface="Alexandria Semi Bold" pitchFamily="34" charset="0"/>
                <a:ea typeface="Alexandria Semi Bold" pitchFamily="34" charset="-122"/>
                <a:cs typeface="Alexandria Semi Bold" pitchFamily="34" charset="-120"/>
              </a:rPr>
              <a:t>Behaviour Analysis</a:t>
            </a:r>
          </a:p>
        </p:txBody>
      </p:sp>
      <p:sp>
        <p:nvSpPr>
          <p:cNvPr id="3" name="Rectangle 2"/>
          <p:cNvSpPr/>
          <p:nvPr/>
        </p:nvSpPr>
        <p:spPr>
          <a:xfrm>
            <a:off x="571034" y="2850491"/>
            <a:ext cx="7315200" cy="3785652"/>
          </a:xfrm>
          <a:prstGeom prst="rect">
            <a:avLst/>
          </a:prstGeom>
        </p:spPr>
        <p:txBody>
          <a:bodyPr>
            <a:spAutoFit/>
          </a:bodyPr>
          <a:lstStyle/>
          <a:p>
            <a:pPr marL="285750" indent="-285750">
              <a:buFont typeface="Arial" panose="020B0604020202020204" pitchFamily="34" charset="0"/>
              <a:buChar char="•"/>
            </a:pPr>
            <a:r>
              <a:rPr lang="en-US" sz="2000" dirty="0">
                <a:latin typeface="Arial" panose="020B0604020202020204" pitchFamily="34" charset="0"/>
                <a:ea typeface="Sora Light" pitchFamily="34" charset="-122"/>
                <a:cs typeface="Arial" panose="020B0604020202020204" pitchFamily="34" charset="0"/>
              </a:rPr>
              <a:t>Financial Stability and Tenure</a:t>
            </a:r>
            <a:br>
              <a:rPr lang="en-US" sz="2000" dirty="0">
                <a:latin typeface="Arial" panose="020B0604020202020204" pitchFamily="34" charset="0"/>
                <a:ea typeface="Sora Light" pitchFamily="34" charset="-122"/>
                <a:cs typeface="Arial" panose="020B0604020202020204" pitchFamily="34" charset="0"/>
              </a:rPr>
            </a:br>
            <a:r>
              <a:rPr lang="en-US" sz="2000" dirty="0">
                <a:latin typeface="Arial" panose="020B0604020202020204" pitchFamily="34" charset="0"/>
                <a:ea typeface="Sora Light" pitchFamily="34" charset="-122"/>
                <a:cs typeface="Arial" panose="020B0604020202020204" pitchFamily="34" charset="0"/>
              </a:rPr>
              <a:t>There is a noticeable peak in financial metrics during the 4th year of customer tenure, followed by a gradual decline in subsequent years.</a:t>
            </a:r>
            <a:br>
              <a:rPr lang="en-US" sz="2000" dirty="0">
                <a:latin typeface="Arial" panose="020B0604020202020204" pitchFamily="34" charset="0"/>
                <a:ea typeface="Sora Light" pitchFamily="34" charset="-122"/>
                <a:cs typeface="Arial" panose="020B0604020202020204" pitchFamily="34" charset="0"/>
              </a:rPr>
            </a:br>
            <a:endParaRPr lang="en-US" sz="2000" dirty="0">
              <a:latin typeface="Arial" panose="020B0604020202020204" pitchFamily="34" charset="0"/>
              <a:ea typeface="Sora Light" pitchFamily="34" charset="-122"/>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ea typeface="Sora Light" pitchFamily="34" charset="-122"/>
                <a:cs typeface="Arial" panose="020B0604020202020204" pitchFamily="34" charset="0"/>
              </a:rPr>
              <a:t>Targeted Engagement Strategy</a:t>
            </a:r>
            <a:br>
              <a:rPr lang="en-US" sz="2000" dirty="0">
                <a:latin typeface="Arial" panose="020B0604020202020204" pitchFamily="34" charset="0"/>
                <a:ea typeface="Sora Light" pitchFamily="34" charset="-122"/>
                <a:cs typeface="Arial" panose="020B0604020202020204" pitchFamily="34" charset="0"/>
              </a:rPr>
            </a:br>
            <a:r>
              <a:rPr lang="en-US" sz="2000" dirty="0">
                <a:latin typeface="Arial" panose="020B0604020202020204" pitchFamily="34" charset="0"/>
                <a:ea typeface="Sora Light" pitchFamily="34" charset="-122"/>
                <a:cs typeface="Arial" panose="020B0604020202020204" pitchFamily="34" charset="0"/>
              </a:rPr>
              <a:t>Customers with 3–5 years of tenure exhibit higher spending capacity, making them a prime segment for personalized engagement initiatives.</a:t>
            </a:r>
            <a:br>
              <a:rPr lang="en-US" sz="2000" dirty="0">
                <a:latin typeface="Arial" panose="020B0604020202020204" pitchFamily="34" charset="0"/>
                <a:ea typeface="Sora Light" pitchFamily="34" charset="-122"/>
                <a:cs typeface="Arial" panose="020B0604020202020204" pitchFamily="34" charset="0"/>
              </a:rPr>
            </a:br>
            <a:r>
              <a:rPr lang="en-US" sz="2000" dirty="0">
                <a:latin typeface="Arial" panose="020B0604020202020204" pitchFamily="34" charset="0"/>
                <a:ea typeface="Sora Light" pitchFamily="34" charset="-122"/>
                <a:cs typeface="Arial" panose="020B0604020202020204" pitchFamily="34" charset="0"/>
              </a:rPr>
              <a:t>While long-tenured customers may have higher earning potential, retention strategies should also prioritize newer customers to build long-term value.</a:t>
            </a:r>
          </a:p>
        </p:txBody>
      </p:sp>
      <p:pic>
        <p:nvPicPr>
          <p:cNvPr id="4" name="Picture 3"/>
          <p:cNvPicPr>
            <a:picLocks noChangeAspect="1"/>
          </p:cNvPicPr>
          <p:nvPr/>
        </p:nvPicPr>
        <p:blipFill>
          <a:blip r:embed="rId2"/>
          <a:stretch>
            <a:fillRect/>
          </a:stretch>
        </p:blipFill>
        <p:spPr>
          <a:xfrm>
            <a:off x="9292370" y="2377463"/>
            <a:ext cx="5075360" cy="4217796"/>
          </a:xfrm>
          <a:prstGeom prst="rect">
            <a:avLst/>
          </a:prstGeom>
        </p:spPr>
      </p:pic>
    </p:spTree>
    <p:extLst>
      <p:ext uri="{BB962C8B-B14F-4D97-AF65-F5344CB8AC3E}">
        <p14:creationId xmlns:p14="http://schemas.microsoft.com/office/powerpoint/2010/main" val="20732268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70901" y="367784"/>
            <a:ext cx="4879862" cy="777136"/>
          </a:xfrm>
          <a:prstGeom prst="rect">
            <a:avLst/>
          </a:prstGeom>
        </p:spPr>
        <p:txBody>
          <a:bodyPr wrap="none">
            <a:spAutoFit/>
          </a:bodyPr>
          <a:lstStyle/>
          <a:p>
            <a:pPr algn="r"/>
            <a:r>
              <a:rPr lang="en-IN" sz="4450" b="1" dirty="0">
                <a:solidFill>
                  <a:srgbClr val="1F1E1E"/>
                </a:solidFill>
                <a:latin typeface="Alexandria Semi Bold" pitchFamily="34" charset="0"/>
                <a:ea typeface="Alexandria Semi Bold" pitchFamily="34" charset="-122"/>
                <a:cs typeface="Alexandria Semi Bold" pitchFamily="34" charset="-120"/>
              </a:rPr>
              <a:t>Salary</a:t>
            </a:r>
            <a:r>
              <a:rPr lang="en-IN" b="1" dirty="0"/>
              <a:t> </a:t>
            </a:r>
            <a:r>
              <a:rPr lang="en-IN" b="1" dirty="0" smtClean="0"/>
              <a:t> </a:t>
            </a:r>
            <a:r>
              <a:rPr lang="en-IN" sz="4450" b="1" dirty="0" smtClean="0">
                <a:solidFill>
                  <a:srgbClr val="1F1E1E"/>
                </a:solidFill>
                <a:latin typeface="Alexandria Semi Bold" pitchFamily="34" charset="0"/>
                <a:ea typeface="Alexandria Semi Bold" pitchFamily="34" charset="-122"/>
                <a:cs typeface="Alexandria Semi Bold" pitchFamily="34" charset="-120"/>
              </a:rPr>
              <a:t>vs</a:t>
            </a:r>
            <a:r>
              <a:rPr lang="en-IN" sz="4450" b="1" dirty="0">
                <a:solidFill>
                  <a:srgbClr val="1F1E1E"/>
                </a:solidFill>
                <a:latin typeface="Alexandria Semi Bold" pitchFamily="34" charset="0"/>
                <a:ea typeface="Alexandria Semi Bold" pitchFamily="34" charset="-122"/>
                <a:cs typeface="Alexandria Semi Bold" pitchFamily="34" charset="-120"/>
              </a:rPr>
              <a:t>. Balance</a:t>
            </a:r>
          </a:p>
        </p:txBody>
      </p:sp>
      <p:sp>
        <p:nvSpPr>
          <p:cNvPr id="3" name="Rectangle 2"/>
          <p:cNvSpPr/>
          <p:nvPr/>
        </p:nvSpPr>
        <p:spPr>
          <a:xfrm>
            <a:off x="323850" y="1571536"/>
            <a:ext cx="14039850" cy="1323439"/>
          </a:xfrm>
          <a:prstGeom prst="rect">
            <a:avLst/>
          </a:prstGeom>
        </p:spPr>
        <p:txBody>
          <a:bodyPr wrap="square">
            <a:spAutoFit/>
          </a:bodyPr>
          <a:lstStyle/>
          <a:p>
            <a:pPr marL="457200" indent="-457200">
              <a:buFont typeface="Arial" panose="020B0604020202020204" pitchFamily="34" charset="0"/>
              <a:buChar char="•"/>
            </a:pPr>
            <a:r>
              <a:rPr lang="en-US" sz="2000" dirty="0">
                <a:latin typeface="Arial" panose="020B0604020202020204" pitchFamily="34" charset="0"/>
                <a:ea typeface="Sora Light" pitchFamily="34" charset="-122"/>
                <a:cs typeface="Arial" panose="020B0604020202020204" pitchFamily="34" charset="0"/>
              </a:rPr>
              <a:t>Here</a:t>
            </a:r>
            <a:r>
              <a:rPr lang="en-US" sz="2000" dirty="0">
                <a:latin typeface="Arial" panose="020B0604020202020204" pitchFamily="34" charset="0"/>
                <a:cs typeface="Arial" panose="020B0604020202020204" pitchFamily="34" charset="0"/>
              </a:rPr>
              <a:t>, </a:t>
            </a:r>
            <a:r>
              <a:rPr lang="en-US" sz="2000" dirty="0">
                <a:latin typeface="Arial" panose="020B0604020202020204" pitchFamily="34" charset="0"/>
                <a:ea typeface="Sora Light" pitchFamily="34" charset="-122"/>
                <a:cs typeface="Arial" panose="020B0604020202020204" pitchFamily="34" charset="0"/>
              </a:rPr>
              <a:t>by just looking to this chart we can say that there is no relationship between the salary and the balance of customers.</a:t>
            </a:r>
          </a:p>
          <a:p>
            <a:pPr marL="457200" indent="-457200">
              <a:buFont typeface="Arial" panose="020B0604020202020204" pitchFamily="34" charset="0"/>
              <a:buChar char="•"/>
            </a:pPr>
            <a:endParaRPr lang="en-US" sz="2000" dirty="0">
              <a:latin typeface="Arial" panose="020B0604020202020204" pitchFamily="34" charset="0"/>
              <a:ea typeface="Sora Light" pitchFamily="34" charset="-122"/>
              <a:cs typeface="Arial" panose="020B0604020202020204" pitchFamily="34" charset="0"/>
            </a:endParaRPr>
          </a:p>
          <a:p>
            <a:pPr marL="457200" indent="-457200">
              <a:buFont typeface="Arial" panose="020B0604020202020204" pitchFamily="34" charset="0"/>
              <a:buChar char="•"/>
            </a:pPr>
            <a:r>
              <a:rPr lang="en-US" sz="2000" dirty="0">
                <a:latin typeface="Arial" panose="020B0604020202020204" pitchFamily="34" charset="0"/>
                <a:ea typeface="Sora Light" pitchFamily="34" charset="-122"/>
                <a:cs typeface="Arial" panose="020B0604020202020204" pitchFamily="34" charset="0"/>
              </a:rPr>
              <a:t>No correlation is found between the two.</a:t>
            </a:r>
          </a:p>
        </p:txBody>
      </p:sp>
      <p:pic>
        <p:nvPicPr>
          <p:cNvPr id="4" name="Picture 3"/>
          <p:cNvPicPr>
            <a:picLocks noChangeAspect="1"/>
          </p:cNvPicPr>
          <p:nvPr/>
        </p:nvPicPr>
        <p:blipFill>
          <a:blip r:embed="rId2"/>
          <a:stretch>
            <a:fillRect/>
          </a:stretch>
        </p:blipFill>
        <p:spPr>
          <a:xfrm>
            <a:off x="1905000" y="3987209"/>
            <a:ext cx="9925050" cy="3852943"/>
          </a:xfrm>
          <a:prstGeom prst="rect">
            <a:avLst/>
          </a:prstGeom>
        </p:spPr>
      </p:pic>
    </p:spTree>
    <p:extLst>
      <p:ext uri="{BB962C8B-B14F-4D97-AF65-F5344CB8AC3E}">
        <p14:creationId xmlns:p14="http://schemas.microsoft.com/office/powerpoint/2010/main" val="12099057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86050" y="402349"/>
            <a:ext cx="9201150" cy="777136"/>
          </a:xfrm>
          <a:prstGeom prst="rect">
            <a:avLst/>
          </a:prstGeom>
        </p:spPr>
        <p:txBody>
          <a:bodyPr wrap="square">
            <a:spAutoFit/>
          </a:bodyPr>
          <a:lstStyle/>
          <a:p>
            <a:r>
              <a:rPr lang="en-IN" sz="4450" b="1" dirty="0">
                <a:solidFill>
                  <a:srgbClr val="1F1E1E"/>
                </a:solidFill>
                <a:latin typeface="Alexandria Semi Bold" pitchFamily="34" charset="0"/>
                <a:ea typeface="Alexandria Semi Bold" pitchFamily="34" charset="-122"/>
                <a:cs typeface="Alexandria Semi Bold" pitchFamily="34" charset="-120"/>
              </a:rPr>
              <a:t>Risk</a:t>
            </a:r>
            <a:r>
              <a:rPr lang="en-IN" sz="4450" b="1" dirty="0"/>
              <a:t> </a:t>
            </a:r>
            <a:r>
              <a:rPr lang="en-IN" sz="4450" b="1" dirty="0" smtClean="0">
                <a:solidFill>
                  <a:srgbClr val="1F1E1E"/>
                </a:solidFill>
                <a:latin typeface="Alexandria Semi Bold" pitchFamily="34" charset="0"/>
                <a:ea typeface="Alexandria Semi Bold" pitchFamily="34" charset="-122"/>
                <a:cs typeface="Alexandria Semi Bold" pitchFamily="34" charset="-120"/>
              </a:rPr>
              <a:t>Management</a:t>
            </a:r>
            <a:r>
              <a:rPr lang="en-IN" sz="4450" b="1" dirty="0" smtClean="0"/>
              <a:t> </a:t>
            </a:r>
            <a:r>
              <a:rPr lang="en-IN" sz="4450" b="1" dirty="0">
                <a:solidFill>
                  <a:srgbClr val="1F1E1E"/>
                </a:solidFill>
                <a:latin typeface="Alexandria Semi Bold" pitchFamily="34" charset="0"/>
                <a:ea typeface="Alexandria Semi Bold" pitchFamily="34" charset="-122"/>
                <a:cs typeface="Alexandria Semi Bold" pitchFamily="34" charset="-120"/>
              </a:rPr>
              <a:t>Assessment</a:t>
            </a:r>
          </a:p>
        </p:txBody>
      </p:sp>
      <p:sp>
        <p:nvSpPr>
          <p:cNvPr id="3" name="Rectangle 2"/>
          <p:cNvSpPr/>
          <p:nvPr/>
        </p:nvSpPr>
        <p:spPr>
          <a:xfrm>
            <a:off x="419100" y="2589435"/>
            <a:ext cx="5246206" cy="2862322"/>
          </a:xfrm>
          <a:prstGeom prst="rect">
            <a:avLst/>
          </a:prstGeom>
        </p:spPr>
        <p:txBody>
          <a:bodyPr wrap="square">
            <a:spAutoFit/>
          </a:bodyPr>
          <a:lstStyle/>
          <a:p>
            <a:r>
              <a:rPr lang="en-US" sz="2000" dirty="0">
                <a:latin typeface="Arial" panose="020B0604020202020204" pitchFamily="34" charset="0"/>
                <a:ea typeface="Sora Light" pitchFamily="34" charset="-122"/>
                <a:cs typeface="Arial" panose="020B0604020202020204" pitchFamily="34" charset="0"/>
              </a:rPr>
              <a:t>Younger customers tend to maintain higher account balances, indicating that targeted strategies to engage and retain inactive individuals in this age group could yield significant benefits for the </a:t>
            </a:r>
            <a:r>
              <a:rPr lang="en-US" sz="2000" dirty="0" smtClean="0">
                <a:latin typeface="Arial" panose="020B0604020202020204" pitchFamily="34" charset="0"/>
                <a:ea typeface="Sora Light" pitchFamily="34" charset="-122"/>
                <a:cs typeface="Arial" panose="020B0604020202020204" pitchFamily="34" charset="0"/>
              </a:rPr>
              <a:t>bank. Although </a:t>
            </a:r>
            <a:r>
              <a:rPr lang="en-US" sz="2000" dirty="0">
                <a:latin typeface="Arial" panose="020B0604020202020204" pitchFamily="34" charset="0"/>
                <a:ea typeface="Sora Light" pitchFamily="34" charset="-122"/>
                <a:cs typeface="Arial" panose="020B0604020202020204" pitchFamily="34" charset="0"/>
              </a:rPr>
              <a:t>engagement initiatives for the oldest age group may not substantially influence the total balance, they can foster diversity and open new avenues for growth.</a:t>
            </a:r>
            <a:endParaRPr lang="en-IN" sz="2000" dirty="0">
              <a:latin typeface="Arial" panose="020B0604020202020204" pitchFamily="34" charset="0"/>
              <a:ea typeface="Sora Light" pitchFamily="34" charset="-122"/>
              <a:cs typeface="Arial" panose="020B0604020202020204" pitchFamily="34" charset="0"/>
            </a:endParaRPr>
          </a:p>
        </p:txBody>
      </p:sp>
      <p:pic>
        <p:nvPicPr>
          <p:cNvPr id="4" name="Picture 3"/>
          <p:cNvPicPr>
            <a:picLocks noChangeAspect="1"/>
          </p:cNvPicPr>
          <p:nvPr/>
        </p:nvPicPr>
        <p:blipFill>
          <a:blip r:embed="rId2"/>
          <a:stretch>
            <a:fillRect/>
          </a:stretch>
        </p:blipFill>
        <p:spPr>
          <a:xfrm>
            <a:off x="6060160" y="1640418"/>
            <a:ext cx="7955443" cy="4760356"/>
          </a:xfrm>
          <a:prstGeom prst="rect">
            <a:avLst/>
          </a:prstGeom>
        </p:spPr>
      </p:pic>
    </p:spTree>
    <p:extLst>
      <p:ext uri="{BB962C8B-B14F-4D97-AF65-F5344CB8AC3E}">
        <p14:creationId xmlns:p14="http://schemas.microsoft.com/office/powerpoint/2010/main" val="38453750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95832" y="383299"/>
            <a:ext cx="8775159" cy="730969"/>
          </a:xfrm>
          <a:prstGeom prst="rect">
            <a:avLst/>
          </a:prstGeom>
        </p:spPr>
        <p:txBody>
          <a:bodyPr wrap="none">
            <a:spAutoFit/>
          </a:bodyPr>
          <a:lstStyle/>
          <a:p>
            <a:r>
              <a:rPr lang="en-IN" sz="4150" b="1" dirty="0">
                <a:solidFill>
                  <a:srgbClr val="1F1E1E"/>
                </a:solidFill>
                <a:latin typeface="Alexandria Semi Bold" pitchFamily="34" charset="0"/>
                <a:ea typeface="Alexandria Semi Bold" pitchFamily="34" charset="-122"/>
                <a:cs typeface="Alexandria Semi Bold" pitchFamily="34" charset="-120"/>
              </a:rPr>
              <a:t>Customer</a:t>
            </a:r>
            <a:r>
              <a:rPr lang="en-IN" b="1" dirty="0"/>
              <a:t> </a:t>
            </a:r>
            <a:r>
              <a:rPr lang="en-IN" sz="4150" b="1" dirty="0">
                <a:solidFill>
                  <a:srgbClr val="1F1E1E"/>
                </a:solidFill>
                <a:latin typeface="Alexandria Semi Bold" pitchFamily="34" charset="0"/>
                <a:ea typeface="Alexandria Semi Bold" pitchFamily="34" charset="-122"/>
                <a:cs typeface="Alexandria Semi Bold" pitchFamily="34" charset="-120"/>
              </a:rPr>
              <a:t>Lifetime Value Forecast </a:t>
            </a:r>
          </a:p>
        </p:txBody>
      </p:sp>
      <p:sp>
        <p:nvSpPr>
          <p:cNvPr id="3" name="Rectangle 2"/>
          <p:cNvSpPr/>
          <p:nvPr/>
        </p:nvSpPr>
        <p:spPr>
          <a:xfrm>
            <a:off x="784899" y="3132698"/>
            <a:ext cx="8114552" cy="4708981"/>
          </a:xfrm>
          <a:prstGeom prst="rect">
            <a:avLst/>
          </a:prstGeom>
        </p:spPr>
        <p:txBody>
          <a:bodyPr wrap="square">
            <a:spAutoFit/>
          </a:bodyPr>
          <a:lstStyle/>
          <a:p>
            <a:r>
              <a:rPr lang="en-US" sz="2000" dirty="0">
                <a:latin typeface="Arial" panose="020B0604020202020204" pitchFamily="34" charset="0"/>
                <a:ea typeface="Sora Light" pitchFamily="34" charset="-122"/>
                <a:cs typeface="Arial" panose="020B0604020202020204" pitchFamily="34" charset="0"/>
              </a:rPr>
              <a:t>Credit</a:t>
            </a: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ea typeface="Sora Light" pitchFamily="34" charset="-122"/>
                <a:cs typeface="Arial" panose="020B0604020202020204" pitchFamily="34" charset="0"/>
              </a:rPr>
              <a:t>Card Usage and Exit Trends</a:t>
            </a:r>
          </a:p>
          <a:p>
            <a:r>
              <a:rPr lang="en-US" sz="2000" dirty="0">
                <a:latin typeface="Arial" panose="020B0604020202020204" pitchFamily="34" charset="0"/>
                <a:ea typeface="Sora Light" pitchFamily="34" charset="-122"/>
                <a:cs typeface="Arial" panose="020B0604020202020204" pitchFamily="34" charset="0"/>
              </a:rPr>
              <a:t>Customers who hold credit cards exhibit lower exit rates, indicating stronger customer retention.</a:t>
            </a:r>
          </a:p>
          <a:p>
            <a:r>
              <a:rPr lang="en-US" sz="2000" dirty="0">
                <a:latin typeface="Arial" panose="020B0604020202020204" pitchFamily="34" charset="0"/>
                <a:ea typeface="Sora Light" pitchFamily="34" charset="-122"/>
                <a:cs typeface="Arial" panose="020B0604020202020204" pitchFamily="34" charset="0"/>
              </a:rPr>
              <a:t>Female customers show a slightly higher propensity to exit the bank compared to male customers.</a:t>
            </a:r>
          </a:p>
          <a:p>
            <a:r>
              <a:rPr lang="en-US" sz="2000" dirty="0">
                <a:latin typeface="Arial" panose="020B0604020202020204" pitchFamily="34" charset="0"/>
                <a:ea typeface="Sora Light" pitchFamily="34" charset="-122"/>
                <a:cs typeface="Arial" panose="020B0604020202020204" pitchFamily="34" charset="0"/>
              </a:rPr>
              <a:t>Tenure and Financial Stability</a:t>
            </a:r>
          </a:p>
          <a:p>
            <a:r>
              <a:rPr lang="en-US" sz="2000" dirty="0">
                <a:latin typeface="Arial" panose="020B0604020202020204" pitchFamily="34" charset="0"/>
                <a:ea typeface="Sora Light" pitchFamily="34" charset="-122"/>
                <a:cs typeface="Arial" panose="020B0604020202020204" pitchFamily="34" charset="0"/>
              </a:rPr>
              <a:t>As tenure increases, customers tend to display more consistent financial behavior, suggesting a correlation with long-term financial stability.</a:t>
            </a:r>
          </a:p>
          <a:p>
            <a:r>
              <a:rPr lang="en-US" sz="2000" dirty="0">
                <a:latin typeface="Arial" panose="020B0604020202020204" pitchFamily="34" charset="0"/>
                <a:ea typeface="Sora Light" pitchFamily="34" charset="-122"/>
                <a:cs typeface="Arial" panose="020B0604020202020204" pitchFamily="34" charset="0"/>
              </a:rPr>
              <a:t>Credit Score and Account Balance Insights</a:t>
            </a:r>
          </a:p>
          <a:p>
            <a:r>
              <a:rPr lang="en-US" sz="2000" dirty="0">
                <a:latin typeface="Arial" panose="020B0604020202020204" pitchFamily="34" charset="0"/>
                <a:ea typeface="Sora Light" pitchFamily="34" charset="-122"/>
                <a:cs typeface="Arial" panose="020B0604020202020204" pitchFamily="34" charset="0"/>
              </a:rPr>
              <a:t>Higher credit scores are generally linked to higher average account balances.</a:t>
            </a:r>
          </a:p>
          <a:p>
            <a:r>
              <a:rPr lang="en-US" sz="2000" dirty="0">
                <a:latin typeface="Arial" panose="020B0604020202020204" pitchFamily="34" charset="0"/>
                <a:ea typeface="Sora Light" pitchFamily="34" charset="-122"/>
                <a:cs typeface="Arial" panose="020B0604020202020204" pitchFamily="34" charset="0"/>
              </a:rPr>
              <a:t>However, credit score alone does not fully account for balance variations, indicating that other factors (such as income, spending behavior, or financial products used) also influence account balances.</a:t>
            </a:r>
          </a:p>
        </p:txBody>
      </p:sp>
      <p:pic>
        <p:nvPicPr>
          <p:cNvPr id="4" name="Picture 3"/>
          <p:cNvPicPr>
            <a:picLocks noChangeAspect="1"/>
          </p:cNvPicPr>
          <p:nvPr/>
        </p:nvPicPr>
        <p:blipFill>
          <a:blip r:embed="rId2"/>
          <a:stretch>
            <a:fillRect/>
          </a:stretch>
        </p:blipFill>
        <p:spPr>
          <a:xfrm>
            <a:off x="9415661" y="3623424"/>
            <a:ext cx="5214739" cy="4616809"/>
          </a:xfrm>
          <a:prstGeom prst="rect">
            <a:avLst/>
          </a:prstGeom>
        </p:spPr>
      </p:pic>
    </p:spTree>
    <p:extLst>
      <p:ext uri="{BB962C8B-B14F-4D97-AF65-F5344CB8AC3E}">
        <p14:creationId xmlns:p14="http://schemas.microsoft.com/office/powerpoint/2010/main" val="22845008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86361" y="468868"/>
            <a:ext cx="9676047" cy="777136"/>
          </a:xfrm>
          <a:prstGeom prst="rect">
            <a:avLst/>
          </a:prstGeom>
        </p:spPr>
        <p:txBody>
          <a:bodyPr wrap="none">
            <a:spAutoFit/>
          </a:bodyPr>
          <a:lstStyle/>
          <a:p>
            <a:r>
              <a:rPr lang="en-IN" sz="4450" b="1" dirty="0">
                <a:solidFill>
                  <a:srgbClr val="1F1E1E"/>
                </a:solidFill>
                <a:latin typeface="Alexandria Semi Bold" pitchFamily="34" charset="0"/>
                <a:ea typeface="Alexandria Semi Bold" pitchFamily="34" charset="-122"/>
                <a:cs typeface="Alexandria Semi Bold" pitchFamily="34" charset="-120"/>
              </a:rPr>
              <a:t>Marketing</a:t>
            </a:r>
            <a:r>
              <a:rPr lang="en-IN" sz="4450" b="1" dirty="0"/>
              <a:t> </a:t>
            </a:r>
            <a:r>
              <a:rPr lang="en-IN" sz="4450" b="1" dirty="0">
                <a:solidFill>
                  <a:srgbClr val="1F1E1E"/>
                </a:solidFill>
                <a:latin typeface="Alexandria Semi Bold" pitchFamily="34" charset="0"/>
                <a:ea typeface="Alexandria Semi Bold" pitchFamily="34" charset="-122"/>
                <a:cs typeface="Alexandria Semi Bold" pitchFamily="34" charset="-120"/>
              </a:rPr>
              <a:t>Campaign Effectiveness</a:t>
            </a:r>
          </a:p>
        </p:txBody>
      </p:sp>
      <p:pic>
        <p:nvPicPr>
          <p:cNvPr id="4" name="Picture 3"/>
          <p:cNvPicPr>
            <a:picLocks noChangeAspect="1"/>
          </p:cNvPicPr>
          <p:nvPr/>
        </p:nvPicPr>
        <p:blipFill>
          <a:blip r:embed="rId2"/>
          <a:stretch>
            <a:fillRect/>
          </a:stretch>
        </p:blipFill>
        <p:spPr>
          <a:xfrm>
            <a:off x="2787811" y="3833924"/>
            <a:ext cx="8705850" cy="4140091"/>
          </a:xfrm>
          <a:prstGeom prst="rect">
            <a:avLst/>
          </a:prstGeom>
        </p:spPr>
      </p:pic>
      <p:sp>
        <p:nvSpPr>
          <p:cNvPr id="7" name="Rectangle 3"/>
          <p:cNvSpPr>
            <a:spLocks noChangeArrowheads="1"/>
          </p:cNvSpPr>
          <p:nvPr/>
        </p:nvSpPr>
        <p:spPr bwMode="auto">
          <a:xfrm>
            <a:off x="647067" y="2069568"/>
            <a:ext cx="12976629"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latin typeface="Arial" panose="020B0604020202020204" pitchFamily="34" charset="0"/>
                <a:ea typeface="Sora Light" pitchFamily="34" charset="-122"/>
                <a:cs typeface="Arial" panose="020B0604020202020204" pitchFamily="34" charset="0"/>
              </a:rPr>
              <a:t>Customers</a:t>
            </a:r>
            <a:r>
              <a:rPr kumimoji="0" lang="en-US" altLang="en-US" sz="2000" b="0" i="0" u="none" strike="noStrike" cap="none" normalizeH="0" baseline="0" dirty="0" smtClean="0">
                <a:ln>
                  <a:noFill/>
                </a:ln>
                <a:effectLst/>
                <a:latin typeface="Arial" panose="020B0604020202020204" pitchFamily="34" charset="0"/>
                <a:cs typeface="Arial" panose="020B0604020202020204" pitchFamily="34" charset="0"/>
              </a:rPr>
              <a:t> </a:t>
            </a:r>
            <a:r>
              <a:rPr lang="en-US" altLang="en-US" sz="2000" dirty="0">
                <a:latin typeface="Arial" panose="020B0604020202020204" pitchFamily="34" charset="0"/>
                <a:ea typeface="Sora Light" pitchFamily="34" charset="-122"/>
                <a:cs typeface="Arial" panose="020B0604020202020204" pitchFamily="34" charset="0"/>
              </a:rPr>
              <a:t>were</a:t>
            </a:r>
            <a:r>
              <a:rPr kumimoji="0" lang="en-US" altLang="en-US" sz="2000" b="0" i="0" u="none" strike="noStrike" cap="none" normalizeH="0" baseline="0" dirty="0" smtClean="0">
                <a:ln>
                  <a:noFill/>
                </a:ln>
                <a:effectLst/>
                <a:latin typeface="Arial" panose="020B0604020202020204" pitchFamily="34" charset="0"/>
                <a:cs typeface="Arial" panose="020B0604020202020204" pitchFamily="34" charset="0"/>
              </a:rPr>
              <a:t> </a:t>
            </a:r>
            <a:r>
              <a:rPr lang="en-US" altLang="en-US" sz="2000" dirty="0">
                <a:latin typeface="Arial" panose="020B0604020202020204" pitchFamily="34" charset="0"/>
                <a:ea typeface="Sora Light" pitchFamily="34" charset="-122"/>
                <a:cs typeface="Arial" panose="020B0604020202020204" pitchFamily="34" charset="0"/>
              </a:rPr>
              <a:t>segmented into five credit score categories: Excellent, Very Good, Good, Fair, and Poor</a:t>
            </a:r>
            <a:r>
              <a:rPr lang="en-US" altLang="en-US" sz="2000" dirty="0" smtClean="0">
                <a:latin typeface="Arial" panose="020B0604020202020204" pitchFamily="34" charset="0"/>
                <a:ea typeface="Sora Light" pitchFamily="34" charset="-122"/>
                <a:cs typeface="Arial" panose="020B0604020202020204" pitchFamily="34" charset="0"/>
              </a:rPr>
              <a:t>.</a:t>
            </a:r>
            <a:br>
              <a:rPr lang="en-US" altLang="en-US" sz="2000" dirty="0" smtClean="0">
                <a:latin typeface="Arial" panose="020B0604020202020204" pitchFamily="34" charset="0"/>
                <a:ea typeface="Sora Light" pitchFamily="34" charset="-122"/>
                <a:cs typeface="Arial" panose="020B0604020202020204" pitchFamily="34" charset="0"/>
              </a:rPr>
            </a:br>
            <a:endParaRPr lang="en-US" altLang="en-US" sz="2000" dirty="0">
              <a:latin typeface="Arial" panose="020B0604020202020204" pitchFamily="34" charset="0"/>
              <a:ea typeface="Sora Light" pitchFamily="34" charset="-122"/>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latin typeface="Arial" panose="020B0604020202020204" pitchFamily="34" charset="0"/>
                <a:ea typeface="Sora Light" pitchFamily="34" charset="-122"/>
                <a:cs typeface="Arial" panose="020B0604020202020204" pitchFamily="34" charset="0"/>
              </a:rPr>
              <a:t>Those in the higher credit score segments (Excellent and Very Good) tend to have higher account balances </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latin typeface="Arial" panose="020B0604020202020204" pitchFamily="34" charset="0"/>
                <a:ea typeface="Sora Light" pitchFamily="34" charset="-122"/>
                <a:cs typeface="Arial" panose="020B0604020202020204" pitchFamily="34" charset="0"/>
              </a:rPr>
              <a:t>and greater estimated salaries, suggesting a positive correlation between creditworthiness and financial strength.</a:t>
            </a:r>
          </a:p>
        </p:txBody>
      </p:sp>
    </p:spTree>
    <p:extLst>
      <p:ext uri="{BB962C8B-B14F-4D97-AF65-F5344CB8AC3E}">
        <p14:creationId xmlns:p14="http://schemas.microsoft.com/office/powerpoint/2010/main" val="39112815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41511" y="278429"/>
            <a:ext cx="9574855" cy="777136"/>
          </a:xfrm>
          <a:prstGeom prst="rect">
            <a:avLst/>
          </a:prstGeom>
        </p:spPr>
        <p:txBody>
          <a:bodyPr wrap="square">
            <a:spAutoFit/>
          </a:bodyPr>
          <a:lstStyle/>
          <a:p>
            <a:r>
              <a:rPr lang="en-IN" sz="4450" b="1" dirty="0">
                <a:solidFill>
                  <a:srgbClr val="1F1E1E"/>
                </a:solidFill>
                <a:latin typeface="Alexandria Semi Bold" pitchFamily="34" charset="0"/>
                <a:ea typeface="Alexandria Semi Bold" pitchFamily="34" charset="-122"/>
                <a:cs typeface="Alexandria Semi Bold" pitchFamily="34" charset="-120"/>
              </a:rPr>
              <a:t>Campaign</a:t>
            </a:r>
            <a:r>
              <a:rPr lang="en-IN" sz="4450" b="1" dirty="0"/>
              <a:t> </a:t>
            </a:r>
            <a:r>
              <a:rPr lang="en-IN" sz="4450" b="1" dirty="0">
                <a:solidFill>
                  <a:srgbClr val="1F1E1E"/>
                </a:solidFill>
                <a:latin typeface="Alexandria Semi Bold" pitchFamily="34" charset="0"/>
                <a:ea typeface="Alexandria Semi Bold" pitchFamily="34" charset="-122"/>
                <a:cs typeface="Alexandria Semi Bold" pitchFamily="34" charset="-120"/>
              </a:rPr>
              <a:t>Effectiveness over Time</a:t>
            </a:r>
          </a:p>
        </p:txBody>
      </p:sp>
      <p:sp>
        <p:nvSpPr>
          <p:cNvPr id="3" name="Rectangle 2"/>
          <p:cNvSpPr/>
          <p:nvPr/>
        </p:nvSpPr>
        <p:spPr>
          <a:xfrm>
            <a:off x="381000" y="2299038"/>
            <a:ext cx="7315200" cy="2862322"/>
          </a:xfrm>
          <a:prstGeom prst="rect">
            <a:avLst/>
          </a:prstGeom>
        </p:spPr>
        <p:txBody>
          <a:bodyPr>
            <a:spAutoFit/>
          </a:bodyPr>
          <a:lstStyle/>
          <a:p>
            <a:r>
              <a:rPr lang="en-US" sz="2000" dirty="0">
                <a:latin typeface="Arial" panose="020B0604020202020204" pitchFamily="34" charset="0"/>
                <a:ea typeface="Sora Light" pitchFamily="34" charset="-122"/>
                <a:cs typeface="Arial" panose="020B0604020202020204" pitchFamily="34" charset="0"/>
              </a:rPr>
              <a:t>We observed variations in exit rates over the years 2016 to 2019. </a:t>
            </a:r>
          </a:p>
          <a:p>
            <a:endParaRPr lang="en-US" sz="2000" dirty="0">
              <a:latin typeface="Arial" panose="020B0604020202020204" pitchFamily="34" charset="0"/>
              <a:ea typeface="Sora Light" pitchFamily="34" charset="-122"/>
              <a:cs typeface="Arial" panose="020B0604020202020204" pitchFamily="34" charset="0"/>
            </a:endParaRPr>
          </a:p>
          <a:p>
            <a:r>
              <a:rPr lang="en-US" sz="2000" dirty="0">
                <a:latin typeface="Arial" panose="020B0604020202020204" pitchFamily="34" charset="0"/>
                <a:ea typeface="Sora Light" pitchFamily="34" charset="-122"/>
                <a:cs typeface="Arial" panose="020B0604020202020204" pitchFamily="34" charset="0"/>
              </a:rPr>
              <a:t>In 2017, the exit rate was highest at 22.4%, followed by 2018 at 20.2%. </a:t>
            </a:r>
          </a:p>
          <a:p>
            <a:endParaRPr lang="en-US" sz="2000" dirty="0">
              <a:latin typeface="Arial" panose="020B0604020202020204" pitchFamily="34" charset="0"/>
              <a:ea typeface="Sora Light" pitchFamily="34" charset="-122"/>
              <a:cs typeface="Arial" panose="020B0604020202020204" pitchFamily="34" charset="0"/>
            </a:endParaRPr>
          </a:p>
          <a:p>
            <a:r>
              <a:rPr lang="en-US" sz="2000" dirty="0">
                <a:latin typeface="Arial" panose="020B0604020202020204" pitchFamily="34" charset="0"/>
                <a:ea typeface="Sora Light" pitchFamily="34" charset="-122"/>
                <a:cs typeface="Arial" panose="020B0604020202020204" pitchFamily="34" charset="0"/>
              </a:rPr>
              <a:t>However, the exit rate decreased slightly in 2019 to 19.9%, suggesting potential fluctuations in customer churn rates in response to marketing campaigns over time. </a:t>
            </a:r>
          </a:p>
        </p:txBody>
      </p:sp>
      <p:pic>
        <p:nvPicPr>
          <p:cNvPr id="4" name="Picture 3"/>
          <p:cNvPicPr>
            <a:picLocks noChangeAspect="1"/>
          </p:cNvPicPr>
          <p:nvPr/>
        </p:nvPicPr>
        <p:blipFill>
          <a:blip r:embed="rId2"/>
          <a:stretch>
            <a:fillRect/>
          </a:stretch>
        </p:blipFill>
        <p:spPr>
          <a:xfrm>
            <a:off x="7696200" y="1805740"/>
            <a:ext cx="6071141" cy="4576010"/>
          </a:xfrm>
          <a:prstGeom prst="rect">
            <a:avLst/>
          </a:prstGeom>
        </p:spPr>
      </p:pic>
      <p:pic>
        <p:nvPicPr>
          <p:cNvPr id="5" name="Picture 4"/>
          <p:cNvPicPr>
            <a:picLocks noChangeAspect="1"/>
          </p:cNvPicPr>
          <p:nvPr/>
        </p:nvPicPr>
        <p:blipFill>
          <a:blip r:embed="rId3"/>
          <a:stretch>
            <a:fillRect/>
          </a:stretch>
        </p:blipFill>
        <p:spPr>
          <a:xfrm>
            <a:off x="12801600" y="7790906"/>
            <a:ext cx="1817480" cy="405100"/>
          </a:xfrm>
          <a:prstGeom prst="rect">
            <a:avLst/>
          </a:prstGeom>
        </p:spPr>
      </p:pic>
    </p:spTree>
    <p:extLst>
      <p:ext uri="{BB962C8B-B14F-4D97-AF65-F5344CB8AC3E}">
        <p14:creationId xmlns:p14="http://schemas.microsoft.com/office/powerpoint/2010/main" val="34493508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08004" y="255866"/>
            <a:ext cx="7315200" cy="1461939"/>
          </a:xfrm>
          <a:prstGeom prst="rect">
            <a:avLst/>
          </a:prstGeom>
        </p:spPr>
        <p:txBody>
          <a:bodyPr>
            <a:spAutoFit/>
          </a:bodyPr>
          <a:lstStyle/>
          <a:p>
            <a:r>
              <a:rPr lang="en-IN" sz="4450" b="1" dirty="0">
                <a:solidFill>
                  <a:srgbClr val="1F1E1E"/>
                </a:solidFill>
                <a:latin typeface="Alexandria Semi Bold" panose="020B0604020202020204" charset="-78"/>
                <a:ea typeface="Alexandria Semi Bold" pitchFamily="34" charset="-122"/>
                <a:cs typeface="Alexandria Semi Bold" panose="020B0604020202020204" charset="-78"/>
              </a:rPr>
              <a:t>Comparative</a:t>
            </a:r>
            <a:r>
              <a:rPr lang="en-IN" sz="4450" b="1" dirty="0">
                <a:latin typeface="Alexandria Semi Bold" panose="020B0604020202020204" charset="-78"/>
                <a:cs typeface="Alexandria Semi Bold" panose="020B0604020202020204" charset="-78"/>
              </a:rPr>
              <a:t> </a:t>
            </a:r>
            <a:r>
              <a:rPr lang="en-IN" sz="4450" b="1" dirty="0">
                <a:solidFill>
                  <a:srgbClr val="1F1E1E"/>
                </a:solidFill>
                <a:latin typeface="Alexandria Semi Bold" panose="020B0604020202020204" charset="-78"/>
                <a:ea typeface="Alexandria Semi Bold" pitchFamily="34" charset="-122"/>
                <a:cs typeface="Alexandria Semi Bold" panose="020B0604020202020204" charset="-78"/>
              </a:rPr>
              <a:t>Analysis</a:t>
            </a:r>
            <a:r>
              <a:rPr lang="en-IN" sz="4450" b="1" dirty="0">
                <a:latin typeface="Alexandria Semi Bold" panose="020B0604020202020204" charset="-78"/>
                <a:cs typeface="Alexandria Semi Bold" panose="020B0604020202020204" charset="-78"/>
              </a:rPr>
              <a:t/>
            </a:r>
            <a:br>
              <a:rPr lang="en-IN" sz="4450" b="1" dirty="0">
                <a:latin typeface="Alexandria Semi Bold" panose="020B0604020202020204" charset="-78"/>
                <a:cs typeface="Alexandria Semi Bold" panose="020B0604020202020204" charset="-78"/>
              </a:rPr>
            </a:br>
            <a:endParaRPr lang="en-IN" sz="4450" b="1" dirty="0">
              <a:latin typeface="Alexandria Semi Bold" panose="020B0604020202020204" charset="-78"/>
              <a:cs typeface="Alexandria Semi Bold" panose="020B0604020202020204" charset="-78"/>
            </a:endParaRPr>
          </a:p>
        </p:txBody>
      </p:sp>
      <p:sp>
        <p:nvSpPr>
          <p:cNvPr id="3" name="Rectangle 2"/>
          <p:cNvSpPr/>
          <p:nvPr/>
        </p:nvSpPr>
        <p:spPr>
          <a:xfrm>
            <a:off x="480456" y="2897276"/>
            <a:ext cx="6655095" cy="2554545"/>
          </a:xfrm>
          <a:prstGeom prst="rect">
            <a:avLst/>
          </a:prstGeom>
        </p:spPr>
        <p:txBody>
          <a:bodyPr wrap="square">
            <a:spAutoFit/>
          </a:bodyPr>
          <a:lstStyle/>
          <a:p>
            <a:r>
              <a:rPr lang="en-US" sz="2000" dirty="0">
                <a:latin typeface="Arial" panose="020B0604020202020204" pitchFamily="34" charset="0"/>
                <a:ea typeface="Sora Light" pitchFamily="34" charset="-122"/>
                <a:cs typeface="Arial" panose="020B0604020202020204" pitchFamily="34" charset="0"/>
              </a:rPr>
              <a:t>The</a:t>
            </a:r>
            <a:r>
              <a:rPr lang="en-US" sz="2000" dirty="0">
                <a:latin typeface="Arial" panose="020B0604020202020204" pitchFamily="34" charset="0"/>
                <a:cs typeface="Arial" panose="020B0604020202020204" pitchFamily="34" charset="0"/>
              </a:rPr>
              <a:t> </a:t>
            </a:r>
            <a:r>
              <a:rPr lang="en-US" sz="2000" dirty="0">
                <a:latin typeface="Arial" panose="020B0604020202020204" pitchFamily="34" charset="0"/>
                <a:ea typeface="Sora Light" pitchFamily="34" charset="-122"/>
                <a:cs typeface="Arial" panose="020B0604020202020204" pitchFamily="34" charset="0"/>
              </a:rPr>
              <a:t>Fair credit score category exhibits the highest exit rate, followed by the Poor category</a:t>
            </a:r>
            <a:r>
              <a:rPr lang="en-US" sz="2000" dirty="0" smtClean="0">
                <a:latin typeface="Arial" panose="020B0604020202020204" pitchFamily="34" charset="0"/>
                <a:ea typeface="Sora Light" pitchFamily="34" charset="-122"/>
                <a:cs typeface="Arial" panose="020B0604020202020204" pitchFamily="34" charset="0"/>
              </a:rPr>
              <a:t>.</a:t>
            </a:r>
            <a:br>
              <a:rPr lang="en-US" sz="2000" dirty="0" smtClean="0">
                <a:latin typeface="Arial" panose="020B0604020202020204" pitchFamily="34" charset="0"/>
                <a:ea typeface="Sora Light" pitchFamily="34" charset="-122"/>
                <a:cs typeface="Arial" panose="020B0604020202020204" pitchFamily="34" charset="0"/>
              </a:rPr>
            </a:br>
            <a:r>
              <a:rPr lang="en-US" sz="2000" dirty="0">
                <a:latin typeface="Arial" panose="020B0604020202020204" pitchFamily="34" charset="0"/>
                <a:ea typeface="Sora Light" pitchFamily="34" charset="-122"/>
                <a:cs typeface="Arial" panose="020B0604020202020204" pitchFamily="34" charset="0"/>
              </a:rPr>
              <a:t/>
            </a:r>
            <a:br>
              <a:rPr lang="en-US" sz="2000" dirty="0">
                <a:latin typeface="Arial" panose="020B0604020202020204" pitchFamily="34" charset="0"/>
                <a:ea typeface="Sora Light" pitchFamily="34" charset="-122"/>
                <a:cs typeface="Arial" panose="020B0604020202020204" pitchFamily="34" charset="0"/>
              </a:rPr>
            </a:br>
            <a:r>
              <a:rPr lang="en-US" sz="2000" dirty="0">
                <a:latin typeface="Arial" panose="020B0604020202020204" pitchFamily="34" charset="0"/>
                <a:ea typeface="Sora Light" pitchFamily="34" charset="-122"/>
                <a:cs typeface="Arial" panose="020B0604020202020204" pitchFamily="34" charset="0"/>
              </a:rPr>
              <a:t>However, across all credit score segments, customer retention remains relatively strong in terms of volume</a:t>
            </a:r>
            <a:r>
              <a:rPr lang="en-US" sz="2000" dirty="0" smtClean="0">
                <a:latin typeface="Arial" panose="020B0604020202020204" pitchFamily="34" charset="0"/>
                <a:ea typeface="Sora Light" pitchFamily="34" charset="-122"/>
                <a:cs typeface="Arial" panose="020B0604020202020204" pitchFamily="34" charset="0"/>
              </a:rPr>
              <a:t>.</a:t>
            </a:r>
            <a:br>
              <a:rPr lang="en-US" sz="2000" dirty="0" smtClean="0">
                <a:latin typeface="Arial" panose="020B0604020202020204" pitchFamily="34" charset="0"/>
                <a:ea typeface="Sora Light" pitchFamily="34" charset="-122"/>
                <a:cs typeface="Arial" panose="020B0604020202020204" pitchFamily="34" charset="0"/>
              </a:rPr>
            </a:br>
            <a:r>
              <a:rPr lang="en-US" sz="2000" dirty="0">
                <a:latin typeface="Arial" panose="020B0604020202020204" pitchFamily="34" charset="0"/>
                <a:ea typeface="Sora Light" pitchFamily="34" charset="-122"/>
                <a:cs typeface="Arial" panose="020B0604020202020204" pitchFamily="34" charset="0"/>
              </a:rPr>
              <a:t/>
            </a:r>
            <a:br>
              <a:rPr lang="en-US" sz="2000" dirty="0">
                <a:latin typeface="Arial" panose="020B0604020202020204" pitchFamily="34" charset="0"/>
                <a:ea typeface="Sora Light" pitchFamily="34" charset="-122"/>
                <a:cs typeface="Arial" panose="020B0604020202020204" pitchFamily="34" charset="0"/>
              </a:rPr>
            </a:br>
            <a:r>
              <a:rPr lang="en-US" sz="2000" dirty="0">
                <a:latin typeface="Arial" panose="020B0604020202020204" pitchFamily="34" charset="0"/>
                <a:ea typeface="Sora Light" pitchFamily="34" charset="-122"/>
                <a:cs typeface="Arial" panose="020B0604020202020204" pitchFamily="34" charset="0"/>
              </a:rPr>
              <a:t>This suggests that credit score alone is not a significant predictor of customer. churn.</a:t>
            </a:r>
          </a:p>
        </p:txBody>
      </p:sp>
      <p:pic>
        <p:nvPicPr>
          <p:cNvPr id="4" name="Picture 3"/>
          <p:cNvPicPr>
            <a:picLocks noChangeAspect="1"/>
          </p:cNvPicPr>
          <p:nvPr/>
        </p:nvPicPr>
        <p:blipFill>
          <a:blip r:embed="rId2"/>
          <a:stretch>
            <a:fillRect/>
          </a:stretch>
        </p:blipFill>
        <p:spPr>
          <a:xfrm>
            <a:off x="7465603" y="2046238"/>
            <a:ext cx="5973949" cy="4256622"/>
          </a:xfrm>
          <a:prstGeom prst="rect">
            <a:avLst/>
          </a:prstGeom>
        </p:spPr>
      </p:pic>
      <p:pic>
        <p:nvPicPr>
          <p:cNvPr id="5" name="Picture 4"/>
          <p:cNvPicPr>
            <a:picLocks noChangeAspect="1"/>
          </p:cNvPicPr>
          <p:nvPr/>
        </p:nvPicPr>
        <p:blipFill>
          <a:blip r:embed="rId3"/>
          <a:stretch>
            <a:fillRect/>
          </a:stretch>
        </p:blipFill>
        <p:spPr>
          <a:xfrm>
            <a:off x="12656476" y="7695212"/>
            <a:ext cx="1872793" cy="417429"/>
          </a:xfrm>
          <a:prstGeom prst="rect">
            <a:avLst/>
          </a:prstGeom>
        </p:spPr>
      </p:pic>
    </p:spTree>
    <p:extLst>
      <p:ext uri="{BB962C8B-B14F-4D97-AF65-F5344CB8AC3E}">
        <p14:creationId xmlns:p14="http://schemas.microsoft.com/office/powerpoint/2010/main" val="6975899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928290" y="377492"/>
            <a:ext cx="4145527" cy="371048"/>
          </a:xfrm>
          <a:prstGeom prst="rect">
            <a:avLst/>
          </a:prstGeom>
          <a:noFill/>
          <a:ln/>
        </p:spPr>
        <p:txBody>
          <a:bodyPr wrap="none" lIns="0" tIns="0" rIns="0" bIns="0" rtlCol="0" anchor="t"/>
          <a:lstStyle/>
          <a:p>
            <a:pPr marL="0" indent="0" algn="l">
              <a:lnSpc>
                <a:spcPts val="5600"/>
              </a:lnSpc>
              <a:buNone/>
            </a:pPr>
            <a:r>
              <a:rPr lang="en-US" sz="4450" b="1" dirty="0">
                <a:latin typeface="Alexandria Semi Bold" pitchFamily="34" charset="0"/>
                <a:ea typeface="Alexandria Semi Bold" pitchFamily="34" charset="-122"/>
                <a:cs typeface="Alexandria Semi Bold" pitchFamily="34" charset="-120"/>
              </a:rPr>
              <a:t>Customer Segmentation Strategy</a:t>
            </a:r>
            <a:endParaRPr lang="en-US" sz="4450" b="1" dirty="0"/>
          </a:p>
        </p:txBody>
      </p:sp>
      <p:sp>
        <p:nvSpPr>
          <p:cNvPr id="4" name="Text 2"/>
          <p:cNvSpPr/>
          <p:nvPr/>
        </p:nvSpPr>
        <p:spPr>
          <a:xfrm>
            <a:off x="372141" y="2317898"/>
            <a:ext cx="1171860" cy="560905"/>
          </a:xfrm>
          <a:prstGeom prst="rect">
            <a:avLst/>
          </a:prstGeom>
          <a:noFill/>
          <a:ln/>
        </p:spPr>
        <p:txBody>
          <a:bodyPr wrap="none" lIns="0" tIns="0" rIns="0" bIns="0" rtlCol="0" anchor="t"/>
          <a:lstStyle/>
          <a:p>
            <a:pPr marL="0" indent="0" algn="ctr">
              <a:lnSpc>
                <a:spcPts val="3800"/>
              </a:lnSpc>
              <a:buNone/>
            </a:pPr>
            <a:endParaRPr lang="en-US" sz="2350" dirty="0"/>
          </a:p>
        </p:txBody>
      </p:sp>
      <p:sp>
        <p:nvSpPr>
          <p:cNvPr id="5" name="Text 3"/>
          <p:cNvSpPr/>
          <p:nvPr/>
        </p:nvSpPr>
        <p:spPr>
          <a:xfrm>
            <a:off x="2602363" y="2244985"/>
            <a:ext cx="1025867" cy="185462"/>
          </a:xfrm>
          <a:prstGeom prst="rect">
            <a:avLst/>
          </a:prstGeom>
          <a:noFill/>
          <a:ln/>
        </p:spPr>
        <p:txBody>
          <a:bodyPr wrap="none" lIns="0" tIns="0" rIns="0" bIns="0" rtlCol="0" anchor="t"/>
          <a:lstStyle/>
          <a:p>
            <a:pPr marL="0" indent="0" algn="l">
              <a:lnSpc>
                <a:spcPts val="2800"/>
              </a:lnSpc>
              <a:buNone/>
            </a:pPr>
            <a:endParaRPr lang="en-US" sz="2200" b="1" dirty="0"/>
          </a:p>
        </p:txBody>
      </p:sp>
      <p:sp>
        <p:nvSpPr>
          <p:cNvPr id="6" name="Text 4"/>
          <p:cNvSpPr/>
          <p:nvPr/>
        </p:nvSpPr>
        <p:spPr>
          <a:xfrm>
            <a:off x="2602362" y="2508098"/>
            <a:ext cx="1025867" cy="180503"/>
          </a:xfrm>
          <a:prstGeom prst="rect">
            <a:avLst/>
          </a:prstGeom>
          <a:noFill/>
          <a:ln/>
        </p:spPr>
        <p:txBody>
          <a:bodyPr wrap="none" lIns="0" tIns="0" rIns="0" bIns="0" rtlCol="0" anchor="t"/>
          <a:lstStyle/>
          <a:p>
            <a:pPr marL="0" indent="0" algn="l">
              <a:lnSpc>
                <a:spcPts val="2700"/>
              </a:lnSpc>
              <a:buNone/>
            </a:pPr>
            <a:endParaRPr lang="en-US" sz="1700" dirty="0">
              <a:latin typeface="Arial" panose="020B0604020202020204" pitchFamily="34" charset="0"/>
              <a:cs typeface="Arial" panose="020B0604020202020204" pitchFamily="34" charset="0"/>
            </a:endParaRPr>
          </a:p>
        </p:txBody>
      </p:sp>
      <p:sp>
        <p:nvSpPr>
          <p:cNvPr id="9" name="Text 7"/>
          <p:cNvSpPr/>
          <p:nvPr/>
        </p:nvSpPr>
        <p:spPr>
          <a:xfrm flipH="1">
            <a:off x="255182" y="3742660"/>
            <a:ext cx="2251546" cy="393405"/>
          </a:xfrm>
          <a:prstGeom prst="rect">
            <a:avLst/>
          </a:prstGeom>
          <a:noFill/>
          <a:ln/>
        </p:spPr>
        <p:txBody>
          <a:bodyPr wrap="none" lIns="0" tIns="0" rIns="0" bIns="0" rtlCol="0" anchor="t"/>
          <a:lstStyle/>
          <a:p>
            <a:pPr marL="0" indent="0" algn="ctr">
              <a:lnSpc>
                <a:spcPts val="3800"/>
              </a:lnSpc>
              <a:buNone/>
            </a:pPr>
            <a:endParaRPr lang="en-US" sz="2350" dirty="0"/>
          </a:p>
        </p:txBody>
      </p:sp>
      <p:sp>
        <p:nvSpPr>
          <p:cNvPr id="14" name="Text 12"/>
          <p:cNvSpPr/>
          <p:nvPr/>
        </p:nvSpPr>
        <p:spPr>
          <a:xfrm flipH="1">
            <a:off x="159489" y="5004767"/>
            <a:ext cx="3440114" cy="544761"/>
          </a:xfrm>
          <a:prstGeom prst="rect">
            <a:avLst/>
          </a:prstGeom>
          <a:noFill/>
          <a:ln/>
        </p:spPr>
        <p:txBody>
          <a:bodyPr wrap="none" lIns="0" tIns="0" rIns="0" bIns="0" rtlCol="0" anchor="t"/>
          <a:lstStyle/>
          <a:p>
            <a:pPr marL="0" indent="0" algn="ctr">
              <a:lnSpc>
                <a:spcPts val="3800"/>
              </a:lnSpc>
              <a:buNone/>
            </a:pPr>
            <a:endParaRPr lang="en-US" sz="2350" dirty="0"/>
          </a:p>
        </p:txBody>
      </p:sp>
      <p:sp>
        <p:nvSpPr>
          <p:cNvPr id="16" name="Text 14"/>
          <p:cNvSpPr/>
          <p:nvPr/>
        </p:nvSpPr>
        <p:spPr>
          <a:xfrm>
            <a:off x="4078460" y="5225752"/>
            <a:ext cx="744823" cy="180503"/>
          </a:xfrm>
          <a:prstGeom prst="rect">
            <a:avLst/>
          </a:prstGeom>
          <a:noFill/>
          <a:ln/>
        </p:spPr>
        <p:txBody>
          <a:bodyPr wrap="none" lIns="0" tIns="0" rIns="0" bIns="0" rtlCol="0" anchor="t"/>
          <a:lstStyle/>
          <a:p>
            <a:pPr marL="0" indent="0" algn="l">
              <a:lnSpc>
                <a:spcPts val="2700"/>
              </a:lnSpc>
              <a:buNone/>
            </a:pPr>
            <a:endParaRPr lang="en-US" sz="1700" dirty="0">
              <a:latin typeface="Arial" panose="020B0604020202020204" pitchFamily="34" charset="0"/>
              <a:ea typeface="Sora Light" pitchFamily="34" charset="-122"/>
              <a:cs typeface="Arial" panose="020B0604020202020204" pitchFamily="34" charset="0"/>
            </a:endParaRPr>
          </a:p>
        </p:txBody>
      </p:sp>
      <p:pic>
        <p:nvPicPr>
          <p:cNvPr id="18" name="Picture 17"/>
          <p:cNvPicPr>
            <a:picLocks noChangeAspect="1"/>
          </p:cNvPicPr>
          <p:nvPr/>
        </p:nvPicPr>
        <p:blipFill>
          <a:blip r:embed="rId3"/>
          <a:stretch>
            <a:fillRect/>
          </a:stretch>
        </p:blipFill>
        <p:spPr>
          <a:xfrm>
            <a:off x="928290" y="2688601"/>
            <a:ext cx="11552836" cy="447253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825828" y="7680912"/>
            <a:ext cx="1804572" cy="548688"/>
          </a:xfrm>
          <a:prstGeom prst="rect">
            <a:avLst/>
          </a:prstGeom>
        </p:spPr>
      </p:pic>
      <p:sp>
        <p:nvSpPr>
          <p:cNvPr id="3" name="Rectangle 2"/>
          <p:cNvSpPr/>
          <p:nvPr/>
        </p:nvSpPr>
        <p:spPr>
          <a:xfrm>
            <a:off x="5206864" y="65030"/>
            <a:ext cx="3347282" cy="1461939"/>
          </a:xfrm>
          <a:prstGeom prst="rect">
            <a:avLst/>
          </a:prstGeom>
        </p:spPr>
        <p:txBody>
          <a:bodyPr wrap="square">
            <a:spAutoFit/>
          </a:bodyPr>
          <a:lstStyle/>
          <a:p>
            <a:r>
              <a:rPr lang="en-US" sz="4450" b="1" dirty="0" smtClean="0">
                <a:solidFill>
                  <a:srgbClr val="1F1E1E"/>
                </a:solidFill>
                <a:latin typeface="Alexandria Semi Bold" pitchFamily="34" charset="0"/>
                <a:ea typeface="Alexandria Semi Bold" pitchFamily="34" charset="-122"/>
                <a:cs typeface="Alexandria Semi Bold" pitchFamily="34" charset="-120"/>
              </a:rPr>
              <a:t>Conclusion</a:t>
            </a:r>
            <a:br>
              <a:rPr lang="en-US" sz="4450" b="1" dirty="0" smtClean="0">
                <a:solidFill>
                  <a:srgbClr val="1F1E1E"/>
                </a:solidFill>
                <a:latin typeface="Alexandria Semi Bold" pitchFamily="34" charset="0"/>
                <a:ea typeface="Alexandria Semi Bold" pitchFamily="34" charset="-122"/>
                <a:cs typeface="Alexandria Semi Bold" pitchFamily="34" charset="-120"/>
              </a:rPr>
            </a:br>
            <a:endParaRPr lang="en-US" sz="4450" b="1" dirty="0">
              <a:solidFill>
                <a:srgbClr val="1F1E1E"/>
              </a:solidFill>
              <a:latin typeface="Alexandria Semi Bold" pitchFamily="34" charset="0"/>
              <a:ea typeface="Alexandria Semi Bold" pitchFamily="34" charset="-122"/>
              <a:cs typeface="Alexandria Semi Bold" pitchFamily="34" charset="-120"/>
            </a:endParaRPr>
          </a:p>
        </p:txBody>
      </p:sp>
      <p:sp>
        <p:nvSpPr>
          <p:cNvPr id="5" name="Rectangle 4"/>
          <p:cNvSpPr/>
          <p:nvPr/>
        </p:nvSpPr>
        <p:spPr>
          <a:xfrm>
            <a:off x="935182" y="2012199"/>
            <a:ext cx="11890646" cy="5324535"/>
          </a:xfrm>
          <a:prstGeom prst="rect">
            <a:avLst/>
          </a:prstGeom>
        </p:spPr>
        <p:txBody>
          <a:bodyPr wrap="square">
            <a:spAutoFit/>
          </a:bodyPr>
          <a:lstStyle/>
          <a:p>
            <a:pPr marL="342900" indent="-342900">
              <a:buFont typeface="Arial" panose="020B0604020202020204" pitchFamily="34" charset="0"/>
              <a:buChar char="•"/>
            </a:pPr>
            <a:r>
              <a:rPr lang="en-US" sz="2000" dirty="0">
                <a:latin typeface="Arial" panose="020B0604020202020204" pitchFamily="34" charset="0"/>
                <a:ea typeface="Sora Light" pitchFamily="34" charset="-122"/>
                <a:cs typeface="Arial" panose="020B0604020202020204" pitchFamily="34" charset="0"/>
              </a:rPr>
              <a:t>Despite the increase in the number of customers over the years, the bank has experienced a consistent churn rate.</a:t>
            </a:r>
          </a:p>
          <a:p>
            <a:pPr marL="342900" indent="-342900">
              <a:buFont typeface="Arial" panose="020B0604020202020204" pitchFamily="34" charset="0"/>
              <a:buChar char="•"/>
            </a:pPr>
            <a:endParaRPr lang="en-US" sz="2000" dirty="0">
              <a:latin typeface="Arial" panose="020B0604020202020204" pitchFamily="34" charset="0"/>
              <a:ea typeface="Sora Light" pitchFamily="34" charset="-122"/>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ea typeface="Sora Light" pitchFamily="34" charset="-122"/>
                <a:cs typeface="Arial" panose="020B0604020202020204" pitchFamily="34" charset="0"/>
              </a:rPr>
              <a:t> Middle age group customers have the highest churn rates, indicating specific retention challenges.</a:t>
            </a:r>
            <a:br>
              <a:rPr lang="en-US" sz="2000" dirty="0">
                <a:latin typeface="Arial" panose="020B0604020202020204" pitchFamily="34" charset="0"/>
                <a:ea typeface="Sora Light" pitchFamily="34" charset="-122"/>
                <a:cs typeface="Arial" panose="020B0604020202020204" pitchFamily="34" charset="0"/>
              </a:rPr>
            </a:br>
            <a:endParaRPr lang="en-US" sz="2000" dirty="0">
              <a:latin typeface="Arial" panose="020B0604020202020204" pitchFamily="34" charset="0"/>
              <a:ea typeface="Sora Light" pitchFamily="34" charset="-122"/>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ea typeface="Sora Light" pitchFamily="34" charset="-122"/>
                <a:cs typeface="Arial" panose="020B0604020202020204" pitchFamily="34" charset="0"/>
              </a:rPr>
              <a:t>Improving customer engagement, enhancing customer service, and offering competitive products or services are key strategies to reduce churn.</a:t>
            </a:r>
          </a:p>
          <a:p>
            <a:pPr marL="342900" indent="-342900">
              <a:buFont typeface="Arial" panose="020B0604020202020204" pitchFamily="34" charset="0"/>
              <a:buChar char="•"/>
            </a:pPr>
            <a:endParaRPr lang="en-US" sz="2000" dirty="0">
              <a:latin typeface="Arial" panose="020B0604020202020204" pitchFamily="34" charset="0"/>
              <a:ea typeface="Sora Light" pitchFamily="34" charset="-122"/>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ea typeface="Sora Light" pitchFamily="34" charset="-122"/>
                <a:cs typeface="Arial" panose="020B0604020202020204" pitchFamily="34" charset="0"/>
              </a:rPr>
              <a:t>Targeted marketing and personalized offers can help retain customers in critical age and credit score groups.</a:t>
            </a:r>
          </a:p>
          <a:p>
            <a:pPr marL="342900" indent="-342900">
              <a:buFont typeface="Arial" panose="020B0604020202020204" pitchFamily="34" charset="0"/>
              <a:buChar char="•"/>
            </a:pPr>
            <a:endParaRPr lang="en-US" sz="2000" dirty="0">
              <a:latin typeface="Arial" panose="020B0604020202020204" pitchFamily="34" charset="0"/>
              <a:ea typeface="Sora Light" pitchFamily="34" charset="-122"/>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ea typeface="Sora Light" pitchFamily="34" charset="-122"/>
                <a:cs typeface="Arial" panose="020B0604020202020204" pitchFamily="34" charset="0"/>
              </a:rPr>
              <a:t>We have also seen that customer with highest average balance are more likely to churn, in this case targeted marketing and personalized offers can help in retaining those customers.</a:t>
            </a:r>
          </a:p>
          <a:p>
            <a:pPr marL="342900" indent="-342900">
              <a:buFont typeface="Arial" panose="020B0604020202020204" pitchFamily="34" charset="0"/>
              <a:buChar char="•"/>
            </a:pPr>
            <a:endParaRPr lang="en-US" sz="2000" dirty="0">
              <a:latin typeface="Arial" panose="020B0604020202020204" pitchFamily="34" charset="0"/>
              <a:ea typeface="Sora Light" pitchFamily="34" charset="-122"/>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ea typeface="Sora Light" pitchFamily="34" charset="-122"/>
                <a:cs typeface="Arial" panose="020B0604020202020204" pitchFamily="34" charset="0"/>
              </a:rPr>
              <a:t>Overall, by focusing on customer engagement, service enhancement, and targeted strategies for specific customer segments, the bank can reduce churn, improve customer retention, and foster long-term customer loyalty.</a:t>
            </a:r>
            <a:endParaRPr lang="en-IN" sz="2000" dirty="0">
              <a:latin typeface="Arial" panose="020B0604020202020204" pitchFamily="34" charset="0"/>
              <a:ea typeface="Sora Light" pitchFamily="34" charset="-122"/>
              <a:cs typeface="Arial" panose="020B0604020202020204" pitchFamily="34" charset="0"/>
            </a:endParaRPr>
          </a:p>
        </p:txBody>
      </p:sp>
    </p:spTree>
    <p:extLst>
      <p:ext uri="{BB962C8B-B14F-4D97-AF65-F5344CB8AC3E}">
        <p14:creationId xmlns:p14="http://schemas.microsoft.com/office/powerpoint/2010/main" val="22871478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7474688" cy="777136"/>
          </a:xfrm>
          <a:prstGeom prst="rect">
            <a:avLst/>
          </a:prstGeom>
        </p:spPr>
        <p:txBody>
          <a:bodyPr wrap="square">
            <a:spAutoFit/>
          </a:bodyPr>
          <a:lstStyle/>
          <a:p>
            <a:r>
              <a:rPr lang="en-IN" sz="4450" dirty="0">
                <a:solidFill>
                  <a:srgbClr val="1F1E1E"/>
                </a:solidFill>
                <a:latin typeface="Alexandria Semi Bold" pitchFamily="34" charset="0"/>
                <a:ea typeface="Alexandria Semi Bold" pitchFamily="34" charset="-122"/>
                <a:cs typeface="Alexandria Semi Bold" pitchFamily="34" charset="-120"/>
              </a:rPr>
              <a:t>Dashboard Screenshot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342064"/>
            <a:ext cx="14534706" cy="6887536"/>
          </a:xfrm>
          <a:prstGeom prst="rect">
            <a:avLst/>
          </a:prstGeom>
        </p:spPr>
      </p:pic>
    </p:spTree>
    <p:extLst>
      <p:ext uri="{BB962C8B-B14F-4D97-AF65-F5344CB8AC3E}">
        <p14:creationId xmlns:p14="http://schemas.microsoft.com/office/powerpoint/2010/main" val="14241669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57850" y="916320"/>
            <a:ext cx="4495800" cy="777136"/>
          </a:xfrm>
          <a:prstGeom prst="rect">
            <a:avLst/>
          </a:prstGeom>
        </p:spPr>
        <p:txBody>
          <a:bodyPr wrap="square">
            <a:spAutoFit/>
          </a:bodyPr>
          <a:lstStyle/>
          <a:p>
            <a:r>
              <a:rPr lang="en-US" sz="4450" b="1" dirty="0">
                <a:latin typeface="Alexandria Semi Bold" pitchFamily="34" charset="0"/>
                <a:ea typeface="Alexandria Semi Bold" pitchFamily="34" charset="-122"/>
                <a:cs typeface="Alexandria Semi Bold" pitchFamily="34" charset="-120"/>
              </a:rPr>
              <a:t>AGENDA</a:t>
            </a:r>
            <a:endParaRPr lang="en-IN" sz="4450" b="1" dirty="0">
              <a:latin typeface="Alexandria Semi Bold" pitchFamily="34" charset="0"/>
              <a:ea typeface="Alexandria Semi Bold" pitchFamily="34" charset="-122"/>
              <a:cs typeface="Alexandria Semi Bold" pitchFamily="34" charset="-120"/>
            </a:endParaRPr>
          </a:p>
        </p:txBody>
      </p:sp>
      <p:sp>
        <p:nvSpPr>
          <p:cNvPr id="3" name="Rectangle 2"/>
          <p:cNvSpPr/>
          <p:nvPr/>
        </p:nvSpPr>
        <p:spPr>
          <a:xfrm>
            <a:off x="3486150" y="2655838"/>
            <a:ext cx="7943850" cy="3539430"/>
          </a:xfrm>
          <a:prstGeom prst="rect">
            <a:avLst/>
          </a:prstGeom>
        </p:spPr>
        <p:txBody>
          <a:bodyPr wrap="square">
            <a:spAutoFit/>
          </a:bodyPr>
          <a:lstStyle/>
          <a:p>
            <a:pPr fontAlgn="base">
              <a:buFont typeface="Wingdings" panose="05000000000000000000" pitchFamily="2" charset="2"/>
              <a:buChar char="Ø"/>
            </a:pPr>
            <a:r>
              <a:rPr lang="en-US" sz="2800" dirty="0">
                <a:latin typeface="Arial" panose="020B0604020202020204" pitchFamily="34" charset="0"/>
                <a:cs typeface="Arial" panose="020B0604020202020204" pitchFamily="34" charset="0"/>
              </a:rPr>
              <a:t>Problem Statement</a:t>
            </a:r>
          </a:p>
          <a:p>
            <a:pPr fontAlgn="base"/>
            <a:endParaRPr lang="en-US" sz="2800" dirty="0">
              <a:latin typeface="Arial" panose="020B0604020202020204" pitchFamily="34" charset="0"/>
              <a:cs typeface="Arial" panose="020B0604020202020204" pitchFamily="34" charset="0"/>
            </a:endParaRPr>
          </a:p>
          <a:p>
            <a:pPr fontAlgn="base">
              <a:buFont typeface="Wingdings" panose="05000000000000000000" pitchFamily="2" charset="2"/>
              <a:buChar char="Ø"/>
            </a:pPr>
            <a:r>
              <a:rPr lang="en-US" sz="2800" dirty="0">
                <a:latin typeface="Arial" panose="020B0604020202020204" pitchFamily="34" charset="0"/>
                <a:cs typeface="Arial" panose="020B0604020202020204" pitchFamily="34" charset="0"/>
              </a:rPr>
              <a:t>Data Description</a:t>
            </a:r>
          </a:p>
          <a:p>
            <a:pPr fontAlgn="base"/>
            <a:endParaRPr lang="en-US" sz="2800" dirty="0">
              <a:latin typeface="Arial" panose="020B0604020202020204" pitchFamily="34" charset="0"/>
              <a:cs typeface="Arial" panose="020B0604020202020204" pitchFamily="34" charset="0"/>
            </a:endParaRPr>
          </a:p>
          <a:p>
            <a:pPr fontAlgn="base">
              <a:buFont typeface="Wingdings" panose="05000000000000000000" pitchFamily="2" charset="2"/>
              <a:buChar char="Ø"/>
            </a:pPr>
            <a:r>
              <a:rPr lang="en-US" sz="2800" dirty="0">
                <a:latin typeface="Arial" panose="020B0604020202020204" pitchFamily="34" charset="0"/>
                <a:cs typeface="Arial" panose="020B0604020202020204" pitchFamily="34" charset="0"/>
              </a:rPr>
              <a:t>Objective Key Metrics and Visualizations</a:t>
            </a:r>
          </a:p>
          <a:p>
            <a:pPr fontAlgn="base"/>
            <a:endParaRPr lang="en-US" sz="2800" dirty="0">
              <a:latin typeface="Arial" panose="020B0604020202020204" pitchFamily="34" charset="0"/>
              <a:cs typeface="Arial" panose="020B0604020202020204" pitchFamily="34" charset="0"/>
            </a:endParaRPr>
          </a:p>
          <a:p>
            <a:pPr fontAlgn="base">
              <a:buFont typeface="Wingdings" panose="05000000000000000000" pitchFamily="2" charset="2"/>
              <a:buChar char="Ø"/>
            </a:pPr>
            <a:r>
              <a:rPr lang="en-US" sz="2800" dirty="0">
                <a:latin typeface="Arial" panose="020B0604020202020204" pitchFamily="34" charset="0"/>
                <a:cs typeface="Arial" panose="020B0604020202020204" pitchFamily="34" charset="0"/>
              </a:rPr>
              <a:t>Subjective Question for Insights</a:t>
            </a:r>
          </a:p>
          <a:p>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2340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9" y="1"/>
            <a:ext cx="14634179" cy="8229600"/>
          </a:xfrm>
          <a:prstGeom prst="rect">
            <a:avLst/>
          </a:prstGeom>
        </p:spPr>
      </p:pic>
    </p:spTree>
    <p:extLst>
      <p:ext uri="{BB962C8B-B14F-4D97-AF65-F5344CB8AC3E}">
        <p14:creationId xmlns:p14="http://schemas.microsoft.com/office/powerpoint/2010/main" val="1880040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620" y="95693"/>
            <a:ext cx="14467780" cy="8133907"/>
          </a:xfrm>
          <a:prstGeom prst="rect">
            <a:avLst/>
          </a:prstGeom>
        </p:spPr>
      </p:pic>
    </p:spTree>
    <p:extLst>
      <p:ext uri="{BB962C8B-B14F-4D97-AF65-F5344CB8AC3E}">
        <p14:creationId xmlns:p14="http://schemas.microsoft.com/office/powerpoint/2010/main" val="1678993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1511"/>
            <a:ext cx="14555972" cy="8290231"/>
          </a:xfrm>
          <a:prstGeom prst="rect">
            <a:avLst/>
          </a:prstGeom>
        </p:spPr>
      </p:pic>
    </p:spTree>
    <p:extLst>
      <p:ext uri="{BB962C8B-B14F-4D97-AF65-F5344CB8AC3E}">
        <p14:creationId xmlns:p14="http://schemas.microsoft.com/office/powerpoint/2010/main" val="2083428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19200" y="685800"/>
            <a:ext cx="12192000" cy="6858000"/>
          </a:xfrm>
          <a:prstGeom prst="rect">
            <a:avLst/>
          </a:prstGeom>
        </p:spPr>
      </p:pic>
    </p:spTree>
    <p:extLst>
      <p:ext uri="{BB962C8B-B14F-4D97-AF65-F5344CB8AC3E}">
        <p14:creationId xmlns:p14="http://schemas.microsoft.com/office/powerpoint/2010/main" val="38258817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05075" y="648897"/>
            <a:ext cx="9867900" cy="777136"/>
          </a:xfrm>
          <a:prstGeom prst="rect">
            <a:avLst/>
          </a:prstGeom>
        </p:spPr>
        <p:txBody>
          <a:bodyPr wrap="square">
            <a:spAutoFit/>
          </a:bodyPr>
          <a:lstStyle/>
          <a:p>
            <a:pPr algn="ctr"/>
            <a:r>
              <a:rPr lang="en-IN" sz="4450" b="1" dirty="0">
                <a:latin typeface="Alexandria Semi Bold" pitchFamily="34" charset="0"/>
                <a:ea typeface="Alexandria Semi Bold" pitchFamily="34" charset="-122"/>
                <a:cs typeface="Alexandria Semi Bold" pitchFamily="34" charset="-120"/>
              </a:rPr>
              <a:t>Problem</a:t>
            </a:r>
            <a:r>
              <a:rPr lang="en-IN" b="1" dirty="0"/>
              <a:t> </a:t>
            </a:r>
            <a:r>
              <a:rPr lang="en-IN" b="1" dirty="0" smtClean="0"/>
              <a:t>  </a:t>
            </a:r>
            <a:r>
              <a:rPr lang="en-IN" sz="4450" b="1" dirty="0" smtClean="0">
                <a:latin typeface="Alexandria Semi Bold" pitchFamily="34" charset="0"/>
                <a:ea typeface="Alexandria Semi Bold" pitchFamily="34" charset="-122"/>
                <a:cs typeface="Alexandria Semi Bold" pitchFamily="34" charset="-120"/>
              </a:rPr>
              <a:t>Statement</a:t>
            </a:r>
            <a:endParaRPr lang="en-IN" sz="4450" b="1" dirty="0">
              <a:latin typeface="Alexandria Semi Bold" pitchFamily="34" charset="0"/>
              <a:ea typeface="Alexandria Semi Bold" pitchFamily="34" charset="-122"/>
              <a:cs typeface="Alexandria Semi Bold" pitchFamily="34" charset="-120"/>
            </a:endParaRPr>
          </a:p>
        </p:txBody>
      </p:sp>
      <p:sp>
        <p:nvSpPr>
          <p:cNvPr id="3" name="Rectangle 2"/>
          <p:cNvSpPr/>
          <p:nvPr/>
        </p:nvSpPr>
        <p:spPr>
          <a:xfrm>
            <a:off x="293946" y="3710910"/>
            <a:ext cx="14290158" cy="1323439"/>
          </a:xfrm>
          <a:prstGeom prst="rect">
            <a:avLst/>
          </a:prstGeom>
        </p:spPr>
        <p:txBody>
          <a:bodyPr wrap="square">
            <a:spAutoFit/>
          </a:bodyPr>
          <a:lstStyle/>
          <a:p>
            <a:r>
              <a:rPr lang="en-US" sz="2000" dirty="0">
                <a:latin typeface="Arial" panose="020B0604020202020204" pitchFamily="34" charset="0"/>
                <a:ea typeface="Sora Light" pitchFamily="34" charset="-122"/>
                <a:cs typeface="Arial" panose="020B0604020202020204" pitchFamily="34" charset="0"/>
              </a:rPr>
              <a:t>You are an analytical CRM (Customer Relationship Management) specialist hired by a bank to extract meaningful insights from various customer-related datasets. The bank aims to reduce customer churn, improve service delivery, and enhance customer satisfaction. They have provided you with datasets including customer demographics, transaction details, customer exit information, and active customer profiles.</a:t>
            </a:r>
          </a:p>
        </p:txBody>
      </p:sp>
    </p:spTree>
    <p:extLst>
      <p:ext uri="{BB962C8B-B14F-4D97-AF65-F5344CB8AC3E}">
        <p14:creationId xmlns:p14="http://schemas.microsoft.com/office/powerpoint/2010/main" val="12324911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85061" y="3101737"/>
            <a:ext cx="14098772"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Arial" panose="020B0604020202020204" pitchFamily="34" charset="0"/>
                <a:ea typeface="Sora Light" pitchFamily="34" charset="-122"/>
                <a:cs typeface="Arial" panose="020B0604020202020204" pitchFamily="34" charset="0"/>
              </a:rPr>
              <a:t>We began by thoroughly examining the problem statement and understanding the dataset.</a:t>
            </a:r>
            <a:br>
              <a:rPr lang="en-US" altLang="en-US" sz="2000" dirty="0">
                <a:latin typeface="Arial" panose="020B0604020202020204" pitchFamily="34" charset="0"/>
                <a:ea typeface="Sora Light" pitchFamily="34" charset="-122"/>
                <a:cs typeface="Arial" panose="020B0604020202020204" pitchFamily="34" charset="0"/>
              </a:rPr>
            </a:br>
            <a:r>
              <a:rPr lang="en-US" altLang="en-US" sz="2000" dirty="0">
                <a:latin typeface="Arial" panose="020B0604020202020204" pitchFamily="34" charset="0"/>
                <a:ea typeface="Sora Light" pitchFamily="34" charset="-122"/>
                <a:cs typeface="Arial" panose="020B0604020202020204" pitchFamily="34" charset="0"/>
              </a:rPr>
              <a:t>To extract insights, we utilized SQL and employed a variety of commands including SELECT, GROUP BY, ORDER BY, JOIN, window functions, RIGHT(), UPDATE, and ALTER</a:t>
            </a:r>
            <a:r>
              <a:rPr lang="en-US" altLang="en-US" sz="2000" dirty="0" smtClean="0">
                <a:latin typeface="Arial" panose="020B0604020202020204" pitchFamily="34" charset="0"/>
                <a:ea typeface="Sora Light" pitchFamily="34" charset="-122"/>
                <a:cs typeface="Arial" panose="020B0604020202020204" pitchFamily="34" charset="0"/>
              </a:rPr>
              <a:t>.</a:t>
            </a:r>
            <a:br>
              <a:rPr lang="en-US" altLang="en-US" sz="2000" dirty="0" smtClean="0">
                <a:latin typeface="Arial" panose="020B0604020202020204" pitchFamily="34" charset="0"/>
                <a:ea typeface="Sora Light" pitchFamily="34" charset="-122"/>
                <a:cs typeface="Arial" panose="020B0604020202020204" pitchFamily="34" charset="0"/>
              </a:rPr>
            </a:br>
            <a:r>
              <a:rPr lang="en-US" altLang="en-US" sz="2000" dirty="0">
                <a:latin typeface="Arial" panose="020B0604020202020204" pitchFamily="34" charset="0"/>
                <a:ea typeface="Sora Light" pitchFamily="34" charset="-122"/>
                <a:cs typeface="Arial" panose="020B0604020202020204" pitchFamily="34" charset="0"/>
              </a:rPr>
              <a:t/>
            </a:r>
            <a:br>
              <a:rPr lang="en-US" altLang="en-US" sz="2000" dirty="0">
                <a:latin typeface="Arial" panose="020B0604020202020204" pitchFamily="34" charset="0"/>
                <a:ea typeface="Sora Light" pitchFamily="34" charset="-122"/>
                <a:cs typeface="Arial" panose="020B0604020202020204" pitchFamily="34" charset="0"/>
              </a:rPr>
            </a:br>
            <a:r>
              <a:rPr lang="en-US" altLang="en-US" sz="2000" dirty="0">
                <a:latin typeface="Arial" panose="020B0604020202020204" pitchFamily="34" charset="0"/>
                <a:ea typeface="Sora Light" pitchFamily="34" charset="-122"/>
                <a:cs typeface="Arial" panose="020B0604020202020204" pitchFamily="34" charset="0"/>
              </a:rPr>
              <a:t>In Power BI, we developed calculated columns, applied DAX functions to create measures, and implemented features such as conditional formatting and slicers to enhance interactivity</a:t>
            </a:r>
            <a:r>
              <a:rPr lang="en-US" altLang="en-US" sz="2000" dirty="0" smtClean="0">
                <a:latin typeface="Arial" panose="020B0604020202020204" pitchFamily="34" charset="0"/>
                <a:ea typeface="Sora Light" pitchFamily="34" charset="-122"/>
                <a:cs typeface="Arial" panose="020B0604020202020204" pitchFamily="34" charset="0"/>
              </a:rPr>
              <a:t>.</a:t>
            </a:r>
            <a:br>
              <a:rPr lang="en-US" altLang="en-US" sz="2000" dirty="0" smtClean="0">
                <a:latin typeface="Arial" panose="020B0604020202020204" pitchFamily="34" charset="0"/>
                <a:ea typeface="Sora Light" pitchFamily="34" charset="-122"/>
                <a:cs typeface="Arial" panose="020B0604020202020204" pitchFamily="34" charset="0"/>
              </a:rPr>
            </a:br>
            <a:r>
              <a:rPr lang="en-US" altLang="en-US" sz="2000" dirty="0">
                <a:latin typeface="Arial" panose="020B0604020202020204" pitchFamily="34" charset="0"/>
                <a:ea typeface="Sora Light" pitchFamily="34" charset="-122"/>
                <a:cs typeface="Arial" panose="020B0604020202020204" pitchFamily="34" charset="0"/>
              </a:rPr>
              <a:t/>
            </a:r>
            <a:br>
              <a:rPr lang="en-US" altLang="en-US" sz="2000" dirty="0">
                <a:latin typeface="Arial" panose="020B0604020202020204" pitchFamily="34" charset="0"/>
                <a:ea typeface="Sora Light" pitchFamily="34" charset="-122"/>
                <a:cs typeface="Arial" panose="020B0604020202020204" pitchFamily="34" charset="0"/>
              </a:rPr>
            </a:br>
            <a:r>
              <a:rPr lang="en-US" altLang="en-US" sz="2000" dirty="0">
                <a:latin typeface="Arial" panose="020B0604020202020204" pitchFamily="34" charset="0"/>
                <a:ea typeface="Sora Light" pitchFamily="34" charset="-122"/>
                <a:cs typeface="Arial" panose="020B0604020202020204" pitchFamily="34" charset="0"/>
              </a:rPr>
              <a:t>We designed multiple visualizations and compiled them into a comprehensive dashboard using Power BI.</a:t>
            </a:r>
            <a:br>
              <a:rPr lang="en-US" altLang="en-US" sz="2000" dirty="0">
                <a:latin typeface="Arial" panose="020B0604020202020204" pitchFamily="34" charset="0"/>
                <a:ea typeface="Sora Light" pitchFamily="34" charset="-122"/>
                <a:cs typeface="Arial" panose="020B0604020202020204" pitchFamily="34" charset="0"/>
              </a:rPr>
            </a:br>
            <a:r>
              <a:rPr lang="en-US" altLang="en-US" sz="2000" dirty="0">
                <a:latin typeface="Arial" panose="020B0604020202020204" pitchFamily="34" charset="0"/>
                <a:ea typeface="Sora Light" pitchFamily="34" charset="-122"/>
                <a:cs typeface="Arial" panose="020B0604020202020204" pitchFamily="34" charset="0"/>
              </a:rPr>
              <a:t>Additionally, we identified inconsistencies in the </a:t>
            </a:r>
            <a:r>
              <a:rPr lang="en-US" altLang="en-US" sz="2000" dirty="0" smtClean="0">
                <a:latin typeface="Arial" panose="020B0604020202020204" pitchFamily="34" charset="0"/>
                <a:ea typeface="Sora Light" pitchFamily="34" charset="-122"/>
                <a:cs typeface="Arial" panose="020B0604020202020204" pitchFamily="34" charset="0"/>
              </a:rPr>
              <a:t>Is Active Member </a:t>
            </a:r>
            <a:r>
              <a:rPr lang="en-US" altLang="en-US" sz="2000" dirty="0">
                <a:latin typeface="Arial" panose="020B0604020202020204" pitchFamily="34" charset="0"/>
                <a:ea typeface="Sora Light" pitchFamily="34" charset="-122"/>
                <a:cs typeface="Arial" panose="020B0604020202020204" pitchFamily="34" charset="0"/>
              </a:rPr>
              <a:t>column. To address this, we created a calculated column using an IF function to correct the discrepancies. </a:t>
            </a:r>
          </a:p>
        </p:txBody>
      </p:sp>
      <p:sp>
        <p:nvSpPr>
          <p:cNvPr id="3" name="Rectangle 2"/>
          <p:cNvSpPr/>
          <p:nvPr/>
        </p:nvSpPr>
        <p:spPr>
          <a:xfrm>
            <a:off x="5210683" y="574308"/>
            <a:ext cx="3847528" cy="777136"/>
          </a:xfrm>
          <a:prstGeom prst="rect">
            <a:avLst/>
          </a:prstGeom>
        </p:spPr>
        <p:txBody>
          <a:bodyPr wrap="none">
            <a:spAutoFit/>
          </a:bodyPr>
          <a:lstStyle/>
          <a:p>
            <a:r>
              <a:rPr lang="en-IN" sz="4450" b="1" dirty="0">
                <a:solidFill>
                  <a:srgbClr val="1F1E1E"/>
                </a:solidFill>
                <a:latin typeface="Alexandria Semi Bold" pitchFamily="34" charset="0"/>
                <a:ea typeface="Alexandria Semi Bold" pitchFamily="34" charset="-122"/>
                <a:cs typeface="Alexandria Semi Bold" pitchFamily="34" charset="-120"/>
              </a:rPr>
              <a:t>Methodology</a:t>
            </a:r>
          </a:p>
        </p:txBody>
      </p:sp>
      <p:pic>
        <p:nvPicPr>
          <p:cNvPr id="4" name="Picture 3"/>
          <p:cNvPicPr>
            <a:picLocks noChangeAspect="1"/>
          </p:cNvPicPr>
          <p:nvPr/>
        </p:nvPicPr>
        <p:blipFill>
          <a:blip r:embed="rId2"/>
          <a:stretch>
            <a:fillRect/>
          </a:stretch>
        </p:blipFill>
        <p:spPr>
          <a:xfrm>
            <a:off x="6682685" y="3973818"/>
            <a:ext cx="1265030" cy="281964"/>
          </a:xfrm>
          <a:prstGeom prst="rect">
            <a:avLst/>
          </a:prstGeom>
        </p:spPr>
      </p:pic>
      <p:pic>
        <p:nvPicPr>
          <p:cNvPr id="5" name="Picture 4"/>
          <p:cNvPicPr>
            <a:picLocks noChangeAspect="1"/>
          </p:cNvPicPr>
          <p:nvPr/>
        </p:nvPicPr>
        <p:blipFill>
          <a:blip r:embed="rId2"/>
          <a:stretch>
            <a:fillRect/>
          </a:stretch>
        </p:blipFill>
        <p:spPr>
          <a:xfrm>
            <a:off x="12672359" y="7612912"/>
            <a:ext cx="1862347" cy="532843"/>
          </a:xfrm>
          <a:prstGeom prst="rect">
            <a:avLst/>
          </a:prstGeom>
        </p:spPr>
      </p:pic>
    </p:spTree>
    <p:extLst>
      <p:ext uri="{BB962C8B-B14F-4D97-AF65-F5344CB8AC3E}">
        <p14:creationId xmlns:p14="http://schemas.microsoft.com/office/powerpoint/2010/main" val="38471794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0" y="185976"/>
            <a:ext cx="8385810" cy="1425416"/>
          </a:xfrm>
          <a:prstGeom prst="rect">
            <a:avLst/>
          </a:prstGeom>
          <a:noFill/>
          <a:ln/>
        </p:spPr>
        <p:txBody>
          <a:bodyPr wrap="square" lIns="0" tIns="0" rIns="0" bIns="0" rtlCol="0" anchor="t"/>
          <a:lstStyle/>
          <a:p>
            <a:pPr marL="0" indent="0" algn="l">
              <a:lnSpc>
                <a:spcPts val="5600"/>
              </a:lnSpc>
              <a:buNone/>
            </a:pPr>
            <a:r>
              <a:rPr lang="en-US" sz="4450" b="1" dirty="0">
                <a:solidFill>
                  <a:srgbClr val="1F1E1E"/>
                </a:solidFill>
                <a:latin typeface="Alexandria Semi Bold" pitchFamily="34" charset="0"/>
                <a:ea typeface="Alexandria Semi Bold" pitchFamily="34" charset="-122"/>
                <a:cs typeface="Alexandria Semi Bold" pitchFamily="34" charset="-120"/>
              </a:rPr>
              <a:t>Data Collection and Summary</a:t>
            </a:r>
            <a:endParaRPr lang="en-US" sz="4450" b="1" dirty="0"/>
          </a:p>
        </p:txBody>
      </p:sp>
      <p:sp>
        <p:nvSpPr>
          <p:cNvPr id="4" name="Shape 1"/>
          <p:cNvSpPr/>
          <p:nvPr/>
        </p:nvSpPr>
        <p:spPr>
          <a:xfrm>
            <a:off x="731639" y="1730096"/>
            <a:ext cx="487442" cy="487442"/>
          </a:xfrm>
          <a:prstGeom prst="roundRect">
            <a:avLst>
              <a:gd name="adj" fmla="val 18669"/>
            </a:avLst>
          </a:prstGeom>
          <a:solidFill>
            <a:srgbClr val="D5DCF6"/>
          </a:solidFill>
          <a:ln w="7620">
            <a:solidFill>
              <a:srgbClr val="BBC2DC"/>
            </a:solidFill>
            <a:prstDash val="solid"/>
          </a:ln>
        </p:spPr>
      </p:sp>
      <p:pic>
        <p:nvPicPr>
          <p:cNvPr id="5" name="Image 1" descr="preencoded.png"/>
          <p:cNvPicPr>
            <a:picLocks noChangeAspect="1"/>
          </p:cNvPicPr>
          <p:nvPr/>
        </p:nvPicPr>
        <p:blipFill>
          <a:blip r:embed="rId4"/>
          <a:stretch>
            <a:fillRect/>
          </a:stretch>
        </p:blipFill>
        <p:spPr>
          <a:xfrm>
            <a:off x="804327" y="1760041"/>
            <a:ext cx="342067" cy="427553"/>
          </a:xfrm>
          <a:prstGeom prst="rect">
            <a:avLst/>
          </a:prstGeom>
        </p:spPr>
      </p:pic>
      <p:sp>
        <p:nvSpPr>
          <p:cNvPr id="6" name="Text 2"/>
          <p:cNvSpPr/>
          <p:nvPr/>
        </p:nvSpPr>
        <p:spPr>
          <a:xfrm>
            <a:off x="1413927" y="1723608"/>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3B3535"/>
                </a:solidFill>
                <a:latin typeface="Alexandria Semi Bold" pitchFamily="34" charset="0"/>
                <a:ea typeface="Alexandria Semi Bold" pitchFamily="34" charset="-122"/>
                <a:cs typeface="Alexandria Semi Bold" pitchFamily="34" charset="-120"/>
              </a:rPr>
              <a:t>Data Sources</a:t>
            </a:r>
            <a:endParaRPr lang="en-US" sz="2200" b="1" dirty="0"/>
          </a:p>
        </p:txBody>
      </p:sp>
      <p:sp>
        <p:nvSpPr>
          <p:cNvPr id="7" name="Text 3"/>
          <p:cNvSpPr/>
          <p:nvPr/>
        </p:nvSpPr>
        <p:spPr>
          <a:xfrm>
            <a:off x="1413927" y="1971437"/>
            <a:ext cx="3001447" cy="346710"/>
          </a:xfrm>
          <a:prstGeom prst="rect">
            <a:avLst/>
          </a:prstGeom>
          <a:noFill/>
          <a:ln/>
        </p:spPr>
        <p:txBody>
          <a:bodyPr wrap="none" lIns="0" tIns="0" rIns="0" bIns="0" rtlCol="0" anchor="t"/>
          <a:lstStyle/>
          <a:p>
            <a:pPr marL="0" indent="0" algn="l">
              <a:lnSpc>
                <a:spcPts val="2700"/>
              </a:lnSpc>
              <a:buNone/>
            </a:pPr>
            <a:r>
              <a:rPr lang="en-US" sz="1700" dirty="0">
                <a:latin typeface="Arial" panose="020B0604020202020204" pitchFamily="34" charset="0"/>
                <a:ea typeface="Sora Light" pitchFamily="34" charset="-122"/>
                <a:cs typeface="Arial" panose="020B0604020202020204" pitchFamily="34" charset="0"/>
              </a:rPr>
              <a:t>Variety of datasets</a:t>
            </a:r>
            <a:endParaRPr lang="en-US" sz="1700" dirty="0">
              <a:latin typeface="Arial" panose="020B0604020202020204" pitchFamily="34" charset="0"/>
              <a:cs typeface="Arial" panose="020B0604020202020204" pitchFamily="34" charset="0"/>
            </a:endParaRPr>
          </a:p>
        </p:txBody>
      </p:sp>
      <p:sp>
        <p:nvSpPr>
          <p:cNvPr id="8" name="Shape 4"/>
          <p:cNvSpPr/>
          <p:nvPr/>
        </p:nvSpPr>
        <p:spPr>
          <a:xfrm>
            <a:off x="4706005" y="1700152"/>
            <a:ext cx="487442" cy="487442"/>
          </a:xfrm>
          <a:prstGeom prst="roundRect">
            <a:avLst>
              <a:gd name="adj" fmla="val 18669"/>
            </a:avLst>
          </a:prstGeom>
          <a:solidFill>
            <a:srgbClr val="D5DCF6"/>
          </a:solidFill>
          <a:ln w="7620">
            <a:solidFill>
              <a:srgbClr val="BBC2DC"/>
            </a:solidFill>
            <a:prstDash val="solid"/>
          </a:ln>
        </p:spPr>
      </p:sp>
      <p:pic>
        <p:nvPicPr>
          <p:cNvPr id="9" name="Image 2" descr="preencoded.png"/>
          <p:cNvPicPr>
            <a:picLocks noChangeAspect="1"/>
          </p:cNvPicPr>
          <p:nvPr/>
        </p:nvPicPr>
        <p:blipFill>
          <a:blip r:embed="rId5"/>
          <a:stretch>
            <a:fillRect/>
          </a:stretch>
        </p:blipFill>
        <p:spPr>
          <a:xfrm>
            <a:off x="4754659" y="1723608"/>
            <a:ext cx="371216" cy="463986"/>
          </a:xfrm>
          <a:prstGeom prst="rect">
            <a:avLst/>
          </a:prstGeom>
        </p:spPr>
      </p:pic>
      <p:sp>
        <p:nvSpPr>
          <p:cNvPr id="10" name="Text 5"/>
          <p:cNvSpPr/>
          <p:nvPr/>
        </p:nvSpPr>
        <p:spPr>
          <a:xfrm>
            <a:off x="5492115" y="1615202"/>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3B3535"/>
                </a:solidFill>
                <a:latin typeface="Alexandria Semi Bold" pitchFamily="34" charset="0"/>
                <a:ea typeface="Alexandria Semi Bold" pitchFamily="34" charset="-122"/>
                <a:cs typeface="Alexandria Semi Bold" pitchFamily="34" charset="-120"/>
              </a:rPr>
              <a:t>Data Types</a:t>
            </a:r>
            <a:endParaRPr lang="en-US" sz="2200" b="1" dirty="0"/>
          </a:p>
        </p:txBody>
      </p:sp>
      <p:sp>
        <p:nvSpPr>
          <p:cNvPr id="11" name="Text 6"/>
          <p:cNvSpPr/>
          <p:nvPr/>
        </p:nvSpPr>
        <p:spPr>
          <a:xfrm>
            <a:off x="5484078" y="1955601"/>
            <a:ext cx="3509188" cy="362546"/>
          </a:xfrm>
          <a:prstGeom prst="rect">
            <a:avLst/>
          </a:prstGeom>
          <a:noFill/>
          <a:ln/>
        </p:spPr>
        <p:txBody>
          <a:bodyPr wrap="square" lIns="0" tIns="0" rIns="0" bIns="0" rtlCol="0" anchor="t"/>
          <a:lstStyle/>
          <a:p>
            <a:pPr marL="0" indent="0" algn="l">
              <a:lnSpc>
                <a:spcPts val="2700"/>
              </a:lnSpc>
              <a:buNone/>
            </a:pPr>
            <a:r>
              <a:rPr lang="en-US" sz="1700" dirty="0">
                <a:latin typeface="Arial" panose="020B0604020202020204" pitchFamily="34" charset="0"/>
                <a:ea typeface="Sora Light" pitchFamily="34" charset="-122"/>
                <a:cs typeface="Arial" panose="020B0604020202020204" pitchFamily="34" charset="0"/>
              </a:rPr>
              <a:t>Structured </a:t>
            </a:r>
            <a:r>
              <a:rPr lang="en-US" sz="1700" dirty="0" smtClean="0">
                <a:latin typeface="Arial" panose="020B0604020202020204" pitchFamily="34" charset="0"/>
                <a:ea typeface="Sora Light" pitchFamily="34" charset="-122"/>
                <a:cs typeface="Arial" panose="020B0604020202020204" pitchFamily="34" charset="0"/>
              </a:rPr>
              <a:t>and unstructured</a:t>
            </a:r>
            <a:endParaRPr lang="en-US" sz="1700" dirty="0">
              <a:latin typeface="Arial" panose="020B0604020202020204" pitchFamily="34" charset="0"/>
              <a:cs typeface="Arial" panose="020B0604020202020204" pitchFamily="34" charset="0"/>
            </a:endParaRPr>
          </a:p>
        </p:txBody>
      </p:sp>
      <p:sp>
        <p:nvSpPr>
          <p:cNvPr id="12" name="Shape 7"/>
          <p:cNvSpPr/>
          <p:nvPr/>
        </p:nvSpPr>
        <p:spPr>
          <a:xfrm>
            <a:off x="758309" y="2336242"/>
            <a:ext cx="487442" cy="487442"/>
          </a:xfrm>
          <a:prstGeom prst="roundRect">
            <a:avLst>
              <a:gd name="adj" fmla="val 18669"/>
            </a:avLst>
          </a:prstGeom>
          <a:solidFill>
            <a:srgbClr val="D5DCF6"/>
          </a:solidFill>
          <a:ln w="7620">
            <a:solidFill>
              <a:srgbClr val="BBC2DC"/>
            </a:solidFill>
            <a:prstDash val="solid"/>
          </a:ln>
        </p:spPr>
      </p:sp>
      <p:pic>
        <p:nvPicPr>
          <p:cNvPr id="13" name="Image 3" descr="preencoded.png"/>
          <p:cNvPicPr>
            <a:picLocks noChangeAspect="1"/>
          </p:cNvPicPr>
          <p:nvPr/>
        </p:nvPicPr>
        <p:blipFill>
          <a:blip r:embed="rId6"/>
          <a:stretch>
            <a:fillRect/>
          </a:stretch>
        </p:blipFill>
        <p:spPr>
          <a:xfrm>
            <a:off x="830997" y="2336242"/>
            <a:ext cx="342067" cy="427553"/>
          </a:xfrm>
          <a:prstGeom prst="rect">
            <a:avLst/>
          </a:prstGeom>
        </p:spPr>
      </p:pic>
      <p:sp>
        <p:nvSpPr>
          <p:cNvPr id="14" name="Text 8"/>
          <p:cNvSpPr/>
          <p:nvPr/>
        </p:nvSpPr>
        <p:spPr>
          <a:xfrm>
            <a:off x="1396485" y="2261770"/>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3B3535"/>
                </a:solidFill>
                <a:latin typeface="Alexandria Semi Bold" pitchFamily="34" charset="0"/>
                <a:ea typeface="Alexandria Semi Bold" pitchFamily="34" charset="-122"/>
                <a:cs typeface="Alexandria Semi Bold" pitchFamily="34" charset="-120"/>
              </a:rPr>
              <a:t>Data Overview</a:t>
            </a:r>
            <a:endParaRPr lang="en-US" sz="2200" b="1" dirty="0"/>
          </a:p>
        </p:txBody>
      </p:sp>
      <p:sp>
        <p:nvSpPr>
          <p:cNvPr id="15" name="Text 9"/>
          <p:cNvSpPr/>
          <p:nvPr/>
        </p:nvSpPr>
        <p:spPr>
          <a:xfrm>
            <a:off x="1396485" y="2527993"/>
            <a:ext cx="6923365" cy="346710"/>
          </a:xfrm>
          <a:prstGeom prst="rect">
            <a:avLst/>
          </a:prstGeom>
          <a:noFill/>
          <a:ln/>
        </p:spPr>
        <p:txBody>
          <a:bodyPr wrap="none" lIns="0" tIns="0" rIns="0" bIns="0" rtlCol="0" anchor="t"/>
          <a:lstStyle/>
          <a:p>
            <a:pPr marL="0" indent="0" algn="l">
              <a:lnSpc>
                <a:spcPts val="2700"/>
              </a:lnSpc>
              <a:buNone/>
            </a:pPr>
            <a:r>
              <a:rPr lang="en-US" sz="1700" dirty="0">
                <a:latin typeface="Arial" panose="020B0604020202020204" pitchFamily="34" charset="0"/>
                <a:ea typeface="Sora Light" pitchFamily="34" charset="-122"/>
                <a:cs typeface="Arial" panose="020B0604020202020204" pitchFamily="34" charset="0"/>
              </a:rPr>
              <a:t>Key metrics summarized</a:t>
            </a:r>
            <a:endParaRPr lang="en-US" sz="1700" dirty="0">
              <a:latin typeface="Arial" panose="020B0604020202020204" pitchFamily="34" charset="0"/>
              <a:cs typeface="Arial" panose="020B0604020202020204" pitchFamily="34" charset="0"/>
            </a:endParaRPr>
          </a:p>
        </p:txBody>
      </p:sp>
      <p:sp>
        <p:nvSpPr>
          <p:cNvPr id="16" name="Rectangle 15"/>
          <p:cNvSpPr/>
          <p:nvPr/>
        </p:nvSpPr>
        <p:spPr>
          <a:xfrm>
            <a:off x="255181" y="3084549"/>
            <a:ext cx="8456504" cy="4555093"/>
          </a:xfrm>
          <a:prstGeom prst="rect">
            <a:avLst/>
          </a:prstGeom>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ea typeface="Sora Light" pitchFamily="34" charset="-122"/>
                <a:cs typeface="Arial" panose="020B0604020202020204" pitchFamily="34" charset="0"/>
              </a:rPr>
              <a:t>In our data the following details are present </a:t>
            </a:r>
            <a:r>
              <a:rPr lang="en-US" dirty="0" smtClean="0">
                <a:latin typeface="Arial" panose="020B0604020202020204" pitchFamily="34" charset="0"/>
                <a:ea typeface="Sora Light" pitchFamily="34" charset="-122"/>
                <a:cs typeface="Arial" panose="020B0604020202020204" pitchFamily="34" charset="0"/>
              </a:rPr>
              <a:t>:</a:t>
            </a:r>
            <a:endParaRPr lang="en-US" dirty="0">
              <a:latin typeface="Arial" panose="020B0604020202020204" pitchFamily="34" charset="0"/>
              <a:ea typeface="Sora Light" pitchFamily="34" charset="-122"/>
              <a:cs typeface="Arial" panose="020B0604020202020204" pitchFamily="34" charset="0"/>
            </a:endParaRPr>
          </a:p>
          <a:p>
            <a:pPr marL="285750" indent="-285750">
              <a:buFont typeface="Arial" panose="020B0604020202020204" pitchFamily="34" charset="0"/>
              <a:buChar char="•"/>
            </a:pPr>
            <a:r>
              <a:rPr lang="en-US" b="1" dirty="0" err="1" smtClean="0">
                <a:latin typeface="Arial" panose="020B0604020202020204" pitchFamily="34" charset="0"/>
                <a:ea typeface="Sora Light" pitchFamily="34" charset="-122"/>
                <a:cs typeface="Arial" panose="020B0604020202020204" pitchFamily="34" charset="0"/>
              </a:rPr>
              <a:t>CustomerId</a:t>
            </a:r>
            <a:r>
              <a:rPr lang="en-US" dirty="0" smtClean="0">
                <a:latin typeface="Arial" panose="020B0604020202020204" pitchFamily="34" charset="0"/>
                <a:ea typeface="Sora Light" pitchFamily="34" charset="-122"/>
                <a:cs typeface="Arial" panose="020B0604020202020204" pitchFamily="34" charset="0"/>
              </a:rPr>
              <a:t>: </a:t>
            </a:r>
            <a:r>
              <a:rPr lang="en-US" dirty="0">
                <a:latin typeface="Arial" panose="020B0604020202020204" pitchFamily="34" charset="0"/>
                <a:ea typeface="Sora Light" pitchFamily="34" charset="-122"/>
                <a:cs typeface="Arial" panose="020B0604020202020204" pitchFamily="34" charset="0"/>
              </a:rPr>
              <a:t>A unique identifier for each customer.</a:t>
            </a:r>
          </a:p>
          <a:p>
            <a:pPr marL="285750" indent="-285750">
              <a:buFont typeface="Arial" panose="020B0604020202020204" pitchFamily="34" charset="0"/>
              <a:buChar char="•"/>
            </a:pPr>
            <a:r>
              <a:rPr lang="en-US" b="1" dirty="0" err="1">
                <a:latin typeface="Arial" panose="020B0604020202020204" pitchFamily="34" charset="0"/>
                <a:ea typeface="Sora Light" pitchFamily="34" charset="-122"/>
                <a:cs typeface="Arial" panose="020B0604020202020204" pitchFamily="34" charset="0"/>
              </a:rPr>
              <a:t>CreditScore</a:t>
            </a:r>
            <a:r>
              <a:rPr lang="en-US" dirty="0">
                <a:latin typeface="Arial" panose="020B0604020202020204" pitchFamily="34" charset="0"/>
                <a:ea typeface="Sora Light" pitchFamily="34" charset="-122"/>
                <a:cs typeface="Arial" panose="020B0604020202020204" pitchFamily="34" charset="0"/>
              </a:rPr>
              <a:t>: A numerical representation of the customer's creditworthiness.</a:t>
            </a:r>
          </a:p>
          <a:p>
            <a:pPr marL="742950" lvl="1" indent="-285750">
              <a:buFont typeface="Arial" panose="020B0604020202020204" pitchFamily="34" charset="0"/>
              <a:buChar char="•"/>
            </a:pPr>
            <a:r>
              <a:rPr lang="en-US" b="1" dirty="0">
                <a:latin typeface="Arial" panose="020B0604020202020204" pitchFamily="34" charset="0"/>
                <a:ea typeface="Sora Light" pitchFamily="34" charset="-122"/>
                <a:cs typeface="Arial" panose="020B0604020202020204" pitchFamily="34" charset="0"/>
              </a:rPr>
              <a:t>Credit score: </a:t>
            </a:r>
          </a:p>
          <a:p>
            <a:pPr marL="1200150" lvl="2" indent="-285750">
              <a:buFont typeface="Arial" panose="020B0604020202020204" pitchFamily="34" charset="0"/>
              <a:buChar char="•"/>
            </a:pPr>
            <a:r>
              <a:rPr lang="en-US" dirty="0">
                <a:latin typeface="Arial" panose="020B0604020202020204" pitchFamily="34" charset="0"/>
                <a:ea typeface="Sora Light" pitchFamily="34" charset="-122"/>
                <a:cs typeface="Arial" panose="020B0604020202020204" pitchFamily="34" charset="0"/>
              </a:rPr>
              <a:t>Excellent: 800–850</a:t>
            </a:r>
          </a:p>
          <a:p>
            <a:pPr marL="1200150" lvl="2" indent="-285750">
              <a:buFont typeface="Arial" panose="020B0604020202020204" pitchFamily="34" charset="0"/>
              <a:buChar char="•"/>
            </a:pPr>
            <a:r>
              <a:rPr lang="en-US" dirty="0">
                <a:latin typeface="Arial" panose="020B0604020202020204" pitchFamily="34" charset="0"/>
                <a:ea typeface="Sora Light" pitchFamily="34" charset="-122"/>
                <a:cs typeface="Arial" panose="020B0604020202020204" pitchFamily="34" charset="0"/>
              </a:rPr>
              <a:t>Very Good: 740–799</a:t>
            </a:r>
          </a:p>
          <a:p>
            <a:pPr marL="1200150" lvl="2" indent="-285750">
              <a:buFont typeface="Arial" panose="020B0604020202020204" pitchFamily="34" charset="0"/>
              <a:buChar char="•"/>
            </a:pPr>
            <a:r>
              <a:rPr lang="en-US" dirty="0">
                <a:latin typeface="Arial" panose="020B0604020202020204" pitchFamily="34" charset="0"/>
                <a:ea typeface="Sora Light" pitchFamily="34" charset="-122"/>
                <a:cs typeface="Arial" panose="020B0604020202020204" pitchFamily="34" charset="0"/>
              </a:rPr>
              <a:t>Good: 670–739</a:t>
            </a:r>
          </a:p>
          <a:p>
            <a:pPr marL="1200150" lvl="2" indent="-285750">
              <a:buFont typeface="Arial" panose="020B0604020202020204" pitchFamily="34" charset="0"/>
              <a:buChar char="•"/>
            </a:pPr>
            <a:r>
              <a:rPr lang="en-US" dirty="0">
                <a:latin typeface="Arial" panose="020B0604020202020204" pitchFamily="34" charset="0"/>
                <a:ea typeface="Sora Light" pitchFamily="34" charset="-122"/>
                <a:cs typeface="Arial" panose="020B0604020202020204" pitchFamily="34" charset="0"/>
              </a:rPr>
              <a:t>Fair: 580–669</a:t>
            </a:r>
          </a:p>
          <a:p>
            <a:pPr marL="1200150" lvl="2" indent="-285750">
              <a:buFont typeface="Arial" panose="020B0604020202020204" pitchFamily="34" charset="0"/>
              <a:buChar char="•"/>
            </a:pPr>
            <a:r>
              <a:rPr lang="en-US" dirty="0">
                <a:latin typeface="Arial" panose="020B0604020202020204" pitchFamily="34" charset="0"/>
                <a:ea typeface="Sora Light" pitchFamily="34" charset="-122"/>
                <a:cs typeface="Arial" panose="020B0604020202020204" pitchFamily="34" charset="0"/>
              </a:rPr>
              <a:t>Poor: 300–579</a:t>
            </a:r>
          </a:p>
          <a:p>
            <a:pPr marL="285750" indent="-285750">
              <a:buFont typeface="Arial" panose="020B0604020202020204" pitchFamily="34" charset="0"/>
              <a:buChar char="•"/>
            </a:pPr>
            <a:r>
              <a:rPr lang="en-US" b="1" dirty="0" err="1">
                <a:latin typeface="Arial" panose="020B0604020202020204" pitchFamily="34" charset="0"/>
                <a:ea typeface="Sora Light" pitchFamily="34" charset="-122"/>
                <a:cs typeface="Arial" panose="020B0604020202020204" pitchFamily="34" charset="0"/>
              </a:rPr>
              <a:t>GeographyID</a:t>
            </a:r>
            <a:r>
              <a:rPr lang="en-US" dirty="0">
                <a:latin typeface="Arial" panose="020B0604020202020204" pitchFamily="34" charset="0"/>
                <a:ea typeface="Sora Light" pitchFamily="34" charset="-122"/>
                <a:cs typeface="Arial" panose="020B0604020202020204" pitchFamily="34" charset="0"/>
              </a:rPr>
              <a:t>: A numerical identifier that likely corresponds to a geographical location, such as a country or region.</a:t>
            </a:r>
          </a:p>
          <a:p>
            <a:pPr marL="285750" indent="-285750">
              <a:buFont typeface="Arial" panose="020B0604020202020204" pitchFamily="34" charset="0"/>
              <a:buChar char="•"/>
            </a:pPr>
            <a:r>
              <a:rPr lang="en-US" b="1" dirty="0" err="1">
                <a:latin typeface="Arial" panose="020B0604020202020204" pitchFamily="34" charset="0"/>
                <a:ea typeface="Sora Light" pitchFamily="34" charset="-122"/>
                <a:cs typeface="Arial" panose="020B0604020202020204" pitchFamily="34" charset="0"/>
              </a:rPr>
              <a:t>GenderID</a:t>
            </a:r>
            <a:r>
              <a:rPr lang="en-US" dirty="0">
                <a:latin typeface="Arial" panose="020B0604020202020204" pitchFamily="34" charset="0"/>
                <a:ea typeface="Sora Light" pitchFamily="34" charset="-122"/>
                <a:cs typeface="Arial" panose="020B0604020202020204" pitchFamily="34" charset="0"/>
              </a:rPr>
              <a:t>: A numerical identifier for the customer's gender, where for example, '1' could represent male and '2' could represent female.</a:t>
            </a:r>
          </a:p>
          <a:p>
            <a:pPr marL="285750" indent="-285750">
              <a:buFont typeface="Arial" panose="020B0604020202020204" pitchFamily="34" charset="0"/>
              <a:buChar char="•"/>
            </a:pPr>
            <a:r>
              <a:rPr lang="en-US" b="1" dirty="0">
                <a:latin typeface="Arial" panose="020B0604020202020204" pitchFamily="34" charset="0"/>
                <a:ea typeface="Sora Light" pitchFamily="34" charset="-122"/>
                <a:cs typeface="Arial" panose="020B0604020202020204" pitchFamily="34" charset="0"/>
              </a:rPr>
              <a:t>Age</a:t>
            </a:r>
            <a:r>
              <a:rPr lang="en-US" dirty="0">
                <a:latin typeface="Arial" panose="020B0604020202020204" pitchFamily="34" charset="0"/>
                <a:ea typeface="Sora Light" pitchFamily="34" charset="-122"/>
                <a:cs typeface="Arial" panose="020B0604020202020204" pitchFamily="34" charset="0"/>
              </a:rPr>
              <a:t>: The age of the customer.</a:t>
            </a:r>
          </a:p>
          <a:p>
            <a:pPr marL="285750" indent="-285750">
              <a:buFont typeface="Arial" panose="020B0604020202020204" pitchFamily="34" charset="0"/>
              <a:buChar char="•"/>
            </a:pPr>
            <a:r>
              <a:rPr lang="en-US" b="1" dirty="0">
                <a:latin typeface="Arial" panose="020B0604020202020204" pitchFamily="34" charset="0"/>
                <a:ea typeface="Sora Light" pitchFamily="34" charset="-122"/>
                <a:cs typeface="Arial" panose="020B0604020202020204" pitchFamily="34" charset="0"/>
              </a:rPr>
              <a:t>Tenure</a:t>
            </a:r>
            <a:r>
              <a:rPr lang="en-US" dirty="0">
                <a:latin typeface="Arial" panose="020B0604020202020204" pitchFamily="34" charset="0"/>
                <a:ea typeface="Sora Light" pitchFamily="34" charset="-122"/>
                <a:cs typeface="Arial" panose="020B0604020202020204" pitchFamily="34" charset="0"/>
              </a:rPr>
              <a:t>: The number of years the customer has been with the bank.</a:t>
            </a:r>
          </a:p>
          <a:p>
            <a:pPr marL="285750" indent="-285750">
              <a:buFont typeface="Arial" panose="020B0604020202020204" pitchFamily="34" charset="0"/>
              <a:buChar char="•"/>
            </a:pPr>
            <a:r>
              <a:rPr lang="en-US" b="1" dirty="0">
                <a:latin typeface="Arial" panose="020B0604020202020204" pitchFamily="34" charset="0"/>
                <a:ea typeface="Sora Light" pitchFamily="34" charset="-122"/>
                <a:cs typeface="Arial" panose="020B0604020202020204" pitchFamily="34" charset="0"/>
              </a:rPr>
              <a:t>Balance</a:t>
            </a:r>
            <a:r>
              <a:rPr lang="en-US" dirty="0">
                <a:latin typeface="Arial" panose="020B0604020202020204" pitchFamily="34" charset="0"/>
                <a:ea typeface="Sora Light" pitchFamily="34" charset="-122"/>
                <a:cs typeface="Arial" panose="020B0604020202020204" pitchFamily="34" charset="0"/>
              </a:rPr>
              <a:t>: Current balance in the customer's account</a:t>
            </a:r>
            <a:r>
              <a:rPr lang="en-US" sz="2000"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6193" y="814628"/>
            <a:ext cx="12582215" cy="5355312"/>
          </a:xfrm>
          <a:prstGeom prst="rect">
            <a:avLst/>
          </a:prstGeom>
        </p:spPr>
        <p:txBody>
          <a:bodyPr wrap="square">
            <a:spAutoFit/>
          </a:bodyPr>
          <a:lstStyle/>
          <a:p>
            <a:pPr marL="285750" indent="-285750">
              <a:buFont typeface="Arial" panose="020B0604020202020204" pitchFamily="34" charset="0"/>
              <a:buChar char="•"/>
            </a:pPr>
            <a:r>
              <a:rPr lang="en-US" b="1" dirty="0" err="1">
                <a:latin typeface="Arial" panose="020B0604020202020204" pitchFamily="34" charset="0"/>
                <a:ea typeface="Sora Light" pitchFamily="34" charset="-122"/>
                <a:cs typeface="Arial" panose="020B0604020202020204" pitchFamily="34" charset="0"/>
              </a:rPr>
              <a:t>NumOfProducts</a:t>
            </a:r>
            <a:r>
              <a:rPr lang="en-US" dirty="0">
                <a:latin typeface="Arial" panose="020B0604020202020204" pitchFamily="34" charset="0"/>
                <a:ea typeface="Sora Light" pitchFamily="34" charset="-122"/>
                <a:cs typeface="Arial" panose="020B0604020202020204" pitchFamily="34" charset="0"/>
              </a:rPr>
              <a:t>: refers to the number of products that a customer has purchased through the bank. </a:t>
            </a:r>
            <a:endParaRPr lang="en-US" dirty="0" smtClean="0">
              <a:latin typeface="Arial" panose="020B0604020202020204" pitchFamily="34" charset="0"/>
              <a:ea typeface="Sora Light" pitchFamily="34" charset="-122"/>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ea typeface="Sora Light" pitchFamily="34" charset="-122"/>
              <a:cs typeface="Arial" panose="020B0604020202020204" pitchFamily="34" charset="0"/>
            </a:endParaRPr>
          </a:p>
          <a:p>
            <a:pPr marL="285750" indent="-285750">
              <a:buFont typeface="Arial" panose="020B0604020202020204" pitchFamily="34" charset="0"/>
              <a:buChar char="•"/>
            </a:pPr>
            <a:r>
              <a:rPr lang="en-US" b="1" dirty="0" err="1">
                <a:latin typeface="Arial" panose="020B0604020202020204" pitchFamily="34" charset="0"/>
                <a:ea typeface="Sora Light" pitchFamily="34" charset="-122"/>
                <a:cs typeface="Arial" panose="020B0604020202020204" pitchFamily="34" charset="0"/>
              </a:rPr>
              <a:t>HasCrCard</a:t>
            </a:r>
            <a:r>
              <a:rPr lang="en-US" dirty="0">
                <a:latin typeface="Arial" panose="020B0604020202020204" pitchFamily="34" charset="0"/>
                <a:ea typeface="Sora Light" pitchFamily="34" charset="-122"/>
                <a:cs typeface="Arial" panose="020B0604020202020204" pitchFamily="34" charset="0"/>
              </a:rPr>
              <a:t>: denotes whether or not a customer has a credit card. This column is also relevant, since people with a credit card are less likely to leave the bank</a:t>
            </a:r>
            <a:r>
              <a:rPr lang="en-US" dirty="0" smtClean="0">
                <a:latin typeface="Arial" panose="020B0604020202020204" pitchFamily="34" charset="0"/>
                <a:ea typeface="Sora Light" pitchFamily="34" charset="-122"/>
                <a:cs typeface="Arial" panose="020B0604020202020204" pitchFamily="34" charset="0"/>
              </a:rPr>
              <a:t>.</a:t>
            </a:r>
            <a:endParaRPr lang="en-US" dirty="0">
              <a:latin typeface="Arial" panose="020B0604020202020204" pitchFamily="34" charset="0"/>
              <a:ea typeface="Sora Light" pitchFamily="34" charset="-122"/>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ea typeface="Sora Light" pitchFamily="34" charset="-122"/>
                <a:cs typeface="Arial" panose="020B0604020202020204" pitchFamily="34" charset="0"/>
              </a:rPr>
              <a:t>1 represents credit card holder</a:t>
            </a:r>
          </a:p>
          <a:p>
            <a:pPr marL="285750" indent="-285750">
              <a:buFont typeface="Arial" panose="020B0604020202020204" pitchFamily="34" charset="0"/>
              <a:buChar char="•"/>
            </a:pPr>
            <a:r>
              <a:rPr lang="en-US" dirty="0" smtClean="0">
                <a:latin typeface="Arial" panose="020B0604020202020204" pitchFamily="34" charset="0"/>
                <a:ea typeface="Sora Light" pitchFamily="34" charset="-122"/>
                <a:cs typeface="Arial" panose="020B0604020202020204" pitchFamily="34" charset="0"/>
              </a:rPr>
              <a:t>0 represents non credit card holder</a:t>
            </a:r>
            <a:br>
              <a:rPr lang="en-US" dirty="0" smtClean="0">
                <a:latin typeface="Arial" panose="020B0604020202020204" pitchFamily="34" charset="0"/>
                <a:ea typeface="Sora Light" pitchFamily="34" charset="-122"/>
                <a:cs typeface="Arial" panose="020B0604020202020204" pitchFamily="34" charset="0"/>
              </a:rPr>
            </a:br>
            <a:endParaRPr lang="en-US" dirty="0" smtClean="0">
              <a:latin typeface="Arial" panose="020B0604020202020204" pitchFamily="34" charset="0"/>
              <a:ea typeface="Sora Light" pitchFamily="34" charset="-122"/>
              <a:cs typeface="Arial" panose="020B0604020202020204" pitchFamily="34" charset="0"/>
            </a:endParaRPr>
          </a:p>
          <a:p>
            <a:pPr marL="285750" indent="-285750">
              <a:buFont typeface="Arial" panose="020B0604020202020204" pitchFamily="34" charset="0"/>
              <a:buChar char="•"/>
            </a:pPr>
            <a:r>
              <a:rPr lang="en-US" b="1" dirty="0" err="1" smtClean="0">
                <a:latin typeface="Arial" panose="020B0604020202020204" pitchFamily="34" charset="0"/>
                <a:ea typeface="Sora Light" pitchFamily="34" charset="-122"/>
                <a:cs typeface="Arial" panose="020B0604020202020204" pitchFamily="34" charset="0"/>
              </a:rPr>
              <a:t>IsActiveMember</a:t>
            </a:r>
            <a:r>
              <a:rPr lang="en-US" dirty="0">
                <a:latin typeface="Arial" panose="020B0604020202020204" pitchFamily="34" charset="0"/>
                <a:ea typeface="Sora Light" pitchFamily="34" charset="-122"/>
                <a:cs typeface="Arial" panose="020B0604020202020204" pitchFamily="34" charset="0"/>
              </a:rPr>
              <a:t>: active customers are less likely to leave the bank (as per the criteria defined by the bank for identifying the activeness</a:t>
            </a:r>
            <a:r>
              <a:rPr lang="en-US" dirty="0" smtClean="0">
                <a:latin typeface="Arial" panose="020B0604020202020204" pitchFamily="34" charset="0"/>
                <a:ea typeface="Sora Light" pitchFamily="34" charset="-122"/>
                <a:cs typeface="Arial" panose="020B0604020202020204" pitchFamily="34" charset="0"/>
              </a:rPr>
              <a:t>).</a:t>
            </a:r>
            <a:endParaRPr lang="en-US" dirty="0">
              <a:latin typeface="Arial" panose="020B0604020202020204" pitchFamily="34" charset="0"/>
              <a:ea typeface="Sora Light" pitchFamily="34" charset="-122"/>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ea typeface="Sora Light" pitchFamily="34" charset="-122"/>
                <a:cs typeface="Arial" panose="020B0604020202020204" pitchFamily="34" charset="0"/>
              </a:rPr>
              <a:t>1 represents Active Member</a:t>
            </a:r>
          </a:p>
          <a:p>
            <a:pPr marL="285750" indent="-285750">
              <a:buFont typeface="Arial" panose="020B0604020202020204" pitchFamily="34" charset="0"/>
              <a:buChar char="•"/>
            </a:pPr>
            <a:r>
              <a:rPr lang="en-US" dirty="0">
                <a:latin typeface="Arial" panose="020B0604020202020204" pitchFamily="34" charset="0"/>
                <a:ea typeface="Sora Light" pitchFamily="34" charset="-122"/>
                <a:cs typeface="Arial" panose="020B0604020202020204" pitchFamily="34" charset="0"/>
              </a:rPr>
              <a:t>0 represents Inactive </a:t>
            </a:r>
            <a:r>
              <a:rPr lang="en-US" dirty="0" smtClean="0">
                <a:latin typeface="Arial" panose="020B0604020202020204" pitchFamily="34" charset="0"/>
                <a:ea typeface="Sora Light" pitchFamily="34" charset="-122"/>
                <a:cs typeface="Arial" panose="020B0604020202020204" pitchFamily="34" charset="0"/>
              </a:rPr>
              <a:t>Member</a:t>
            </a:r>
            <a:br>
              <a:rPr lang="en-US" dirty="0" smtClean="0">
                <a:latin typeface="Arial" panose="020B0604020202020204" pitchFamily="34" charset="0"/>
                <a:ea typeface="Sora Light" pitchFamily="34" charset="-122"/>
                <a:cs typeface="Arial" panose="020B0604020202020204" pitchFamily="34" charset="0"/>
              </a:rPr>
            </a:br>
            <a:endParaRPr lang="en-US" dirty="0">
              <a:latin typeface="Arial" panose="020B0604020202020204" pitchFamily="34" charset="0"/>
              <a:ea typeface="Sora Light" pitchFamily="34" charset="-122"/>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ea typeface="Sora Light" pitchFamily="34" charset="-122"/>
                <a:cs typeface="Arial" panose="020B0604020202020204" pitchFamily="34" charset="0"/>
              </a:rPr>
              <a:t>Estimated Salary: </a:t>
            </a:r>
            <a:r>
              <a:rPr lang="en-US" dirty="0">
                <a:latin typeface="Arial" panose="020B0604020202020204" pitchFamily="34" charset="0"/>
                <a:ea typeface="Sora Light" pitchFamily="34" charset="-122"/>
                <a:cs typeface="Arial" panose="020B0604020202020204" pitchFamily="34" charset="0"/>
              </a:rPr>
              <a:t>as with balance, people with lower salaries are more likely to leave the bank compared to those with higher salaries</a:t>
            </a:r>
            <a:r>
              <a:rPr lang="en-US" dirty="0" smtClean="0">
                <a:latin typeface="Arial" panose="020B0604020202020204" pitchFamily="34" charset="0"/>
                <a:ea typeface="Sora Light" pitchFamily="34" charset="-122"/>
                <a:cs typeface="Arial" panose="020B0604020202020204" pitchFamily="34" charset="0"/>
              </a:rPr>
              <a:t>.</a:t>
            </a:r>
            <a:br>
              <a:rPr lang="en-US" dirty="0" smtClean="0">
                <a:latin typeface="Arial" panose="020B0604020202020204" pitchFamily="34" charset="0"/>
                <a:ea typeface="Sora Light" pitchFamily="34" charset="-122"/>
                <a:cs typeface="Arial" panose="020B0604020202020204" pitchFamily="34" charset="0"/>
              </a:rPr>
            </a:br>
            <a:endParaRPr lang="en-US" dirty="0">
              <a:latin typeface="Arial" panose="020B0604020202020204" pitchFamily="34" charset="0"/>
              <a:ea typeface="Sora Light" pitchFamily="34" charset="-122"/>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ea typeface="Sora Light" pitchFamily="34" charset="-122"/>
                <a:cs typeface="Arial" panose="020B0604020202020204" pitchFamily="34" charset="0"/>
              </a:rPr>
              <a:t>Exited</a:t>
            </a:r>
            <a:r>
              <a:rPr lang="en-US" dirty="0">
                <a:latin typeface="Arial" panose="020B0604020202020204" pitchFamily="34" charset="0"/>
                <a:ea typeface="Sora Light" pitchFamily="34" charset="-122"/>
                <a:cs typeface="Arial" panose="020B0604020202020204" pitchFamily="34" charset="0"/>
              </a:rPr>
              <a:t>: whether or not the customer left the </a:t>
            </a:r>
            <a:r>
              <a:rPr lang="en-US" dirty="0" smtClean="0">
                <a:latin typeface="Arial" panose="020B0604020202020204" pitchFamily="34" charset="0"/>
                <a:ea typeface="Sora Light" pitchFamily="34" charset="-122"/>
                <a:cs typeface="Arial" panose="020B0604020202020204" pitchFamily="34" charset="0"/>
              </a:rPr>
              <a:t>bank</a:t>
            </a:r>
            <a:r>
              <a:rPr lang="en-US" dirty="0">
                <a:latin typeface="Arial" panose="020B0604020202020204" pitchFamily="34" charset="0"/>
                <a:ea typeface="Sora Light" pitchFamily="34" charset="-122"/>
                <a:cs typeface="Arial" panose="020B0604020202020204" pitchFamily="34" charset="0"/>
              </a:rPr>
              <a:t>.</a:t>
            </a:r>
          </a:p>
          <a:p>
            <a:pPr marL="285750" indent="-285750">
              <a:buFont typeface="Arial" panose="020B0604020202020204" pitchFamily="34" charset="0"/>
              <a:buChar char="•"/>
            </a:pPr>
            <a:r>
              <a:rPr lang="en-US" dirty="0">
                <a:latin typeface="Arial" panose="020B0604020202020204" pitchFamily="34" charset="0"/>
                <a:ea typeface="Sora Light" pitchFamily="34" charset="-122"/>
                <a:cs typeface="Arial" panose="020B0604020202020204" pitchFamily="34" charset="0"/>
              </a:rPr>
              <a:t>0 represents Retain </a:t>
            </a:r>
          </a:p>
          <a:p>
            <a:pPr marL="285750" indent="-285750">
              <a:buFont typeface="Arial" panose="020B0604020202020204" pitchFamily="34" charset="0"/>
              <a:buChar char="•"/>
            </a:pPr>
            <a:r>
              <a:rPr lang="en-US" dirty="0">
                <a:latin typeface="Arial" panose="020B0604020202020204" pitchFamily="34" charset="0"/>
                <a:ea typeface="Sora Light" pitchFamily="34" charset="-122"/>
                <a:cs typeface="Arial" panose="020B0604020202020204" pitchFamily="34" charset="0"/>
              </a:rPr>
              <a:t>1 represents Exit</a:t>
            </a:r>
          </a:p>
          <a:p>
            <a:pPr marL="285750" indent="-285750">
              <a:buFont typeface="Arial" panose="020B0604020202020204" pitchFamily="34" charset="0"/>
              <a:buChar char="•"/>
            </a:pPr>
            <a:r>
              <a:rPr lang="en-US" b="1" dirty="0">
                <a:latin typeface="Arial" panose="020B0604020202020204" pitchFamily="34" charset="0"/>
                <a:ea typeface="Sora Light" pitchFamily="34" charset="-122"/>
                <a:cs typeface="Arial" panose="020B0604020202020204" pitchFamily="34" charset="0"/>
              </a:rPr>
              <a:t>Bank DOJ: </a:t>
            </a:r>
            <a:r>
              <a:rPr lang="en-US" dirty="0">
                <a:latin typeface="Arial" panose="020B0604020202020204" pitchFamily="34" charset="0"/>
                <a:ea typeface="Sora Light" pitchFamily="34" charset="-122"/>
                <a:cs typeface="Arial" panose="020B0604020202020204" pitchFamily="34" charset="0"/>
              </a:rPr>
              <a:t>date when the Customer associated/joined  with the bank.</a:t>
            </a:r>
          </a:p>
        </p:txBody>
      </p:sp>
      <p:pic>
        <p:nvPicPr>
          <p:cNvPr id="3" name="Picture 2"/>
          <p:cNvPicPr>
            <a:picLocks noChangeAspect="1"/>
          </p:cNvPicPr>
          <p:nvPr/>
        </p:nvPicPr>
        <p:blipFill>
          <a:blip r:embed="rId2"/>
          <a:stretch>
            <a:fillRect/>
          </a:stretch>
        </p:blipFill>
        <p:spPr>
          <a:xfrm>
            <a:off x="12111477" y="7787634"/>
            <a:ext cx="2518923" cy="441966"/>
          </a:xfrm>
          <a:prstGeom prst="rect">
            <a:avLst/>
          </a:prstGeom>
        </p:spPr>
      </p:pic>
    </p:spTree>
    <p:extLst>
      <p:ext uri="{BB962C8B-B14F-4D97-AF65-F5344CB8AC3E}">
        <p14:creationId xmlns:p14="http://schemas.microsoft.com/office/powerpoint/2010/main" val="26239316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19533" y="558284"/>
            <a:ext cx="6815710" cy="777136"/>
          </a:xfrm>
          <a:prstGeom prst="rect">
            <a:avLst/>
          </a:prstGeom>
        </p:spPr>
        <p:txBody>
          <a:bodyPr wrap="square">
            <a:spAutoFit/>
          </a:bodyPr>
          <a:lstStyle/>
          <a:p>
            <a:r>
              <a:rPr lang="en-IN" sz="4450" b="1" dirty="0">
                <a:solidFill>
                  <a:srgbClr val="1F1E1E"/>
                </a:solidFill>
                <a:latin typeface="Alexandria Semi Bold" pitchFamily="34" charset="0"/>
                <a:ea typeface="Alexandria Semi Bold" pitchFamily="34" charset="-122"/>
                <a:cs typeface="Alexandria Semi Bold" pitchFamily="34" charset="-120"/>
              </a:rPr>
              <a:t>Churn Rates</a:t>
            </a:r>
          </a:p>
        </p:txBody>
      </p:sp>
      <p:sp>
        <p:nvSpPr>
          <p:cNvPr id="3" name="Rectangle 2"/>
          <p:cNvSpPr/>
          <p:nvPr/>
        </p:nvSpPr>
        <p:spPr>
          <a:xfrm>
            <a:off x="247650" y="2960638"/>
            <a:ext cx="14420850" cy="1938992"/>
          </a:xfrm>
          <a:prstGeom prst="rect">
            <a:avLst/>
          </a:prstGeom>
        </p:spPr>
        <p:txBody>
          <a:bodyPr wrap="square">
            <a:spAutoFit/>
          </a:bodyPr>
          <a:lstStyle/>
          <a:p>
            <a:pPr marL="457200" indent="-457200">
              <a:buFont typeface="Arial" panose="020B0604020202020204" pitchFamily="34" charset="0"/>
              <a:buChar char="•"/>
            </a:pPr>
            <a:r>
              <a:rPr lang="en-US" sz="2000" dirty="0">
                <a:latin typeface="Arial" panose="020B0604020202020204" pitchFamily="34" charset="0"/>
                <a:ea typeface="Sora Light" pitchFamily="34" charset="-122"/>
                <a:cs typeface="Arial" panose="020B0604020202020204" pitchFamily="34" charset="0"/>
              </a:rPr>
              <a:t>Customer churn is the rate at which customers stop using a company's products or services, is a crucial metric for banks.</a:t>
            </a:r>
          </a:p>
          <a:p>
            <a:pPr marL="457200" indent="-457200">
              <a:buFont typeface="Arial" panose="020B0604020202020204" pitchFamily="34" charset="0"/>
              <a:buChar char="•"/>
            </a:pPr>
            <a:endParaRPr lang="en-US" sz="2000" dirty="0">
              <a:latin typeface="Arial" panose="020B0604020202020204" pitchFamily="34" charset="0"/>
              <a:ea typeface="Sora Light" pitchFamily="34" charset="-122"/>
              <a:cs typeface="Arial" panose="020B0604020202020204" pitchFamily="34" charset="0"/>
            </a:endParaRPr>
          </a:p>
          <a:p>
            <a:pPr marL="457200" indent="-457200">
              <a:buFont typeface="Arial" panose="020B0604020202020204" pitchFamily="34" charset="0"/>
              <a:buChar char="•"/>
            </a:pPr>
            <a:r>
              <a:rPr lang="en-US" sz="2000" dirty="0">
                <a:latin typeface="Arial" panose="020B0604020202020204" pitchFamily="34" charset="0"/>
                <a:ea typeface="Sora Light" pitchFamily="34" charset="-122"/>
                <a:cs typeface="Arial" panose="020B0604020202020204" pitchFamily="34" charset="0"/>
              </a:rPr>
              <a:t> The churn rate directly impacts revenue and profitability.</a:t>
            </a:r>
          </a:p>
          <a:p>
            <a:pPr marL="457200" indent="-457200">
              <a:buFont typeface="Arial" panose="020B0604020202020204" pitchFamily="34" charset="0"/>
              <a:buChar char="•"/>
            </a:pPr>
            <a:endParaRPr lang="en-US" sz="2000" dirty="0">
              <a:latin typeface="Arial" panose="020B0604020202020204" pitchFamily="34" charset="0"/>
              <a:ea typeface="Sora Light" pitchFamily="34" charset="-122"/>
              <a:cs typeface="Arial" panose="020B0604020202020204" pitchFamily="34" charset="0"/>
            </a:endParaRPr>
          </a:p>
          <a:p>
            <a:pPr marL="457200" indent="-457200">
              <a:buFont typeface="Arial" panose="020B0604020202020204" pitchFamily="34" charset="0"/>
              <a:buChar char="•"/>
            </a:pPr>
            <a:r>
              <a:rPr lang="en-US" sz="2000" dirty="0">
                <a:latin typeface="Arial" panose="020B0604020202020204" pitchFamily="34" charset="0"/>
                <a:ea typeface="Sora Light" pitchFamily="34" charset="-122"/>
                <a:cs typeface="Arial" panose="020B0604020202020204" pitchFamily="34" charset="0"/>
              </a:rPr>
              <a:t> Here, we will analyze our bank's customer churn rates, focusing on gender, recent years, customers with credit cards, number of products used, credit score-wise churn count, and geography-wise churn count.</a:t>
            </a:r>
          </a:p>
        </p:txBody>
      </p:sp>
      <p:pic>
        <p:nvPicPr>
          <p:cNvPr id="4" name="Picture 3"/>
          <p:cNvPicPr>
            <a:picLocks noChangeAspect="1"/>
          </p:cNvPicPr>
          <p:nvPr/>
        </p:nvPicPr>
        <p:blipFill>
          <a:blip r:embed="rId2"/>
          <a:stretch>
            <a:fillRect/>
          </a:stretch>
        </p:blipFill>
        <p:spPr>
          <a:xfrm>
            <a:off x="12351970" y="7551410"/>
            <a:ext cx="2278429" cy="678189"/>
          </a:xfrm>
          <a:prstGeom prst="rect">
            <a:avLst/>
          </a:prstGeom>
        </p:spPr>
      </p:pic>
    </p:spTree>
    <p:extLst>
      <p:ext uri="{BB962C8B-B14F-4D97-AF65-F5344CB8AC3E}">
        <p14:creationId xmlns:p14="http://schemas.microsoft.com/office/powerpoint/2010/main" val="31505376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2259" y="1512401"/>
            <a:ext cx="12918559" cy="5016758"/>
          </a:xfrm>
          <a:prstGeom prst="rect">
            <a:avLst/>
          </a:prstGeom>
        </p:spPr>
        <p:txBody>
          <a:bodyPr wrap="square">
            <a:spAutoFit/>
          </a:bodyPr>
          <a:lstStyle/>
          <a:p>
            <a:pPr marL="285750" indent="-285750">
              <a:buFont typeface="Arial" panose="020B0604020202020204" pitchFamily="34" charset="0"/>
              <a:buChar char="•"/>
            </a:pPr>
            <a:r>
              <a:rPr lang="en-US" sz="2000" dirty="0">
                <a:latin typeface="Arial" panose="020B0604020202020204" pitchFamily="34" charset="0"/>
                <a:ea typeface="Sora Light" pitchFamily="34" charset="-122"/>
                <a:cs typeface="Arial" panose="020B0604020202020204" pitchFamily="34" charset="0"/>
              </a:rPr>
              <a:t>Customer</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ea typeface="Sora Light" pitchFamily="34" charset="-122"/>
                <a:cs typeface="Arial" panose="020B0604020202020204" pitchFamily="34" charset="0"/>
              </a:rPr>
              <a:t>Churn &amp; Behavior</a:t>
            </a:r>
          </a:p>
          <a:p>
            <a:pPr lvl="1">
              <a:buFont typeface="Arial" panose="020B0604020202020204" pitchFamily="34" charset="0"/>
              <a:buChar char="•"/>
            </a:pPr>
            <a:r>
              <a:rPr lang="en-US" sz="2000" dirty="0">
                <a:latin typeface="Arial" panose="020B0604020202020204" pitchFamily="34" charset="0"/>
                <a:ea typeface="Sora Light" pitchFamily="34" charset="-122"/>
                <a:cs typeface="Arial" panose="020B0604020202020204" pitchFamily="34" charset="0"/>
              </a:rPr>
              <a:t>Churn Rate: Average ~20.45%, highest in Germany (32.44%), and among female customers (25.05%) vs. males (15.37%).</a:t>
            </a:r>
            <a:br>
              <a:rPr lang="en-US" sz="2000" dirty="0">
                <a:latin typeface="Arial" panose="020B0604020202020204" pitchFamily="34" charset="0"/>
                <a:ea typeface="Sora Light" pitchFamily="34" charset="-122"/>
                <a:cs typeface="Arial" panose="020B0604020202020204" pitchFamily="34" charset="0"/>
              </a:rPr>
            </a:br>
            <a:endParaRPr lang="en-US" sz="2000" dirty="0">
              <a:latin typeface="Arial" panose="020B0604020202020204" pitchFamily="34" charset="0"/>
              <a:ea typeface="Sora Light" pitchFamily="34" charset="-122"/>
              <a:cs typeface="Arial" panose="020B0604020202020204" pitchFamily="34" charset="0"/>
            </a:endParaRPr>
          </a:p>
          <a:p>
            <a:pPr>
              <a:buFont typeface="Arial" panose="020B0604020202020204" pitchFamily="34" charset="0"/>
              <a:buChar char="•"/>
            </a:pPr>
            <a:r>
              <a:rPr lang="en-US" sz="2000" dirty="0">
                <a:latin typeface="Arial" panose="020B0604020202020204" pitchFamily="34" charset="0"/>
                <a:ea typeface="Sora Light" pitchFamily="34" charset="-122"/>
                <a:cs typeface="Arial" panose="020B0604020202020204" pitchFamily="34" charset="0"/>
              </a:rPr>
              <a:t>Product Usage:</a:t>
            </a:r>
          </a:p>
          <a:p>
            <a:pPr marL="742950" lvl="1" indent="-285750">
              <a:buFont typeface="Arial" panose="020B0604020202020204" pitchFamily="34" charset="0"/>
              <a:buChar char="•"/>
            </a:pPr>
            <a:r>
              <a:rPr lang="en-US" sz="2000" dirty="0">
                <a:latin typeface="Arial" panose="020B0604020202020204" pitchFamily="34" charset="0"/>
                <a:ea typeface="Sora Light" pitchFamily="34" charset="-122"/>
                <a:cs typeface="Arial" panose="020B0604020202020204" pitchFamily="34" charset="0"/>
              </a:rPr>
              <a:t>70% of churned customers had only 1–2 products.</a:t>
            </a:r>
          </a:p>
          <a:p>
            <a:pPr marL="742950" lvl="1" indent="-285750">
              <a:buFont typeface="Arial" panose="020B0604020202020204" pitchFamily="34" charset="0"/>
              <a:buChar char="•"/>
            </a:pPr>
            <a:r>
              <a:rPr lang="en-US" sz="2000" dirty="0">
                <a:latin typeface="Arial" panose="020B0604020202020204" pitchFamily="34" charset="0"/>
                <a:ea typeface="Sora Light" pitchFamily="34" charset="-122"/>
                <a:cs typeface="Arial" panose="020B0604020202020204" pitchFamily="34" charset="0"/>
              </a:rPr>
              <a:t>Customers with 3+ products tend to consolidate funds before leaving.</a:t>
            </a:r>
            <a:br>
              <a:rPr lang="en-US" sz="2000" dirty="0">
                <a:latin typeface="Arial" panose="020B0604020202020204" pitchFamily="34" charset="0"/>
                <a:ea typeface="Sora Light" pitchFamily="34" charset="-122"/>
                <a:cs typeface="Arial" panose="020B0604020202020204" pitchFamily="34" charset="0"/>
              </a:rPr>
            </a:br>
            <a:endParaRPr lang="en-US" sz="2000" dirty="0">
              <a:latin typeface="Arial" panose="020B0604020202020204" pitchFamily="34" charset="0"/>
              <a:ea typeface="Sora Light" pitchFamily="34" charset="-122"/>
              <a:cs typeface="Arial" panose="020B0604020202020204" pitchFamily="34" charset="0"/>
            </a:endParaRPr>
          </a:p>
          <a:p>
            <a:pPr>
              <a:buFont typeface="Arial" panose="020B0604020202020204" pitchFamily="34" charset="0"/>
              <a:buChar char="•"/>
            </a:pPr>
            <a:r>
              <a:rPr lang="en-US" sz="2000" dirty="0">
                <a:latin typeface="Arial" panose="020B0604020202020204" pitchFamily="34" charset="0"/>
                <a:ea typeface="Sora Light" pitchFamily="34" charset="-122"/>
                <a:cs typeface="Arial" panose="020B0604020202020204" pitchFamily="34" charset="0"/>
              </a:rPr>
              <a:t>Credit Card Impact:</a:t>
            </a:r>
          </a:p>
          <a:p>
            <a:pPr marL="742950" lvl="1" indent="-285750">
              <a:buFont typeface="Arial" panose="020B0604020202020204" pitchFamily="34" charset="0"/>
              <a:buChar char="•"/>
            </a:pPr>
            <a:r>
              <a:rPr lang="en-US" sz="2000" dirty="0">
                <a:latin typeface="Arial" panose="020B0604020202020204" pitchFamily="34" charset="0"/>
                <a:ea typeface="Sora Light" pitchFamily="34" charset="-122"/>
                <a:cs typeface="Arial" panose="020B0604020202020204" pitchFamily="34" charset="0"/>
              </a:rPr>
              <a:t>Non-credit-card holders churn more.</a:t>
            </a:r>
          </a:p>
          <a:p>
            <a:pPr marL="742950" lvl="1" indent="-285750">
              <a:buFont typeface="Arial" panose="020B0604020202020204" pitchFamily="34" charset="0"/>
              <a:buChar char="•"/>
            </a:pPr>
            <a:r>
              <a:rPr lang="en-US" sz="2000" dirty="0">
                <a:latin typeface="Arial" panose="020B0604020202020204" pitchFamily="34" charset="0"/>
                <a:ea typeface="Sora Light" pitchFamily="34" charset="-122"/>
                <a:cs typeface="Arial" panose="020B0604020202020204" pitchFamily="34" charset="0"/>
              </a:rPr>
              <a:t>Holding a credit card reduces likelihood of exit.</a:t>
            </a:r>
            <a:br>
              <a:rPr lang="en-US" sz="2000" dirty="0">
                <a:latin typeface="Arial" panose="020B0604020202020204" pitchFamily="34" charset="0"/>
                <a:ea typeface="Sora Light" pitchFamily="34" charset="-122"/>
                <a:cs typeface="Arial" panose="020B0604020202020204" pitchFamily="34" charset="0"/>
              </a:rPr>
            </a:br>
            <a:endParaRPr lang="en-US" sz="2000" dirty="0">
              <a:latin typeface="Arial" panose="020B0604020202020204" pitchFamily="34" charset="0"/>
              <a:ea typeface="Sora Light" pitchFamily="34" charset="-122"/>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ea typeface="Sora Light" pitchFamily="34" charset="-122"/>
                <a:cs typeface="Arial" panose="020B0604020202020204" pitchFamily="34" charset="0"/>
              </a:rPr>
              <a:t>Demographics &amp; Risk Segments</a:t>
            </a:r>
          </a:p>
          <a:p>
            <a:pPr lvl="1">
              <a:buFont typeface="Arial" panose="020B0604020202020204" pitchFamily="34" charset="0"/>
              <a:buChar char="•"/>
            </a:pPr>
            <a:r>
              <a:rPr lang="en-US" sz="2000" dirty="0">
                <a:latin typeface="Arial" panose="020B0604020202020204" pitchFamily="34" charset="0"/>
                <a:ea typeface="Sora Light" pitchFamily="34" charset="-122"/>
                <a:cs typeface="Arial" panose="020B0604020202020204" pitchFamily="34" charset="0"/>
              </a:rPr>
              <a:t>Middle-aged (30–50) and low credit score customers are at higher churn risk.</a:t>
            </a:r>
          </a:p>
          <a:p>
            <a:pPr lvl="1">
              <a:buFont typeface="Arial" panose="020B0604020202020204" pitchFamily="34" charset="0"/>
              <a:buChar char="•"/>
            </a:pPr>
            <a:r>
              <a:rPr lang="en-US" sz="2000" dirty="0">
                <a:latin typeface="Arial" panose="020B0604020202020204" pitchFamily="34" charset="0"/>
                <a:ea typeface="Sora Light" pitchFamily="34" charset="-122"/>
                <a:cs typeface="Arial" panose="020B0604020202020204" pitchFamily="34" charset="0"/>
              </a:rPr>
              <a:t>Younger customers tend to maintain higher balances.</a:t>
            </a:r>
          </a:p>
          <a:p>
            <a:pPr lvl="1">
              <a:buFont typeface="Arial" panose="020B0604020202020204" pitchFamily="34" charset="0"/>
              <a:buChar char="•"/>
            </a:pPr>
            <a:r>
              <a:rPr lang="en-US" sz="2000" dirty="0">
                <a:latin typeface="Arial" panose="020B0604020202020204" pitchFamily="34" charset="0"/>
                <a:ea typeface="Sora Light" pitchFamily="34" charset="-122"/>
                <a:cs typeface="Arial" panose="020B0604020202020204" pitchFamily="34" charset="0"/>
              </a:rPr>
              <a:t>Females and customers with poor credit are more likely to exit.</a:t>
            </a:r>
          </a:p>
        </p:txBody>
      </p:sp>
      <p:sp>
        <p:nvSpPr>
          <p:cNvPr id="3" name="Rectangle 2"/>
          <p:cNvSpPr/>
          <p:nvPr/>
        </p:nvSpPr>
        <p:spPr>
          <a:xfrm>
            <a:off x="5290973" y="463921"/>
            <a:ext cx="3421129" cy="777136"/>
          </a:xfrm>
          <a:prstGeom prst="rect">
            <a:avLst/>
          </a:prstGeom>
        </p:spPr>
        <p:txBody>
          <a:bodyPr wrap="none">
            <a:spAutoFit/>
          </a:bodyPr>
          <a:lstStyle/>
          <a:p>
            <a:r>
              <a:rPr lang="en-US" sz="4450" b="1" dirty="0">
                <a:latin typeface="Alexandria Semi Bold" panose="020B0604020202020204" charset="-78"/>
                <a:cs typeface="Alexandria Semi Bold" panose="020B0604020202020204" charset="-78"/>
              </a:rPr>
              <a:t>Key </a:t>
            </a:r>
            <a:r>
              <a:rPr lang="en-US" sz="4450" b="1" dirty="0" smtClean="0">
                <a:latin typeface="Alexandria Semi Bold" panose="020B0604020202020204" charset="-78"/>
                <a:cs typeface="Alexandria Semi Bold" panose="020B0604020202020204" charset="-78"/>
              </a:rPr>
              <a:t>Insights</a:t>
            </a:r>
            <a:endParaRPr lang="en-US" sz="4450" b="1" dirty="0">
              <a:latin typeface="Alexandria Semi Bold" panose="020B0604020202020204" charset="-78"/>
              <a:cs typeface="Alexandria Semi Bold" panose="020B0604020202020204" charset="-78"/>
            </a:endParaRPr>
          </a:p>
        </p:txBody>
      </p:sp>
    </p:spTree>
    <p:extLst>
      <p:ext uri="{BB962C8B-B14F-4D97-AF65-F5344CB8AC3E}">
        <p14:creationId xmlns:p14="http://schemas.microsoft.com/office/powerpoint/2010/main" val="4985587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3" name="Text 0"/>
          <p:cNvSpPr/>
          <p:nvPr/>
        </p:nvSpPr>
        <p:spPr>
          <a:xfrm>
            <a:off x="758309" y="364202"/>
            <a:ext cx="7628692" cy="712708"/>
          </a:xfrm>
          <a:prstGeom prst="rect">
            <a:avLst/>
          </a:prstGeom>
          <a:noFill/>
          <a:ln/>
        </p:spPr>
        <p:txBody>
          <a:bodyPr wrap="none" lIns="0" tIns="0" rIns="0" bIns="0" rtlCol="0" anchor="t"/>
          <a:lstStyle/>
          <a:p>
            <a:pPr marL="0" indent="0" algn="l">
              <a:lnSpc>
                <a:spcPts val="5600"/>
              </a:lnSpc>
              <a:buNone/>
            </a:pPr>
            <a:r>
              <a:rPr lang="en-US" sz="4450" b="1" dirty="0">
                <a:solidFill>
                  <a:srgbClr val="1F1E1E"/>
                </a:solidFill>
                <a:latin typeface="Alexandria Semi Bold" pitchFamily="34" charset="0"/>
                <a:ea typeface="Alexandria Semi Bold" pitchFamily="34" charset="-122"/>
                <a:cs typeface="Alexandria Semi Bold" pitchFamily="34" charset="-120"/>
              </a:rPr>
              <a:t>Key Insights from Analysis</a:t>
            </a:r>
            <a:endParaRPr lang="en-US" sz="4450" b="1" dirty="0"/>
          </a:p>
        </p:txBody>
      </p:sp>
      <p:sp>
        <p:nvSpPr>
          <p:cNvPr id="4" name="Shape 1"/>
          <p:cNvSpPr/>
          <p:nvPr/>
        </p:nvSpPr>
        <p:spPr>
          <a:xfrm>
            <a:off x="758309" y="5347097"/>
            <a:ext cx="4226838" cy="1281232"/>
          </a:xfrm>
          <a:prstGeom prst="roundRect">
            <a:avLst>
              <a:gd name="adj" fmla="val 7102"/>
            </a:avLst>
          </a:prstGeom>
          <a:solidFill>
            <a:srgbClr val="D5DCF6"/>
          </a:solidFill>
          <a:ln w="7620">
            <a:solidFill>
              <a:srgbClr val="BBC2DC"/>
            </a:solidFill>
            <a:prstDash val="solid"/>
          </a:ln>
        </p:spPr>
      </p:sp>
      <p:sp>
        <p:nvSpPr>
          <p:cNvPr id="5" name="Text 2"/>
          <p:cNvSpPr/>
          <p:nvPr/>
        </p:nvSpPr>
        <p:spPr>
          <a:xfrm>
            <a:off x="982504" y="5571292"/>
            <a:ext cx="2850713" cy="356235"/>
          </a:xfrm>
          <a:prstGeom prst="rect">
            <a:avLst/>
          </a:prstGeom>
          <a:noFill/>
          <a:ln/>
        </p:spPr>
        <p:txBody>
          <a:bodyPr wrap="none" lIns="0" tIns="0" rIns="0" bIns="0" rtlCol="0" anchor="t"/>
          <a:lstStyle/>
          <a:p>
            <a:pPr marL="0" indent="0" algn="l">
              <a:lnSpc>
                <a:spcPts val="2800"/>
              </a:lnSpc>
              <a:buNone/>
            </a:pPr>
            <a:r>
              <a:rPr lang="en-US" sz="2200" dirty="0">
                <a:solidFill>
                  <a:srgbClr val="3B3535"/>
                </a:solidFill>
                <a:latin typeface="Alexandria Semi Bold" pitchFamily="34" charset="0"/>
                <a:ea typeface="Alexandria Semi Bold" pitchFamily="34" charset="-122"/>
                <a:cs typeface="Alexandria Semi Bold" pitchFamily="34" charset="-120"/>
              </a:rPr>
              <a:t>Sales Trends</a:t>
            </a:r>
            <a:endParaRPr lang="en-US" sz="2200" dirty="0"/>
          </a:p>
        </p:txBody>
      </p:sp>
      <p:sp>
        <p:nvSpPr>
          <p:cNvPr id="6" name="Text 3"/>
          <p:cNvSpPr/>
          <p:nvPr/>
        </p:nvSpPr>
        <p:spPr>
          <a:xfrm>
            <a:off x="982504" y="6057424"/>
            <a:ext cx="3778448" cy="346710"/>
          </a:xfrm>
          <a:prstGeom prst="rect">
            <a:avLst/>
          </a:prstGeom>
          <a:noFill/>
          <a:ln/>
        </p:spPr>
        <p:txBody>
          <a:bodyPr wrap="none" lIns="0" tIns="0" rIns="0" bIns="0" rtlCol="0" anchor="t"/>
          <a:lstStyle/>
          <a:p>
            <a:pPr marL="0" indent="0" algn="l">
              <a:lnSpc>
                <a:spcPts val="2700"/>
              </a:lnSpc>
              <a:buNone/>
            </a:pPr>
            <a:r>
              <a:rPr lang="en-US" sz="1700" dirty="0">
                <a:solidFill>
                  <a:srgbClr val="3B3535"/>
                </a:solidFill>
                <a:latin typeface="Sora Light" pitchFamily="34" charset="0"/>
                <a:ea typeface="Sora Light" pitchFamily="34" charset="-122"/>
                <a:cs typeface="Sora Light" pitchFamily="34" charset="-120"/>
              </a:rPr>
              <a:t>Growth in key regions</a:t>
            </a:r>
            <a:endParaRPr lang="en-US" sz="1700" dirty="0"/>
          </a:p>
        </p:txBody>
      </p:sp>
      <p:sp>
        <p:nvSpPr>
          <p:cNvPr id="7" name="Shape 4"/>
          <p:cNvSpPr/>
          <p:nvPr/>
        </p:nvSpPr>
        <p:spPr>
          <a:xfrm>
            <a:off x="5201722" y="5347097"/>
            <a:ext cx="4226838" cy="1281232"/>
          </a:xfrm>
          <a:prstGeom prst="roundRect">
            <a:avLst>
              <a:gd name="adj" fmla="val 7102"/>
            </a:avLst>
          </a:prstGeom>
          <a:solidFill>
            <a:srgbClr val="D5DCF6"/>
          </a:solidFill>
          <a:ln w="7620">
            <a:solidFill>
              <a:srgbClr val="BBC2DC"/>
            </a:solidFill>
            <a:prstDash val="solid"/>
          </a:ln>
        </p:spPr>
      </p:sp>
      <p:sp>
        <p:nvSpPr>
          <p:cNvPr id="8" name="Text 5"/>
          <p:cNvSpPr/>
          <p:nvPr/>
        </p:nvSpPr>
        <p:spPr>
          <a:xfrm>
            <a:off x="5425916" y="5571292"/>
            <a:ext cx="2850713" cy="356235"/>
          </a:xfrm>
          <a:prstGeom prst="rect">
            <a:avLst/>
          </a:prstGeom>
          <a:noFill/>
          <a:ln/>
        </p:spPr>
        <p:txBody>
          <a:bodyPr wrap="none" lIns="0" tIns="0" rIns="0" bIns="0" rtlCol="0" anchor="t"/>
          <a:lstStyle/>
          <a:p>
            <a:pPr marL="0" indent="0" algn="l">
              <a:lnSpc>
                <a:spcPts val="2800"/>
              </a:lnSpc>
              <a:buNone/>
            </a:pPr>
            <a:r>
              <a:rPr lang="en-US" sz="2200" dirty="0">
                <a:solidFill>
                  <a:srgbClr val="3B3535"/>
                </a:solidFill>
                <a:latin typeface="Alexandria Semi Bold" pitchFamily="34" charset="0"/>
                <a:ea typeface="Alexandria Semi Bold" pitchFamily="34" charset="-122"/>
                <a:cs typeface="Alexandria Semi Bold" pitchFamily="34" charset="-120"/>
              </a:rPr>
              <a:t>Customer Behavior</a:t>
            </a:r>
            <a:endParaRPr lang="en-US" sz="2200" dirty="0"/>
          </a:p>
        </p:txBody>
      </p:sp>
      <p:sp>
        <p:nvSpPr>
          <p:cNvPr id="9" name="Text 6"/>
          <p:cNvSpPr/>
          <p:nvPr/>
        </p:nvSpPr>
        <p:spPr>
          <a:xfrm>
            <a:off x="5425916" y="6057424"/>
            <a:ext cx="3778448" cy="346710"/>
          </a:xfrm>
          <a:prstGeom prst="rect">
            <a:avLst/>
          </a:prstGeom>
          <a:noFill/>
          <a:ln/>
        </p:spPr>
        <p:txBody>
          <a:bodyPr wrap="none" lIns="0" tIns="0" rIns="0" bIns="0" rtlCol="0" anchor="t"/>
          <a:lstStyle/>
          <a:p>
            <a:pPr marL="0" indent="0" algn="l">
              <a:lnSpc>
                <a:spcPts val="2700"/>
              </a:lnSpc>
              <a:buNone/>
            </a:pPr>
            <a:r>
              <a:rPr lang="en-US" sz="1700" dirty="0">
                <a:solidFill>
                  <a:srgbClr val="3B3535"/>
                </a:solidFill>
                <a:latin typeface="Sora Light" pitchFamily="34" charset="0"/>
                <a:ea typeface="Sora Light" pitchFamily="34" charset="-122"/>
                <a:cs typeface="Sora Light" pitchFamily="34" charset="-120"/>
              </a:rPr>
              <a:t>Preferences and patterns</a:t>
            </a:r>
            <a:endParaRPr lang="en-US" sz="1700" dirty="0"/>
          </a:p>
        </p:txBody>
      </p:sp>
      <p:sp>
        <p:nvSpPr>
          <p:cNvPr id="10" name="Shape 7"/>
          <p:cNvSpPr/>
          <p:nvPr/>
        </p:nvSpPr>
        <p:spPr>
          <a:xfrm>
            <a:off x="9645134" y="5347097"/>
            <a:ext cx="4226838" cy="1281232"/>
          </a:xfrm>
          <a:prstGeom prst="roundRect">
            <a:avLst>
              <a:gd name="adj" fmla="val 7102"/>
            </a:avLst>
          </a:prstGeom>
          <a:solidFill>
            <a:srgbClr val="D5DCF6"/>
          </a:solidFill>
          <a:ln w="7620">
            <a:solidFill>
              <a:srgbClr val="BBC2DC"/>
            </a:solidFill>
            <a:prstDash val="solid"/>
          </a:ln>
        </p:spPr>
      </p:sp>
      <p:sp>
        <p:nvSpPr>
          <p:cNvPr id="11" name="Text 8"/>
          <p:cNvSpPr/>
          <p:nvPr/>
        </p:nvSpPr>
        <p:spPr>
          <a:xfrm>
            <a:off x="9869329" y="5571292"/>
            <a:ext cx="3515678" cy="356235"/>
          </a:xfrm>
          <a:prstGeom prst="rect">
            <a:avLst/>
          </a:prstGeom>
          <a:noFill/>
          <a:ln/>
        </p:spPr>
        <p:txBody>
          <a:bodyPr wrap="none" lIns="0" tIns="0" rIns="0" bIns="0" rtlCol="0" anchor="t"/>
          <a:lstStyle/>
          <a:p>
            <a:pPr marL="0" indent="0" algn="l">
              <a:lnSpc>
                <a:spcPts val="2800"/>
              </a:lnSpc>
              <a:buNone/>
            </a:pPr>
            <a:r>
              <a:rPr lang="en-US" sz="2200" dirty="0">
                <a:solidFill>
                  <a:srgbClr val="3B3535"/>
                </a:solidFill>
                <a:latin typeface="Alexandria Semi Bold" pitchFamily="34" charset="0"/>
                <a:ea typeface="Alexandria Semi Bold" pitchFamily="34" charset="-122"/>
                <a:cs typeface="Alexandria Semi Bold" pitchFamily="34" charset="-120"/>
              </a:rPr>
              <a:t>Operational Bottlenecks</a:t>
            </a:r>
            <a:endParaRPr lang="en-US" sz="2200" dirty="0"/>
          </a:p>
        </p:txBody>
      </p:sp>
      <p:sp>
        <p:nvSpPr>
          <p:cNvPr id="12" name="Text 9"/>
          <p:cNvSpPr/>
          <p:nvPr/>
        </p:nvSpPr>
        <p:spPr>
          <a:xfrm>
            <a:off x="9869329" y="6057424"/>
            <a:ext cx="3778448" cy="346710"/>
          </a:xfrm>
          <a:prstGeom prst="rect">
            <a:avLst/>
          </a:prstGeom>
          <a:noFill/>
          <a:ln/>
        </p:spPr>
        <p:txBody>
          <a:bodyPr wrap="none" lIns="0" tIns="0" rIns="0" bIns="0" rtlCol="0" anchor="t"/>
          <a:lstStyle/>
          <a:p>
            <a:pPr marL="0" indent="0" algn="l">
              <a:lnSpc>
                <a:spcPts val="2700"/>
              </a:lnSpc>
              <a:buNone/>
            </a:pPr>
            <a:r>
              <a:rPr lang="en-US" sz="1700" dirty="0">
                <a:solidFill>
                  <a:srgbClr val="3B3535"/>
                </a:solidFill>
                <a:latin typeface="Sora Light" pitchFamily="34" charset="0"/>
                <a:ea typeface="Sora Light" pitchFamily="34" charset="-122"/>
                <a:cs typeface="Sora Light" pitchFamily="34" charset="-120"/>
              </a:rPr>
              <a:t>Inefficiencies identified</a:t>
            </a:r>
            <a:endParaRPr lang="en-US" sz="1700" dirty="0"/>
          </a:p>
        </p:txBody>
      </p:sp>
      <p:pic>
        <p:nvPicPr>
          <p:cNvPr id="13" name="Picture 12"/>
          <p:cNvPicPr>
            <a:picLocks noChangeAspect="1"/>
          </p:cNvPicPr>
          <p:nvPr/>
        </p:nvPicPr>
        <p:blipFill>
          <a:blip r:embed="rId3"/>
          <a:stretch>
            <a:fillRect/>
          </a:stretch>
        </p:blipFill>
        <p:spPr>
          <a:xfrm>
            <a:off x="2220354" y="2904070"/>
            <a:ext cx="9998306" cy="1181202"/>
          </a:xfrm>
          <a:prstGeom prst="rect">
            <a:avLst/>
          </a:prstGeom>
        </p:spPr>
      </p:pic>
      <p:pic>
        <p:nvPicPr>
          <p:cNvPr id="14" name="Picture 13"/>
          <p:cNvPicPr>
            <a:picLocks noChangeAspect="1"/>
          </p:cNvPicPr>
          <p:nvPr/>
        </p:nvPicPr>
        <p:blipFill>
          <a:blip r:embed="rId4"/>
          <a:stretch>
            <a:fillRect/>
          </a:stretch>
        </p:blipFill>
        <p:spPr>
          <a:xfrm>
            <a:off x="12745491" y="7615810"/>
            <a:ext cx="1804572" cy="54868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590</TotalTime>
  <Words>670</Words>
  <Application>Microsoft Office PowerPoint</Application>
  <PresentationFormat>Custom</PresentationFormat>
  <Paragraphs>122</Paragraphs>
  <Slides>23</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Sora Medium</vt:lpstr>
      <vt:lpstr>Sora Bold</vt:lpstr>
      <vt:lpstr>Arial</vt:lpstr>
      <vt:lpstr>Alexandria Semi Bold</vt:lpstr>
      <vt:lpstr>Calibri</vt:lpstr>
      <vt:lpstr>Sora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user</cp:lastModifiedBy>
  <cp:revision>43</cp:revision>
  <dcterms:created xsi:type="dcterms:W3CDTF">2025-03-30T15:53:39Z</dcterms:created>
  <dcterms:modified xsi:type="dcterms:W3CDTF">2025-07-08T02:15:36Z</dcterms:modified>
</cp:coreProperties>
</file>