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png" ContentType="image/png"/>
  <Default Extension="rels" ContentType="application/vnd.openxmlformats-package.relationship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tableStyles.xml" ContentType="application/vnd.openxmlformats-officedocument.presentationml.tableStyl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3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7.xml" Id="rId8" /><Relationship Type="http://schemas.openxmlformats.org/officeDocument/2006/relationships/theme" Target="/ppt/theme/theme1.xml" Id="rId13" /><Relationship Type="http://schemas.openxmlformats.org/officeDocument/2006/relationships/slide" Target="/ppt/slides/slide2.xml" Id="rId3" /><Relationship Type="http://schemas.openxmlformats.org/officeDocument/2006/relationships/slide" Target="/ppt/slides/slide6.xml" Id="rId7" /><Relationship Type="http://schemas.openxmlformats.org/officeDocument/2006/relationships/viewProps" Target="/ppt/viewProps.xml" Id="rId12" /><Relationship Type="http://schemas.openxmlformats.org/officeDocument/2006/relationships/slide" Target="/ppt/slides/slide1.xml" Id="rId2" /><Relationship Type="http://schemas.openxmlformats.org/officeDocument/2006/relationships/slideMaster" Target="/ppt/slideMasters/slideMaster1.xml" Id="rId1" /><Relationship Type="http://schemas.openxmlformats.org/officeDocument/2006/relationships/slide" Target="/ppt/slides/slide5.xml" Id="rId6" /><Relationship Type="http://schemas.openxmlformats.org/officeDocument/2006/relationships/presProps" Target="/ppt/presProps.xml" Id="rId11" /><Relationship Type="http://schemas.openxmlformats.org/officeDocument/2006/relationships/slide" Target="/ppt/slides/slide4.xml" Id="rId5" /><Relationship Type="http://schemas.openxmlformats.org/officeDocument/2006/relationships/notesMaster" Target="/ppt/notesMasters/notesMaster1.xml" Id="rId10" /><Relationship Type="http://schemas.openxmlformats.org/officeDocument/2006/relationships/slide" Target="/ppt/slides/slide3.xml" Id="rId4" /><Relationship Type="http://schemas.openxmlformats.org/officeDocument/2006/relationships/slide" Target="/ppt/slides/slide8.xml" Id="rId9" /><Relationship Type="http://schemas.openxmlformats.org/officeDocument/2006/relationships/tableStyles" Target="/ppt/tableStyles.xml" Id="rId14" /></Relationships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0874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?><Relationships xmlns="http://schemas.openxmlformats.org/package/2006/relationships"><Relationship Type="http://schemas.openxmlformats.org/officeDocument/2006/relationships/slide" Target="/ppt/slides/slide1.xml" Id="rId2" /><Relationship Type="http://schemas.openxmlformats.org/officeDocument/2006/relationships/notesMaster" Target="/ppt/notesMasters/notesMaster1.xml" Id="rId1" /></Relationships>
</file>

<file path=ppt/notesSlides/_rels/notesSlide2.xml.rels>&#65279;<?xml version="1.0" encoding="utf-8"?><Relationships xmlns="http://schemas.openxmlformats.org/package/2006/relationships"><Relationship Type="http://schemas.openxmlformats.org/officeDocument/2006/relationships/slide" Target="/ppt/slides/slide2.xml" Id="rId2" /><Relationship Type="http://schemas.openxmlformats.org/officeDocument/2006/relationships/notesMaster" Target="/ppt/notesMasters/notesMaster1.xml" Id="rId1" /></Relationships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3.xml" Id="rId2" /><Relationship Type="http://schemas.openxmlformats.org/officeDocument/2006/relationships/notesMaster" Target="/ppt/notesMasters/notesMaster1.xml" Id="rId1" /></Relationships>
</file>

<file path=ppt/notesSlides/_rels/notesSlide4.xml.rels>&#65279;<?xml version="1.0" encoding="utf-8"?><Relationships xmlns="http://schemas.openxmlformats.org/package/2006/relationships"><Relationship Type="http://schemas.openxmlformats.org/officeDocument/2006/relationships/slide" Target="/ppt/slides/slide4.xml" Id="rId2" /><Relationship Type="http://schemas.openxmlformats.org/officeDocument/2006/relationships/notesMaster" Target="/ppt/notesMasters/notesMaster1.xml" Id="rId1" /></Relationships>
</file>

<file path=ppt/notesSlides/_rels/notesSlide5.xml.rels>&#65279;<?xml version="1.0" encoding="utf-8"?><Relationships xmlns="http://schemas.openxmlformats.org/package/2006/relationships"><Relationship Type="http://schemas.openxmlformats.org/officeDocument/2006/relationships/slide" Target="/ppt/slides/slide5.xml" Id="rId2" /><Relationship Type="http://schemas.openxmlformats.org/officeDocument/2006/relationships/notesMaster" Target="/ppt/notesMasters/notesMaster1.xml" Id="rId1" /></Relationships>
</file>

<file path=ppt/notesSlides/_rels/notesSlide6.xml.rels>&#65279;<?xml version="1.0" encoding="utf-8"?><Relationships xmlns="http://schemas.openxmlformats.org/package/2006/relationships"><Relationship Type="http://schemas.openxmlformats.org/officeDocument/2006/relationships/slide" Target="/ppt/slides/slide6.xml" Id="rId2" /><Relationship Type="http://schemas.openxmlformats.org/officeDocument/2006/relationships/notesMaster" Target="/ppt/notesMasters/notesMaster1.xml" Id="rId1" /></Relationships>
</file>

<file path=ppt/notesSlides/_rels/notesSlide7.xml.rels>&#65279;<?xml version="1.0" encoding="utf-8"?><Relationships xmlns="http://schemas.openxmlformats.org/package/2006/relationships"><Relationship Type="http://schemas.openxmlformats.org/officeDocument/2006/relationships/slide" Target="/ppt/slides/slide7.xml" Id="rId2" /><Relationship Type="http://schemas.openxmlformats.org/officeDocument/2006/relationships/notesMaster" Target="/ppt/notesMasters/notesMaster1.xml" Id="rId1" /></Relationships>
</file>

<file path=ppt/notesSlides/_rels/notesSlide8.xml.rels>&#65279;<?xml version="1.0" encoding="utf-8"?><Relationships xmlns="http://schemas.openxmlformats.org/package/2006/relationships"><Relationship Type="http://schemas.openxmlformats.org/officeDocument/2006/relationships/slide" Target="/ppt/slides/slide8.xml" Id="rId2" /><Relationship Type="http://schemas.openxmlformats.org/officeDocument/2006/relationships/notesMaster" Target="/ppt/notesMasters/notesMaster1.xml" Id="rId1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F6D11-D3FC-9AFB-890B-F876F3935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ACF33C-BBBF-0560-A253-A98B78D07A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4DE5C8-968C-BAA8-EE12-D2931A882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5A5D4-9C04-666D-452B-E57C67DD85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53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image" Target="/ppt/media/image1.png" Id="rId2" /><Relationship Type="http://schemas.openxmlformats.org/officeDocument/2006/relationships/slideMaster" Target="/ppt/slideMasters/slideMaster1.xml" Id="rId1" /></Relationships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Id3" /><Relationship Type="http://schemas.openxmlformats.org/officeDocument/2006/relationships/slideLayout" Target="/ppt/slideLayouts/slideLayout2.xml" Id="rId2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/ppt/media/image2.png" Id="rId3" /><Relationship Type="http://schemas.openxmlformats.org/officeDocument/2006/relationships/notesSlide" Target="/ppt/notesSlides/notesSlide1.xml" Id="rId2" /><Relationship Type="http://schemas.openxmlformats.org/officeDocument/2006/relationships/slideLayout" Target="/ppt/slideLayouts/slideLayout2.xml" Id="rId1" /><Relationship Type="http://schemas.openxmlformats.org/officeDocument/2006/relationships/image" Target="/ppt/media/image3.png" Id="rId4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/ppt/media/image2.png" Id="rId3" /><Relationship Type="http://schemas.openxmlformats.org/officeDocument/2006/relationships/notesSlide" Target="/ppt/notesSlides/notesSlide2.xml" Id="rId2" /><Relationship Type="http://schemas.openxmlformats.org/officeDocument/2006/relationships/slideLayout" Target="/ppt/slideLayouts/slideLayout2.xml" Id="rId1" /><Relationship Type="http://schemas.openxmlformats.org/officeDocument/2006/relationships/image" Target="/ppt/media/image6.png" Id="rId6" /><Relationship Type="http://schemas.openxmlformats.org/officeDocument/2006/relationships/image" Target="/ppt/media/image5.png" Id="rId5" /><Relationship Type="http://schemas.openxmlformats.org/officeDocument/2006/relationships/image" Target="/ppt/media/image4.png" Id="rId4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/ppt/media/image2.png" Id="rId3" /><Relationship Type="http://schemas.openxmlformats.org/officeDocument/2006/relationships/notesSlide" Target="/ppt/notesSlides/notesSlide3.xml" Id="rId2" /><Relationship Type="http://schemas.openxmlformats.org/officeDocument/2006/relationships/slideLayout" Target="/ppt/slideLayouts/slideLayout2.xml" Id="rId1" /><Relationship Type="http://schemas.openxmlformats.org/officeDocument/2006/relationships/image" Target="/ppt/media/image9.png" Id="rId6" /><Relationship Type="http://schemas.openxmlformats.org/officeDocument/2006/relationships/image" Target="/ppt/media/image8.png" Id="rId5" /><Relationship Type="http://schemas.openxmlformats.org/officeDocument/2006/relationships/image" Target="/ppt/media/image7.png" Id="rId4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image" Target="/ppt/media/image2.png" Id="rId3" /><Relationship Type="http://schemas.openxmlformats.org/officeDocument/2006/relationships/notesSlide" Target="/ppt/notesSlides/notesSlide4.xml" Id="rId2" /><Relationship Type="http://schemas.openxmlformats.org/officeDocument/2006/relationships/slideLayout" Target="/ppt/slideLayouts/slideLayout2.xml" Id="rId1" /><Relationship Type="http://schemas.openxmlformats.org/officeDocument/2006/relationships/image" Target="/ppt/media/image12.png" Id="rId6" /><Relationship Type="http://schemas.openxmlformats.org/officeDocument/2006/relationships/image" Target="/ppt/media/image11.png" Id="rId5" /><Relationship Type="http://schemas.openxmlformats.org/officeDocument/2006/relationships/image" Target="/ppt/media/image10.png" Id="rId4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image" Target="/ppt/media/image2.png" Id="rId3" /><Relationship Type="http://schemas.openxmlformats.org/officeDocument/2006/relationships/notesSlide" Target="/ppt/notesSlides/notesSlide5.xml" Id="rId2" /><Relationship Type="http://schemas.openxmlformats.org/officeDocument/2006/relationships/slideLayout" Target="/ppt/slideLayouts/slideLayout2.xml" Id="rId1" /><Relationship Type="http://schemas.openxmlformats.org/officeDocument/2006/relationships/image" Target="/ppt/media/image15.png" Id="rId6" /><Relationship Type="http://schemas.openxmlformats.org/officeDocument/2006/relationships/image" Target="/ppt/media/image14.png" Id="rId5" /><Relationship Type="http://schemas.openxmlformats.org/officeDocument/2006/relationships/image" Target="/ppt/media/image13.png" Id="rId4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image" Target="/ppt/media/image2.png" Id="rId3" /><Relationship Type="http://schemas.openxmlformats.org/officeDocument/2006/relationships/image" Target="/ppt/media/image19.png" Id="rId7" /><Relationship Type="http://schemas.openxmlformats.org/officeDocument/2006/relationships/notesSlide" Target="/ppt/notesSlides/notesSlide6.xml" Id="rId2" /><Relationship Type="http://schemas.openxmlformats.org/officeDocument/2006/relationships/slideLayout" Target="/ppt/slideLayouts/slideLayout2.xml" Id="rId1" /><Relationship Type="http://schemas.openxmlformats.org/officeDocument/2006/relationships/image" Target="/ppt/media/image18.png" Id="rId6" /><Relationship Type="http://schemas.openxmlformats.org/officeDocument/2006/relationships/image" Target="/ppt/media/image17.png" Id="rId5" /><Relationship Type="http://schemas.openxmlformats.org/officeDocument/2006/relationships/image" Target="/ppt/media/image16.png" Id="rId4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image" Target="/ppt/media/image24.png" Id="rId8" /><Relationship Type="http://schemas.openxmlformats.org/officeDocument/2006/relationships/image" Target="/ppt/media/image2.png" Id="rId3" /><Relationship Type="http://schemas.openxmlformats.org/officeDocument/2006/relationships/image" Target="/ppt/media/image23.png" Id="rId7" /><Relationship Type="http://schemas.openxmlformats.org/officeDocument/2006/relationships/notesSlide" Target="/ppt/notesSlides/notesSlide7.xml" Id="rId2" /><Relationship Type="http://schemas.openxmlformats.org/officeDocument/2006/relationships/slideLayout" Target="/ppt/slideLayouts/slideLayout2.xml" Id="rId1" /><Relationship Type="http://schemas.openxmlformats.org/officeDocument/2006/relationships/image" Target="/ppt/media/image22.png" Id="rId6" /><Relationship Type="http://schemas.openxmlformats.org/officeDocument/2006/relationships/image" Target="/ppt/media/image21.png" Id="rId5" /><Relationship Type="http://schemas.openxmlformats.org/officeDocument/2006/relationships/image" Target="/ppt/media/image20.png" Id="rId4" /><Relationship Type="http://schemas.openxmlformats.org/officeDocument/2006/relationships/image" Target="/ppt/media/image25.png" Id="rId9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image" Target="/ppt/media/image2.png" Id="rId3" /><Relationship Type="http://schemas.openxmlformats.org/officeDocument/2006/relationships/image" Target="/ppt/media/image29.png" Id="rId7" /><Relationship Type="http://schemas.openxmlformats.org/officeDocument/2006/relationships/notesSlide" Target="/ppt/notesSlides/notesSlide8.xml" Id="rId2" /><Relationship Type="http://schemas.openxmlformats.org/officeDocument/2006/relationships/slideLayout" Target="/ppt/slideLayouts/slideLayout2.xml" Id="rId1" /><Relationship Type="http://schemas.openxmlformats.org/officeDocument/2006/relationships/image" Target="/ppt/media/image28.png" Id="rId6" /><Relationship Type="http://schemas.openxmlformats.org/officeDocument/2006/relationships/image" Target="/ppt/media/image27.png" Id="rId5" /><Relationship Type="http://schemas.openxmlformats.org/officeDocument/2006/relationships/image" Target="/ppt/media/image26.png" Id="rId4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80720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3313" y="4412250"/>
            <a:ext cx="12984480" cy="10241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8010"/>
              </a:lnSpc>
              <a:buNone/>
            </a:pPr>
            <a:r>
              <a:rPr lang="en-US" sz="6410" dirty="0">
                <a:solidFill>
                  <a:srgbClr val="CDD0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React Hooks &amp; Lifecycle Methods</a:t>
            </a:r>
            <a:endParaRPr lang="en-US" sz="6410" dirty="0"/>
          </a:p>
        </p:txBody>
      </p:sp>
      <p:sp>
        <p:nvSpPr>
          <p:cNvPr id="5" name="Text 1"/>
          <p:cNvSpPr/>
          <p:nvPr/>
        </p:nvSpPr>
        <p:spPr>
          <a:xfrm>
            <a:off x="832104" y="4736592"/>
            <a:ext cx="12984480" cy="8869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288" y="3383280"/>
            <a:ext cx="1152144" cy="11521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8272" y="3383280"/>
            <a:ext cx="1152144" cy="115214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2256" y="3383280"/>
            <a:ext cx="1152144" cy="1152144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832104" y="2249424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CDD0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Introduction to React Hooks</a:t>
            </a:r>
            <a:endParaRPr lang="en-US" sz="4640" dirty="0"/>
          </a:p>
        </p:txBody>
      </p:sp>
      <p:sp>
        <p:nvSpPr>
          <p:cNvPr id="7" name="Text 1"/>
          <p:cNvSpPr/>
          <p:nvPr/>
        </p:nvSpPr>
        <p:spPr>
          <a:xfrm>
            <a:off x="960120" y="4764024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What are React Hooks?</a:t>
            </a:r>
            <a:endParaRPr lang="en-US" sz="2320" dirty="0"/>
          </a:p>
        </p:txBody>
      </p:sp>
      <p:sp>
        <p:nvSpPr>
          <p:cNvPr id="8" name="Text 2"/>
          <p:cNvSpPr/>
          <p:nvPr/>
        </p:nvSpPr>
        <p:spPr>
          <a:xfrm>
            <a:off x="960120" y="5276088"/>
            <a:ext cx="383133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Functions allowing state use in functional components.</a:t>
            </a:r>
            <a:endParaRPr lang="en-US" sz="1850" dirty="0"/>
          </a:p>
        </p:txBody>
      </p:sp>
      <p:sp>
        <p:nvSpPr>
          <p:cNvPr id="9" name="Text 3"/>
          <p:cNvSpPr/>
          <p:nvPr/>
        </p:nvSpPr>
        <p:spPr>
          <a:xfrm>
            <a:off x="5404104" y="4764024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Benefits of Hooks</a:t>
            </a:r>
            <a:endParaRPr lang="en-US" sz="2320" dirty="0"/>
          </a:p>
        </p:txBody>
      </p:sp>
      <p:sp>
        <p:nvSpPr>
          <p:cNvPr id="10" name="Text 4"/>
          <p:cNvSpPr/>
          <p:nvPr/>
        </p:nvSpPr>
        <p:spPr>
          <a:xfrm>
            <a:off x="5404104" y="5276088"/>
            <a:ext cx="383133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Promote cleaner code and flexible state management.</a:t>
            </a:r>
            <a:endParaRPr lang="en-US" sz="1850" dirty="0"/>
          </a:p>
        </p:txBody>
      </p:sp>
      <p:sp>
        <p:nvSpPr>
          <p:cNvPr id="11" name="Text 5"/>
          <p:cNvSpPr/>
          <p:nvPr/>
        </p:nvSpPr>
        <p:spPr>
          <a:xfrm>
            <a:off x="9848088" y="4764024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Rules of Hooks</a:t>
            </a:r>
            <a:endParaRPr lang="en-US" sz="2320" dirty="0"/>
          </a:p>
        </p:txBody>
      </p:sp>
      <p:sp>
        <p:nvSpPr>
          <p:cNvPr id="12" name="Text 6"/>
          <p:cNvSpPr/>
          <p:nvPr/>
        </p:nvSpPr>
        <p:spPr>
          <a:xfrm>
            <a:off x="9848088" y="5276088"/>
            <a:ext cx="383133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Call at the top level to maintain state consistency.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488" y="2350008"/>
            <a:ext cx="4544568" cy="454456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488" y="2350008"/>
            <a:ext cx="4544568" cy="454456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488" y="2350008"/>
            <a:ext cx="4544568" cy="4544568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832104" y="1344168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CDD0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useState Hook</a:t>
            </a:r>
            <a:endParaRPr lang="en-US" sz="4640" dirty="0"/>
          </a:p>
        </p:txBody>
      </p:sp>
      <p:sp>
        <p:nvSpPr>
          <p:cNvPr id="7" name="Text 1"/>
          <p:cNvSpPr/>
          <p:nvPr/>
        </p:nvSpPr>
        <p:spPr>
          <a:xfrm>
            <a:off x="950976" y="3858768"/>
            <a:ext cx="351129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32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Purpose of useState</a:t>
            </a:r>
            <a:endParaRPr lang="en-US" sz="2320" dirty="0"/>
          </a:p>
        </p:txBody>
      </p:sp>
      <p:sp>
        <p:nvSpPr>
          <p:cNvPr id="8" name="Text 2"/>
          <p:cNvSpPr/>
          <p:nvPr/>
        </p:nvSpPr>
        <p:spPr>
          <a:xfrm>
            <a:off x="950976" y="4498848"/>
            <a:ext cx="3511296" cy="8869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ts val="2320"/>
              </a:lnSpc>
              <a:buNone/>
            </a:pPr>
            <a:r>
              <a:rPr lang="en-US" sz="185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The useState hook allows functional components to manage state.</a:t>
            </a:r>
            <a:endParaRPr lang="en-US" sz="1850" dirty="0"/>
          </a:p>
        </p:txBody>
      </p:sp>
      <p:sp>
        <p:nvSpPr>
          <p:cNvPr id="9" name="Text 3"/>
          <p:cNvSpPr/>
          <p:nvPr/>
        </p:nvSpPr>
        <p:spPr>
          <a:xfrm>
            <a:off x="5641848" y="4407408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383838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1</a:t>
            </a:r>
            <a:endParaRPr lang="en-US" sz="2320" dirty="0"/>
          </a:p>
        </p:txBody>
      </p:sp>
      <p:sp>
        <p:nvSpPr>
          <p:cNvPr id="10" name="Text 4"/>
          <p:cNvSpPr/>
          <p:nvPr/>
        </p:nvSpPr>
        <p:spPr>
          <a:xfrm>
            <a:off x="8028432" y="3026664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2</a:t>
            </a:r>
            <a:endParaRPr lang="en-US" sz="2320" dirty="0"/>
          </a:p>
        </p:txBody>
      </p:sp>
      <p:sp>
        <p:nvSpPr>
          <p:cNvPr id="11" name="Text 5"/>
          <p:cNvSpPr/>
          <p:nvPr/>
        </p:nvSpPr>
        <p:spPr>
          <a:xfrm>
            <a:off x="8028432" y="5779008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3</a:t>
            </a:r>
            <a:endParaRPr lang="en-US" sz="2320" dirty="0"/>
          </a:p>
        </p:txBody>
      </p:sp>
      <p:sp>
        <p:nvSpPr>
          <p:cNvPr id="12" name="Text 6"/>
          <p:cNvSpPr/>
          <p:nvPr/>
        </p:nvSpPr>
        <p:spPr>
          <a:xfrm>
            <a:off x="9710928" y="2715768"/>
            <a:ext cx="398678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Usage Example</a:t>
            </a:r>
            <a:endParaRPr lang="en-US" sz="2320" dirty="0"/>
          </a:p>
        </p:txBody>
      </p:sp>
      <p:sp>
        <p:nvSpPr>
          <p:cNvPr id="13" name="Text 7"/>
          <p:cNvSpPr/>
          <p:nvPr/>
        </p:nvSpPr>
        <p:spPr>
          <a:xfrm>
            <a:off x="9710928" y="3346704"/>
            <a:ext cx="3986784" cy="8869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Initialize with a default value like const [count, setCount] = useState(0);</a:t>
            </a:r>
            <a:endParaRPr lang="en-US" sz="1850" dirty="0"/>
          </a:p>
        </p:txBody>
      </p:sp>
      <p:sp>
        <p:nvSpPr>
          <p:cNvPr id="14" name="Text 8"/>
          <p:cNvSpPr/>
          <p:nvPr/>
        </p:nvSpPr>
        <p:spPr>
          <a:xfrm>
            <a:off x="9710928" y="5303520"/>
            <a:ext cx="398678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Multiple State Variables</a:t>
            </a:r>
            <a:endParaRPr lang="en-US" sz="2320" dirty="0"/>
          </a:p>
        </p:txBody>
      </p:sp>
      <p:sp>
        <p:nvSpPr>
          <p:cNvPr id="15" name="Text 9"/>
          <p:cNvSpPr/>
          <p:nvPr/>
        </p:nvSpPr>
        <p:spPr>
          <a:xfrm>
            <a:off x="9710928" y="5943600"/>
            <a:ext cx="3986784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320"/>
              </a:lnSpc>
              <a:buNone/>
            </a:pPr>
            <a:r>
              <a:rPr lang="en-US" sz="185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Multiple useState hooks allow independent state management.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4288" y="3383280"/>
            <a:ext cx="1152144" cy="11521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1424" y="3383280"/>
            <a:ext cx="1005840" cy="115214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92256" y="3383280"/>
            <a:ext cx="1152144" cy="1152144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832104" y="2249424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CDD0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useEffect Hook</a:t>
            </a:r>
            <a:endParaRPr lang="en-US" sz="4640" dirty="0"/>
          </a:p>
        </p:txBody>
      </p:sp>
      <p:sp>
        <p:nvSpPr>
          <p:cNvPr id="7" name="Text 1"/>
          <p:cNvSpPr/>
          <p:nvPr/>
        </p:nvSpPr>
        <p:spPr>
          <a:xfrm>
            <a:off x="960120" y="4764024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Functionality of useEffect</a:t>
            </a:r>
            <a:endParaRPr lang="en-US" sz="2320" dirty="0"/>
          </a:p>
        </p:txBody>
      </p:sp>
      <p:sp>
        <p:nvSpPr>
          <p:cNvPr id="8" name="Text 2"/>
          <p:cNvSpPr/>
          <p:nvPr/>
        </p:nvSpPr>
        <p:spPr>
          <a:xfrm>
            <a:off x="960120" y="5276088"/>
            <a:ext cx="383133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The useEffect hook allows side effects in functional components.</a:t>
            </a:r>
            <a:endParaRPr lang="en-US" sz="1850" dirty="0"/>
          </a:p>
        </p:txBody>
      </p:sp>
      <p:sp>
        <p:nvSpPr>
          <p:cNvPr id="9" name="Text 3"/>
          <p:cNvSpPr/>
          <p:nvPr/>
        </p:nvSpPr>
        <p:spPr>
          <a:xfrm>
            <a:off x="5404104" y="4764024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Dependency Array</a:t>
            </a:r>
            <a:endParaRPr lang="en-US" sz="2320" dirty="0"/>
          </a:p>
        </p:txBody>
      </p:sp>
      <p:sp>
        <p:nvSpPr>
          <p:cNvPr id="10" name="Text 4"/>
          <p:cNvSpPr/>
          <p:nvPr/>
        </p:nvSpPr>
        <p:spPr>
          <a:xfrm>
            <a:off x="5404104" y="5276088"/>
            <a:ext cx="383133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Control when the effect runs to optimize performance.</a:t>
            </a:r>
            <a:endParaRPr lang="en-US" sz="1850" dirty="0"/>
          </a:p>
        </p:txBody>
      </p:sp>
      <p:sp>
        <p:nvSpPr>
          <p:cNvPr id="11" name="Text 5"/>
          <p:cNvSpPr/>
          <p:nvPr/>
        </p:nvSpPr>
        <p:spPr>
          <a:xfrm>
            <a:off x="9848088" y="4764024"/>
            <a:ext cx="383133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Cleanup Function</a:t>
            </a:r>
            <a:endParaRPr lang="en-US" sz="2320" dirty="0"/>
          </a:p>
        </p:txBody>
      </p:sp>
      <p:sp>
        <p:nvSpPr>
          <p:cNvPr id="12" name="Text 6"/>
          <p:cNvSpPr/>
          <p:nvPr/>
        </p:nvSpPr>
        <p:spPr>
          <a:xfrm>
            <a:off x="9848088" y="5276088"/>
            <a:ext cx="383133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Return a cleanup function to prevent memory leaks.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302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0665" y="2980944"/>
            <a:ext cx="2487168" cy="3255264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0690" y="2980944"/>
            <a:ext cx="2487168" cy="3255264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80715" y="2980944"/>
            <a:ext cx="2487168" cy="3255264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832104" y="1847088"/>
            <a:ext cx="8010144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CDD0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useRef Hook</a:t>
            </a:r>
            <a:endParaRPr lang="en-US" sz="4640" dirty="0"/>
          </a:p>
        </p:txBody>
      </p:sp>
      <p:sp>
        <p:nvSpPr>
          <p:cNvPr id="8" name="Text 1"/>
          <p:cNvSpPr/>
          <p:nvPr/>
        </p:nvSpPr>
        <p:spPr>
          <a:xfrm>
            <a:off x="3033132" y="2980944"/>
            <a:ext cx="2040672" cy="1243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0000D6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Purpose of useRef</a:t>
            </a:r>
            <a:endParaRPr lang="en-US" sz="2320" dirty="0"/>
          </a:p>
        </p:txBody>
      </p:sp>
      <p:sp>
        <p:nvSpPr>
          <p:cNvPr id="9" name="Text 2"/>
          <p:cNvSpPr/>
          <p:nvPr/>
        </p:nvSpPr>
        <p:spPr>
          <a:xfrm>
            <a:off x="2780664" y="3824868"/>
            <a:ext cx="2293141" cy="255764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0000D6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Creates mutable references for DOM access without re-renders.</a:t>
            </a:r>
            <a:endParaRPr lang="en-US" sz="1850" dirty="0"/>
          </a:p>
        </p:txBody>
      </p:sp>
      <p:sp>
        <p:nvSpPr>
          <p:cNvPr id="10" name="Text 3"/>
          <p:cNvSpPr/>
          <p:nvPr/>
        </p:nvSpPr>
        <p:spPr>
          <a:xfrm>
            <a:off x="6266984" y="2980944"/>
            <a:ext cx="2152187" cy="110642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Accessing DOM Elements</a:t>
            </a:r>
            <a:endParaRPr lang="en-US" sz="2320" dirty="0"/>
          </a:p>
        </p:txBody>
      </p:sp>
      <p:sp>
        <p:nvSpPr>
          <p:cNvPr id="11" name="Text 4"/>
          <p:cNvSpPr/>
          <p:nvPr/>
        </p:nvSpPr>
        <p:spPr>
          <a:xfrm>
            <a:off x="6121572" y="4224528"/>
            <a:ext cx="2396286" cy="17739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Attach ref to a DOM element for direct manipulation, like focusing an input field.</a:t>
            </a:r>
            <a:endParaRPr lang="en-US" sz="1850" dirty="0"/>
          </a:p>
        </p:txBody>
      </p:sp>
      <p:sp>
        <p:nvSpPr>
          <p:cNvPr id="12" name="Text 5"/>
          <p:cNvSpPr/>
          <p:nvPr/>
        </p:nvSpPr>
        <p:spPr>
          <a:xfrm>
            <a:off x="9556595" y="2980944"/>
            <a:ext cx="2211288" cy="110642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232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Storing Mutable Values</a:t>
            </a:r>
            <a:endParaRPr lang="en-US" sz="2320" dirty="0"/>
          </a:p>
        </p:txBody>
      </p:sp>
      <p:sp>
        <p:nvSpPr>
          <p:cNvPr id="13" name="Text 6"/>
          <p:cNvSpPr/>
          <p:nvPr/>
        </p:nvSpPr>
        <p:spPr>
          <a:xfrm>
            <a:off x="9280714" y="4480560"/>
            <a:ext cx="2487168" cy="122529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320"/>
              </a:lnSpc>
              <a:buNone/>
            </a:pPr>
            <a:r>
              <a:rPr lang="en-US" sz="185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useRef maintains mutable values without causing re-renders, useful for tracking state.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D76A1-29B2-C4C5-9AFE-91DA40962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8204C440-3321-D76A-1480-A4B3E08A59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B68F430B-DFC4-9A84-3AD3-942CF906E8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248" y="2350008"/>
            <a:ext cx="475488" cy="475488"/>
          </a:xfrm>
          <a:prstGeom prst="rect">
            <a:avLst/>
          </a:prstGeom>
        </p:spPr>
      </p:pic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24C638DD-02C9-1E89-5903-712D007F6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4041648"/>
            <a:ext cx="475488" cy="475488"/>
          </a:xfrm>
          <a:prstGeom prst="rect">
            <a:avLst/>
          </a:prstGeom>
        </p:spPr>
      </p:pic>
      <p:pic>
        <p:nvPicPr>
          <p:cNvPr id="6" name="Image 4" descr="preencoded.png">
            <a:extLst>
              <a:ext uri="{FF2B5EF4-FFF2-40B4-BE49-F238E27FC236}">
                <a16:creationId xmlns:a16="http://schemas.microsoft.com/office/drawing/2014/main" id="{74641C65-563A-FB7D-CCBC-6911679042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248" y="5733288"/>
            <a:ext cx="475488" cy="475488"/>
          </a:xfrm>
          <a:prstGeom prst="rect">
            <a:avLst/>
          </a:prstGeom>
        </p:spPr>
      </p:pic>
      <p:sp>
        <p:nvSpPr>
          <p:cNvPr id="7" name="Text 0">
            <a:extLst>
              <a:ext uri="{FF2B5EF4-FFF2-40B4-BE49-F238E27FC236}">
                <a16:creationId xmlns:a16="http://schemas.microsoft.com/office/drawing/2014/main" id="{F86A0D0B-F2CD-7292-71AF-5703E72AC52C}"/>
              </a:ext>
            </a:extLst>
          </p:cNvPr>
          <p:cNvSpPr/>
          <p:nvPr/>
        </p:nvSpPr>
        <p:spPr>
          <a:xfrm>
            <a:off x="832104" y="1097280"/>
            <a:ext cx="8010144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>
              <a:lnSpc>
                <a:spcPts val="5800"/>
              </a:lnSpc>
            </a:pPr>
            <a:r>
              <a:rPr lang="en-US" sz="4640" dirty="0" err="1">
                <a:solidFill>
                  <a:srgbClr val="CDD0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useContext</a:t>
            </a:r>
            <a:r>
              <a:rPr lang="en-US" sz="4640" dirty="0">
                <a:solidFill>
                  <a:srgbClr val="CDD0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 Hook</a:t>
            </a:r>
            <a:endParaRPr lang="en-US" sz="4640" dirty="0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A794FF15-F8B5-D455-A901-47020599B58B}"/>
              </a:ext>
            </a:extLst>
          </p:cNvPr>
          <p:cNvSpPr/>
          <p:nvPr/>
        </p:nvSpPr>
        <p:spPr>
          <a:xfrm>
            <a:off x="996696" y="2368296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383838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1</a:t>
            </a:r>
            <a:endParaRPr lang="en-US" sz="2320" dirty="0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098A2429-2110-6B43-C879-8627646DDB11}"/>
              </a:ext>
            </a:extLst>
          </p:cNvPr>
          <p:cNvSpPr/>
          <p:nvPr/>
        </p:nvSpPr>
        <p:spPr>
          <a:xfrm>
            <a:off x="1609344" y="2377440"/>
            <a:ext cx="721461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>
              <a:lnSpc>
                <a:spcPts val="2900"/>
              </a:lnSpc>
            </a:pPr>
            <a:r>
              <a:rPr lang="en-US" sz="232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Context API Overview</a:t>
            </a:r>
            <a:endParaRPr lang="en-US" sz="232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7DF8CE51-3980-7CC4-F258-D121805AC3D8}"/>
              </a:ext>
            </a:extLst>
          </p:cNvPr>
          <p:cNvSpPr/>
          <p:nvPr/>
        </p:nvSpPr>
        <p:spPr>
          <a:xfrm>
            <a:off x="2469956" y="2941679"/>
            <a:ext cx="721461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320"/>
              </a:lnSpc>
            </a:pPr>
            <a:r>
              <a:rPr lang="en-US" sz="185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The </a:t>
            </a:r>
            <a:r>
              <a:rPr lang="en-US" sz="1850" dirty="0" err="1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useContext</a:t>
            </a:r>
            <a:r>
              <a:rPr lang="en-US" sz="185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 hook allows functional components to subscribe to React context, enabling global state management without prop drilling.</a:t>
            </a:r>
            <a:endParaRPr lang="en-US" sz="1850" dirty="0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80EECBBF-926C-295B-427F-4ABE68514B1A}"/>
              </a:ext>
            </a:extLst>
          </p:cNvPr>
          <p:cNvSpPr/>
          <p:nvPr/>
        </p:nvSpPr>
        <p:spPr>
          <a:xfrm>
            <a:off x="996696" y="4059936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2</a:t>
            </a:r>
            <a:endParaRPr lang="en-US" sz="2320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1FD0D9E0-4E0C-5FE0-7907-3DF4A2A34B47}"/>
              </a:ext>
            </a:extLst>
          </p:cNvPr>
          <p:cNvSpPr/>
          <p:nvPr/>
        </p:nvSpPr>
        <p:spPr>
          <a:xfrm>
            <a:off x="1609344" y="4069080"/>
            <a:ext cx="721461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>
              <a:lnSpc>
                <a:spcPts val="2900"/>
              </a:lnSpc>
            </a:pPr>
            <a:r>
              <a:rPr lang="en-US" sz="232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Creating Context</a:t>
            </a:r>
            <a:endParaRPr lang="en-US" sz="2320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9F1C20C4-46E4-631C-0CA3-BD7720133A9E}"/>
              </a:ext>
            </a:extLst>
          </p:cNvPr>
          <p:cNvSpPr/>
          <p:nvPr/>
        </p:nvSpPr>
        <p:spPr>
          <a:xfrm>
            <a:off x="2556017" y="4535424"/>
            <a:ext cx="721461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320"/>
              </a:lnSpc>
            </a:pPr>
            <a:r>
              <a:rPr lang="en-US" sz="185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You create a context using const </a:t>
            </a:r>
            <a:r>
              <a:rPr lang="en-US" sz="1850" dirty="0" err="1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MyContext</a:t>
            </a:r>
            <a:r>
              <a:rPr lang="en-US" sz="185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 = </a:t>
            </a:r>
            <a:r>
              <a:rPr lang="en-US" sz="1850" dirty="0" err="1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React.createContext</a:t>
            </a:r>
            <a:r>
              <a:rPr lang="en-US" sz="185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();, and then provide it using a Provider.</a:t>
            </a:r>
            <a:endParaRPr lang="en-US" sz="1850" dirty="0"/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28B36B9A-FEA8-46D3-B427-115421F5E033}"/>
              </a:ext>
            </a:extLst>
          </p:cNvPr>
          <p:cNvSpPr/>
          <p:nvPr/>
        </p:nvSpPr>
        <p:spPr>
          <a:xfrm>
            <a:off x="996696" y="5751576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3</a:t>
            </a:r>
            <a:endParaRPr lang="en-US" sz="2320" dirty="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C6BE9425-C622-9B76-752F-D50B3E6065D1}"/>
              </a:ext>
            </a:extLst>
          </p:cNvPr>
          <p:cNvSpPr/>
          <p:nvPr/>
        </p:nvSpPr>
        <p:spPr>
          <a:xfrm>
            <a:off x="1609344" y="5760720"/>
            <a:ext cx="721461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>
              <a:lnSpc>
                <a:spcPts val="2900"/>
              </a:lnSpc>
            </a:pPr>
            <a:r>
              <a:rPr lang="en-US" sz="232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Using Context in Components</a:t>
            </a:r>
            <a:endParaRPr lang="en-US" sz="2320" dirty="0"/>
          </a:p>
        </p:txBody>
      </p:sp>
      <p:sp>
        <p:nvSpPr>
          <p:cNvPr id="16" name="Text 9">
            <a:extLst>
              <a:ext uri="{FF2B5EF4-FFF2-40B4-BE49-F238E27FC236}">
                <a16:creationId xmlns:a16="http://schemas.microsoft.com/office/drawing/2014/main" id="{8690AC8F-AE1B-DD88-E209-C143D4AABEA3}"/>
              </a:ext>
            </a:extLst>
          </p:cNvPr>
          <p:cNvSpPr/>
          <p:nvPr/>
        </p:nvSpPr>
        <p:spPr>
          <a:xfrm>
            <a:off x="2695867" y="6385201"/>
            <a:ext cx="7214616" cy="59436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320"/>
              </a:lnSpc>
            </a:pPr>
            <a:r>
              <a:rPr lang="en-US" sz="185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By calling const value = </a:t>
            </a:r>
            <a:r>
              <a:rPr lang="en-US" sz="1850" dirty="0" err="1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useContext</a:t>
            </a:r>
            <a:r>
              <a:rPr lang="en-US" sz="185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(</a:t>
            </a:r>
            <a:r>
              <a:rPr lang="en-US" sz="1850" dirty="0" err="1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MyContext</a:t>
            </a:r>
            <a:r>
              <a:rPr lang="en-US" sz="185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); inside a functional component, you can easily access the current context value.</a:t>
            </a:r>
            <a:endParaRPr lang="en-US" sz="1850" dirty="0"/>
          </a:p>
        </p:txBody>
      </p:sp>
      <p:pic>
        <p:nvPicPr>
          <p:cNvPr id="17" name="Image 1" descr="preencoded.png">
            <a:extLst>
              <a:ext uri="{FF2B5EF4-FFF2-40B4-BE49-F238E27FC236}">
                <a16:creationId xmlns:a16="http://schemas.microsoft.com/office/drawing/2014/main" id="{DC5F0A27-9E53-B1FA-4359-4EEB8BC282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3271" y="0"/>
            <a:ext cx="4737129" cy="823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61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488" y="2350008"/>
            <a:ext cx="4544568" cy="454456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488" y="2350008"/>
            <a:ext cx="4544568" cy="4544568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7488" y="2350008"/>
            <a:ext cx="4544568" cy="4544568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4568" y="4032504"/>
            <a:ext cx="1188720" cy="1188720"/>
          </a:xfrm>
          <a:prstGeom prst="rect">
            <a:avLst/>
          </a:prstGeom>
        </p:spPr>
      </p:pic>
      <p:pic>
        <p:nvPicPr>
          <p:cNvPr id="7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27264" y="2139696"/>
            <a:ext cx="1188720" cy="1188720"/>
          </a:xfrm>
          <a:prstGeom prst="rect">
            <a:avLst/>
          </a:prstGeom>
        </p:spPr>
      </p:pic>
      <p:pic>
        <p:nvPicPr>
          <p:cNvPr id="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27264" y="5925312"/>
            <a:ext cx="1188720" cy="1188720"/>
          </a:xfrm>
          <a:prstGeom prst="rect">
            <a:avLst/>
          </a:prstGeom>
        </p:spPr>
      </p:pic>
      <p:sp>
        <p:nvSpPr>
          <p:cNvPr id="9" name="Text 0"/>
          <p:cNvSpPr/>
          <p:nvPr/>
        </p:nvSpPr>
        <p:spPr>
          <a:xfrm>
            <a:off x="832104" y="768096"/>
            <a:ext cx="12984480" cy="74066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endParaRPr lang="en-US" sz="4640" dirty="0"/>
          </a:p>
        </p:txBody>
      </p:sp>
      <p:sp>
        <p:nvSpPr>
          <p:cNvPr id="10" name="Text 1"/>
          <p:cNvSpPr/>
          <p:nvPr/>
        </p:nvSpPr>
        <p:spPr>
          <a:xfrm>
            <a:off x="950976" y="3419856"/>
            <a:ext cx="3511296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r">
              <a:lnSpc>
                <a:spcPts val="2900"/>
              </a:lnSpc>
            </a:pPr>
            <a:r>
              <a:rPr lang="en-IN" sz="2400" dirty="0">
                <a:solidFill>
                  <a:schemeClr val="bg1"/>
                </a:solidFill>
              </a:rPr>
              <a:t>Mounting</a:t>
            </a:r>
            <a:endParaRPr lang="en-US" sz="2320" dirty="0">
              <a:solidFill>
                <a:schemeClr val="bg1"/>
              </a:solidFill>
            </a:endParaRPr>
          </a:p>
        </p:txBody>
      </p:sp>
      <p:sp>
        <p:nvSpPr>
          <p:cNvPr id="11" name="Text 2"/>
          <p:cNvSpPr/>
          <p:nvPr/>
        </p:nvSpPr>
        <p:spPr>
          <a:xfrm>
            <a:off x="1243584" y="3858768"/>
            <a:ext cx="3511296" cy="17739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320"/>
              </a:lnSpc>
            </a:pPr>
            <a:r>
              <a:rPr lang="en-US" sz="2000" dirty="0">
                <a:solidFill>
                  <a:schemeClr val="bg1"/>
                </a:solidFill>
              </a:rPr>
              <a:t>Component is created and inserted into the DOM.</a:t>
            </a:r>
          </a:p>
          <a:p>
            <a:pPr>
              <a:lnSpc>
                <a:spcPts val="2320"/>
              </a:lnSpc>
            </a:pPr>
            <a:r>
              <a:rPr lang="en-US" sz="2000" dirty="0">
                <a:solidFill>
                  <a:schemeClr val="bg1"/>
                </a:solidFill>
              </a:rPr>
              <a:t>Methods :</a:t>
            </a:r>
          </a:p>
          <a:p>
            <a:pPr>
              <a:lnSpc>
                <a:spcPts val="2320"/>
              </a:lnSpc>
            </a:pPr>
            <a:r>
              <a:rPr lang="en-US" sz="2000" dirty="0">
                <a:solidFill>
                  <a:schemeClr val="bg1"/>
                </a:solidFill>
              </a:rPr>
              <a:t> 	</a:t>
            </a:r>
            <a:r>
              <a:rPr lang="en-US" sz="2000" dirty="0" err="1">
                <a:solidFill>
                  <a:schemeClr val="bg1"/>
                </a:solidFill>
              </a:rPr>
              <a:t>componentDidMount</a:t>
            </a:r>
            <a:r>
              <a:rPr lang="en-US" sz="20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ts val="2320"/>
              </a:lnSpc>
            </a:pPr>
            <a:r>
              <a:rPr lang="en-US" sz="2000" dirty="0">
                <a:solidFill>
                  <a:schemeClr val="bg1"/>
                </a:solidFill>
              </a:rPr>
              <a:t>	constructor()</a:t>
            </a:r>
            <a:endParaRPr lang="en-US" sz="1850" dirty="0">
              <a:solidFill>
                <a:schemeClr val="bg1"/>
              </a:solidFill>
            </a:endParaRPr>
          </a:p>
        </p:txBody>
      </p:sp>
      <p:sp>
        <p:nvSpPr>
          <p:cNvPr id="12" name="Text 3"/>
          <p:cNvSpPr/>
          <p:nvPr/>
        </p:nvSpPr>
        <p:spPr>
          <a:xfrm>
            <a:off x="5047488" y="4407408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383838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1</a:t>
            </a:r>
            <a:endParaRPr lang="en-US" sz="2320" dirty="0"/>
          </a:p>
        </p:txBody>
      </p:sp>
      <p:sp>
        <p:nvSpPr>
          <p:cNvPr id="13" name="Text 4"/>
          <p:cNvSpPr/>
          <p:nvPr/>
        </p:nvSpPr>
        <p:spPr>
          <a:xfrm>
            <a:off x="8330184" y="2514600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0A0A0A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2</a:t>
            </a:r>
            <a:endParaRPr lang="en-US" sz="2320" dirty="0"/>
          </a:p>
        </p:txBody>
      </p:sp>
      <p:sp>
        <p:nvSpPr>
          <p:cNvPr id="14" name="Text 5"/>
          <p:cNvSpPr/>
          <p:nvPr/>
        </p:nvSpPr>
        <p:spPr>
          <a:xfrm>
            <a:off x="9710928" y="2029968"/>
            <a:ext cx="3986784" cy="37490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>
              <a:lnSpc>
                <a:spcPts val="2900"/>
              </a:lnSpc>
            </a:pPr>
            <a:r>
              <a:rPr lang="en-IN" sz="2400" dirty="0">
                <a:solidFill>
                  <a:schemeClr val="bg1"/>
                </a:solidFill>
              </a:rPr>
              <a:t>Updating</a:t>
            </a:r>
            <a:endParaRPr lang="en-US" sz="2320" dirty="0">
              <a:solidFill>
                <a:schemeClr val="bg1"/>
              </a:solidFill>
            </a:endParaRPr>
          </a:p>
        </p:txBody>
      </p:sp>
      <p:sp>
        <p:nvSpPr>
          <p:cNvPr id="15" name="Text 6"/>
          <p:cNvSpPr/>
          <p:nvPr/>
        </p:nvSpPr>
        <p:spPr>
          <a:xfrm>
            <a:off x="9710928" y="2670047"/>
            <a:ext cx="3986784" cy="16222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320"/>
              </a:lnSpc>
            </a:pPr>
            <a:r>
              <a:rPr lang="en-US" sz="2000" dirty="0">
                <a:solidFill>
                  <a:schemeClr val="bg1"/>
                </a:solidFill>
              </a:rPr>
              <a:t>Component is re-rendered due to changes in props or state.</a:t>
            </a:r>
          </a:p>
          <a:p>
            <a:pPr>
              <a:lnSpc>
                <a:spcPts val="2320"/>
              </a:lnSpc>
            </a:pPr>
            <a:r>
              <a:rPr lang="en-US" sz="1850" dirty="0">
                <a:solidFill>
                  <a:schemeClr val="bg1"/>
                </a:solidFill>
              </a:rPr>
              <a:t>Methods : </a:t>
            </a:r>
          </a:p>
          <a:p>
            <a:pPr>
              <a:lnSpc>
                <a:spcPts val="2320"/>
              </a:lnSpc>
            </a:pPr>
            <a:r>
              <a:rPr lang="en-US" sz="1850" dirty="0">
                <a:solidFill>
                  <a:schemeClr val="bg1"/>
                </a:solidFill>
              </a:rPr>
              <a:t>      </a:t>
            </a:r>
            <a:r>
              <a:rPr lang="en-IN" sz="2000" dirty="0" err="1">
                <a:solidFill>
                  <a:schemeClr val="bg1"/>
                </a:solidFill>
              </a:rPr>
              <a:t>getDerivedStateFromProps</a:t>
            </a:r>
            <a:r>
              <a:rPr lang="en-IN" sz="2000" dirty="0">
                <a:solidFill>
                  <a:schemeClr val="bg1"/>
                </a:solidFill>
              </a:rPr>
              <a:t>()</a:t>
            </a:r>
          </a:p>
          <a:p>
            <a:pPr>
              <a:lnSpc>
                <a:spcPts val="2320"/>
              </a:lnSpc>
            </a:pPr>
            <a:r>
              <a:rPr lang="en-IN" sz="2000" dirty="0">
                <a:solidFill>
                  <a:schemeClr val="bg1"/>
                </a:solidFill>
              </a:rPr>
              <a:t>      </a:t>
            </a:r>
            <a:r>
              <a:rPr lang="en-IN" sz="2000" dirty="0" err="1">
                <a:solidFill>
                  <a:schemeClr val="bg1"/>
                </a:solidFill>
              </a:rPr>
              <a:t>componentDidUpdate</a:t>
            </a:r>
            <a:r>
              <a:rPr lang="en-IN" sz="2000" dirty="0">
                <a:solidFill>
                  <a:schemeClr val="bg1"/>
                </a:solidFill>
              </a:rPr>
              <a:t>()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16" name="Text 7"/>
          <p:cNvSpPr/>
          <p:nvPr/>
        </p:nvSpPr>
        <p:spPr>
          <a:xfrm>
            <a:off x="8330184" y="6300216"/>
            <a:ext cx="173736" cy="4389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FFFF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3</a:t>
            </a:r>
            <a:endParaRPr lang="en-US" sz="2320" dirty="0"/>
          </a:p>
        </p:txBody>
      </p:sp>
      <p:sp>
        <p:nvSpPr>
          <p:cNvPr id="17" name="Text 8"/>
          <p:cNvSpPr/>
          <p:nvPr/>
        </p:nvSpPr>
        <p:spPr>
          <a:xfrm>
            <a:off x="9710928" y="4736592"/>
            <a:ext cx="3986784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20" dirty="0">
                <a:solidFill>
                  <a:srgbClr val="FBFB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Unmounting</a:t>
            </a:r>
            <a:endParaRPr lang="en-US" sz="2320" dirty="0"/>
          </a:p>
        </p:txBody>
      </p:sp>
      <p:sp>
        <p:nvSpPr>
          <p:cNvPr id="18" name="Text 9"/>
          <p:cNvSpPr/>
          <p:nvPr/>
        </p:nvSpPr>
        <p:spPr>
          <a:xfrm>
            <a:off x="9592056" y="5458968"/>
            <a:ext cx="3986784" cy="14813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>
              <a:lnSpc>
                <a:spcPts val="2320"/>
              </a:lnSpc>
            </a:pPr>
            <a:r>
              <a:rPr lang="en-US" sz="2000" dirty="0">
                <a:solidFill>
                  <a:schemeClr val="bg1"/>
                </a:solidFill>
              </a:rPr>
              <a:t>Component is removed from the DOM.</a:t>
            </a:r>
          </a:p>
          <a:p>
            <a:pPr>
              <a:lnSpc>
                <a:spcPts val="2320"/>
              </a:lnSpc>
            </a:pPr>
            <a:r>
              <a:rPr lang="en-US" sz="2000" dirty="0">
                <a:solidFill>
                  <a:schemeClr val="bg1"/>
                </a:solidFill>
              </a:rPr>
              <a:t>Methods : </a:t>
            </a:r>
          </a:p>
          <a:p>
            <a:pPr>
              <a:lnSpc>
                <a:spcPts val="2320"/>
              </a:lnSpc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IN" sz="2000" dirty="0" err="1">
                <a:solidFill>
                  <a:schemeClr val="bg1"/>
                </a:solidFill>
              </a:rPr>
              <a:t>componentWillUnmount</a:t>
            </a:r>
            <a:r>
              <a:rPr lang="en-IN" sz="2000" dirty="0">
                <a:solidFill>
                  <a:schemeClr val="bg1"/>
                </a:solidFill>
              </a:rPr>
              <a:t>()</a:t>
            </a:r>
            <a:endParaRPr lang="en-US" sz="1850" dirty="0">
              <a:solidFill>
                <a:schemeClr val="bg1"/>
              </a:solidFill>
            </a:endParaRPr>
          </a:p>
        </p:txBody>
      </p:sp>
      <p:sp>
        <p:nvSpPr>
          <p:cNvPr id="26" name="Rectangle 2">
            <a:extLst>
              <a:ext uri="{FF2B5EF4-FFF2-40B4-BE49-F238E27FC236}">
                <a16:creationId xmlns:a16="http://schemas.microsoft.com/office/drawing/2014/main" id="{87105E31-E06A-A4E0-E845-F45FF123A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46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componentDidUpdate()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5B8E31-A929-668F-57BC-B716971C5625}"/>
              </a:ext>
            </a:extLst>
          </p:cNvPr>
          <p:cNvSpPr txBox="1"/>
          <p:nvPr/>
        </p:nvSpPr>
        <p:spPr>
          <a:xfrm>
            <a:off x="813816" y="975729"/>
            <a:ext cx="7315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React Lifecycle Methods </a:t>
            </a:r>
            <a:endParaRPr lang="en-IN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2807208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48" y="5212080"/>
            <a:ext cx="4142232" cy="2002536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0660" y="5207508"/>
            <a:ext cx="4142232" cy="2002536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6064" y="5212080"/>
            <a:ext cx="4142232" cy="2002536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832104" y="3456432"/>
            <a:ext cx="12984480" cy="14813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5800"/>
              </a:lnSpc>
              <a:buNone/>
            </a:pPr>
            <a:r>
              <a:rPr lang="en-US" sz="4640" dirty="0">
                <a:solidFill>
                  <a:srgbClr val="CDD0FF"/>
                </a:solidFill>
                <a:latin typeface="思源黑体-Medium" pitchFamily="34" charset="0"/>
                <a:ea typeface="思源黑体-Medium" pitchFamily="34" charset="-122"/>
                <a:cs typeface="思源黑体-Medium" pitchFamily="34" charset="-120"/>
              </a:rPr>
              <a:t>Conclusion of React Hooks and Lifecycle Methods</a:t>
            </a:r>
            <a:endParaRPr lang="en-US" sz="4640" dirty="0"/>
          </a:p>
        </p:txBody>
      </p:sp>
      <p:sp>
        <p:nvSpPr>
          <p:cNvPr id="8" name="Text 1"/>
          <p:cNvSpPr/>
          <p:nvPr/>
        </p:nvSpPr>
        <p:spPr>
          <a:xfrm>
            <a:off x="1074420" y="5705856"/>
            <a:ext cx="3675888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900"/>
              </a:lnSpc>
            </a:pPr>
            <a:r>
              <a:rPr lang="en-IN" sz="2400" dirty="0"/>
              <a:t>Hooks simplify component logic, reduce boilerplate, and encourage reusability.</a:t>
            </a:r>
            <a:endParaRPr lang="en-US" sz="2320" dirty="0"/>
          </a:p>
        </p:txBody>
      </p:sp>
      <p:sp>
        <p:nvSpPr>
          <p:cNvPr id="10" name="Text 3"/>
          <p:cNvSpPr/>
          <p:nvPr/>
        </p:nvSpPr>
        <p:spPr>
          <a:xfrm>
            <a:off x="5216651" y="5099125"/>
            <a:ext cx="4314623" cy="1731981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>
              <a:lnSpc>
                <a:spcPts val="2900"/>
              </a:lnSpc>
            </a:pPr>
            <a:r>
              <a:rPr lang="en-US" sz="2400" dirty="0"/>
              <a:t>They are the future of React — </a:t>
            </a:r>
          </a:p>
          <a:p>
            <a:pPr algn="ctr">
              <a:lnSpc>
                <a:spcPts val="2900"/>
              </a:lnSpc>
            </a:pPr>
            <a:r>
              <a:rPr lang="en-US" sz="2400" dirty="0"/>
              <a:t>But knowing lifecycle methods</a:t>
            </a:r>
          </a:p>
          <a:p>
            <a:pPr algn="ctr">
              <a:lnSpc>
                <a:spcPts val="2900"/>
              </a:lnSpc>
            </a:pPr>
            <a:r>
              <a:rPr lang="en-US" sz="2400" dirty="0"/>
              <a:t> is still valuable.</a:t>
            </a:r>
            <a:endParaRPr lang="en-US" sz="2320" dirty="0"/>
          </a:p>
        </p:txBody>
      </p:sp>
      <p:sp>
        <p:nvSpPr>
          <p:cNvPr id="12" name="Text 5"/>
          <p:cNvSpPr/>
          <p:nvPr/>
        </p:nvSpPr>
        <p:spPr>
          <a:xfrm>
            <a:off x="9893808" y="5330952"/>
            <a:ext cx="3675888" cy="7406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900"/>
              </a:lnSpc>
              <a:buNone/>
            </a:pPr>
            <a:endParaRPr lang="en-US" sz="2320" dirty="0"/>
          </a:p>
        </p:txBody>
      </p:sp>
      <p:sp>
        <p:nvSpPr>
          <p:cNvPr id="13" name="Text 6"/>
          <p:cNvSpPr/>
          <p:nvPr/>
        </p:nvSpPr>
        <p:spPr>
          <a:xfrm>
            <a:off x="9880092" y="5599355"/>
            <a:ext cx="3675888" cy="8869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>
              <a:lnSpc>
                <a:spcPts val="2320"/>
              </a:lnSpc>
            </a:pPr>
            <a:r>
              <a:rPr lang="en-US" sz="2400" dirty="0"/>
              <a:t>As React continues to evolve, embracing hooks will lead to </a:t>
            </a:r>
            <a:r>
              <a:rPr lang="en-US" sz="2400" b="1" dirty="0"/>
              <a:t>cleaner, more maintainable code</a:t>
            </a:r>
            <a:r>
              <a:rPr lang="en-US" sz="24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377</Words>
  <Application>Microsoft Office PowerPoint</Application>
  <PresentationFormat>Custom</PresentationFormat>
  <Paragraphs>75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 Unicode MS</vt:lpstr>
      <vt:lpstr>Arial</vt:lpstr>
      <vt:lpstr>思源黑体-Medium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Vishali Madana</cp:lastModifiedBy>
  <cp:revision>3</cp:revision>
  <dcterms:created xsi:type="dcterms:W3CDTF">2025-08-05T05:36:07Z</dcterms:created>
  <dcterms:modified xsi:type="dcterms:W3CDTF">2025-08-06T04:54:29Z</dcterms:modified>
</cp:coreProperties>
</file>