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1.jpg" ContentType="image/jpeg"/>
  <Override PartName="/ppt/media/image12.jpg" ContentType="image/jpeg"/>
  <Override PartName="/ppt/media/image13.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262303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g" /></Relationships>
</file>

<file path=ppt/slides/_rels/slide12.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L.Vishali</a:t>
            </a:r>
            <a:endParaRPr lang="en-US" sz="2400" dirty="0"/>
          </a:p>
          <a:p>
            <a:r>
              <a:rPr lang="en-US" sz="2400" dirty="0"/>
              <a:t>REGISTER NO: 312200276</a:t>
            </a:r>
          </a:p>
          <a:p>
            <a:r>
              <a:rPr lang="en-US" sz="2400" dirty="0"/>
              <a:t>DEPARTMENT:  B com accounting and finance (3</a:t>
            </a:r>
            <a:r>
              <a:rPr lang="en-US" sz="2400" baseline="30000" dirty="0"/>
              <a:t>rd</a:t>
            </a:r>
            <a:r>
              <a:rPr lang="en-US" sz="2400" dirty="0"/>
              <a:t> year) </a:t>
            </a:r>
          </a:p>
          <a:p>
            <a:r>
              <a:rPr lang="en-US" sz="2400" dirty="0"/>
              <a:t>COLLEGE :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3D3297C-63F8-6DC8-2092-4823790E19BB}"/>
              </a:ext>
            </a:extLst>
          </p:cNvPr>
          <p:cNvSpPr txBox="1"/>
          <p:nvPr/>
        </p:nvSpPr>
        <p:spPr>
          <a:xfrm>
            <a:off x="749607" y="1295400"/>
            <a:ext cx="6100916" cy="1785104"/>
          </a:xfrm>
          <a:prstGeom prst="rect">
            <a:avLst/>
          </a:prstGeom>
          <a:noFill/>
        </p:spPr>
        <p:txBody>
          <a:bodyPr wrap="square">
            <a:spAutoFit/>
          </a:bodyPr>
          <a:lstStyle/>
          <a:p>
            <a:r>
              <a:rPr lang="en-IN" sz="2000" b="1" dirty="0"/>
              <a:t>Pivot Tables Create a Pivot Table</a:t>
            </a:r>
            <a:r>
              <a:rPr lang="en-IN" dirty="0"/>
              <a:t>:</a:t>
            </a:r>
          </a:p>
          <a:p>
            <a:r>
              <a:rPr lang="en-IN" dirty="0"/>
              <a:t>Go to Insert &gt; Pivot Table. Choose the data range and where you want the PivotTable to be placed.</a:t>
            </a:r>
          </a:p>
          <a:p>
            <a:r>
              <a:rPr lang="en-IN" dirty="0"/>
              <a:t>Drag fields into Rows, Columns, and Values areas to </a:t>
            </a:r>
            <a:r>
              <a:rPr lang="en-IN" dirty="0" err="1"/>
              <a:t>Analyze</a:t>
            </a:r>
            <a:r>
              <a:rPr lang="en-IN" dirty="0"/>
              <a:t> data. For example, you might want to </a:t>
            </a:r>
            <a:r>
              <a:rPr lang="en-IN" dirty="0" err="1"/>
              <a:t>analyze</a:t>
            </a:r>
            <a:r>
              <a:rPr lang="en-IN" dirty="0"/>
              <a:t> average salary by department.</a:t>
            </a:r>
          </a:p>
        </p:txBody>
      </p:sp>
      <p:sp>
        <p:nvSpPr>
          <p:cNvPr id="7" name="TextBox 6">
            <a:extLst>
              <a:ext uri="{FF2B5EF4-FFF2-40B4-BE49-F238E27FC236}">
                <a16:creationId xmlns:a16="http://schemas.microsoft.com/office/drawing/2014/main" id="{48A8293C-9617-0B2D-17DC-9FB13F2AE65C}"/>
              </a:ext>
            </a:extLst>
          </p:cNvPr>
          <p:cNvSpPr txBox="1"/>
          <p:nvPr/>
        </p:nvSpPr>
        <p:spPr>
          <a:xfrm>
            <a:off x="739775" y="3116599"/>
            <a:ext cx="6100916" cy="954107"/>
          </a:xfrm>
          <a:prstGeom prst="rect">
            <a:avLst/>
          </a:prstGeom>
          <a:noFill/>
        </p:spPr>
        <p:txBody>
          <a:bodyPr wrap="square">
            <a:spAutoFit/>
          </a:bodyPr>
          <a:lstStyle/>
          <a:p>
            <a:r>
              <a:rPr lang="en-IN" sz="2000" b="1" dirty="0"/>
              <a:t>Pie Charts: </a:t>
            </a:r>
          </a:p>
          <a:p>
            <a:r>
              <a:rPr lang="en-IN" dirty="0"/>
              <a:t>To show the proportion of total compensation across different departments or roles.</a:t>
            </a:r>
          </a:p>
        </p:txBody>
      </p:sp>
      <p:sp>
        <p:nvSpPr>
          <p:cNvPr id="11" name="TextBox 10">
            <a:extLst>
              <a:ext uri="{FF2B5EF4-FFF2-40B4-BE49-F238E27FC236}">
                <a16:creationId xmlns:a16="http://schemas.microsoft.com/office/drawing/2014/main" id="{9A4A34A8-04C6-20CD-EAF8-077BCAE5A250}"/>
              </a:ext>
            </a:extLst>
          </p:cNvPr>
          <p:cNvSpPr txBox="1"/>
          <p:nvPr/>
        </p:nvSpPr>
        <p:spPr>
          <a:xfrm>
            <a:off x="749607" y="4070706"/>
            <a:ext cx="6100916" cy="954107"/>
          </a:xfrm>
          <a:prstGeom prst="rect">
            <a:avLst/>
          </a:prstGeom>
          <a:noFill/>
        </p:spPr>
        <p:txBody>
          <a:bodyPr wrap="square">
            <a:spAutoFit/>
          </a:bodyPr>
          <a:lstStyle/>
          <a:p>
            <a:r>
              <a:rPr lang="en-IN" sz="2000" b="1" dirty="0"/>
              <a:t>Conditional Formatting </a:t>
            </a:r>
            <a:r>
              <a:rPr lang="en-IN" dirty="0"/>
              <a:t>:</a:t>
            </a:r>
          </a:p>
          <a:p>
            <a:r>
              <a:rPr lang="en-IN" dirty="0"/>
              <a:t>Apply conditional formatting to highlight certain salary ranges or discrepancies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1" name="Picture 10">
            <a:extLst>
              <a:ext uri="{FF2B5EF4-FFF2-40B4-BE49-F238E27FC236}">
                <a16:creationId xmlns:a16="http://schemas.microsoft.com/office/drawing/2014/main" id="{598A604B-B792-53FD-F86B-FC6C4CBA0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524000"/>
            <a:ext cx="3848100" cy="2228850"/>
          </a:xfrm>
          <a:prstGeom prst="rect">
            <a:avLst/>
          </a:prstGeom>
        </p:spPr>
      </p:pic>
      <p:pic>
        <p:nvPicPr>
          <p:cNvPr id="17" name="Picture 16">
            <a:extLst>
              <a:ext uri="{FF2B5EF4-FFF2-40B4-BE49-F238E27FC236}">
                <a16:creationId xmlns:a16="http://schemas.microsoft.com/office/drawing/2014/main" id="{1899EA11-F6D6-0DB9-D4A4-3BA067A49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9175" y="704850"/>
            <a:ext cx="2533650" cy="5448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C202-B0B6-5DFE-321C-6140FB23323C}"/>
              </a:ext>
            </a:extLst>
          </p:cNvPr>
          <p:cNvSpPr>
            <a:spLocks noGrp="1"/>
          </p:cNvSpPr>
          <p:nvPr>
            <p:ph type="title"/>
          </p:nvPr>
        </p:nvSpPr>
        <p:spPr/>
        <p:txBody>
          <a:bodyPr/>
          <a:lstStyle/>
          <a:p>
            <a:r>
              <a:rPr lang="en-IN" dirty="0"/>
              <a:t>RESULTS</a:t>
            </a:r>
          </a:p>
        </p:txBody>
      </p:sp>
      <p:pic>
        <p:nvPicPr>
          <p:cNvPr id="8" name="Picture 7">
            <a:extLst>
              <a:ext uri="{FF2B5EF4-FFF2-40B4-BE49-F238E27FC236}">
                <a16:creationId xmlns:a16="http://schemas.microsoft.com/office/drawing/2014/main" id="{C17F7E22-D808-DEE0-8B2E-8B2A4BB59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143634"/>
            <a:ext cx="9833133" cy="4572000"/>
          </a:xfrm>
          <a:prstGeom prst="rect">
            <a:avLst/>
          </a:prstGeom>
        </p:spPr>
      </p:pic>
    </p:spTree>
    <p:extLst>
      <p:ext uri="{BB962C8B-B14F-4D97-AF65-F5344CB8AC3E}">
        <p14:creationId xmlns:p14="http://schemas.microsoft.com/office/powerpoint/2010/main" val="562722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CEF8EA-E30D-749B-DF8F-594E4B60C03C}"/>
              </a:ext>
            </a:extLst>
          </p:cNvPr>
          <p:cNvSpPr txBox="1"/>
          <p:nvPr/>
        </p:nvSpPr>
        <p:spPr>
          <a:xfrm>
            <a:off x="719772" y="1447800"/>
            <a:ext cx="6101080" cy="1754326"/>
          </a:xfrm>
          <a:prstGeom prst="rect">
            <a:avLst/>
          </a:prstGeom>
          <a:noFill/>
        </p:spPr>
        <p:txBody>
          <a:bodyPr wrap="square">
            <a:spAutoFit/>
          </a:bodyPr>
          <a:lstStyle/>
          <a:p>
            <a:r>
              <a:rPr lang="en-IN" dirty="0"/>
              <a:t>We Used Excel tools for </a:t>
            </a:r>
            <a:r>
              <a:rPr lang="en-IN" dirty="0" err="1"/>
              <a:t>Analyzing</a:t>
            </a:r>
            <a:r>
              <a:rPr lang="en-IN" dirty="0"/>
              <a:t> employee salary data provides a clear overview of compensation patterns and discrepancies. Features such as PivotTables, charts, and conditional formatting help in summarizing, visualizing, and identifying trends or outliers effectively, leading to informed decision-making.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DB21883-5F84-B007-7F50-60B5F6FE85A6}"/>
              </a:ext>
            </a:extLst>
          </p:cNvPr>
          <p:cNvSpPr txBox="1"/>
          <p:nvPr/>
        </p:nvSpPr>
        <p:spPr>
          <a:xfrm>
            <a:off x="5643716" y="2979174"/>
            <a:ext cx="914400" cy="914400"/>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881CF5FD-12AB-A582-A0AE-7FDAF74C522D}"/>
              </a:ext>
            </a:extLst>
          </p:cNvPr>
          <p:cNvSpPr txBox="1"/>
          <p:nvPr/>
        </p:nvSpPr>
        <p:spPr>
          <a:xfrm>
            <a:off x="457200" y="1524000"/>
            <a:ext cx="6100916" cy="2031325"/>
          </a:xfrm>
          <a:prstGeom prst="rect">
            <a:avLst/>
          </a:prstGeom>
          <a:noFill/>
        </p:spPr>
        <p:txBody>
          <a:bodyPr wrap="square">
            <a:spAutoFit/>
          </a:bodyPr>
          <a:lstStyle/>
          <a:p>
            <a:pPr algn="just"/>
            <a:r>
              <a:rPr lang="en-IN" dirty="0"/>
              <a:t>"Given a dataset containing employee information, including salary, the objective is to </a:t>
            </a:r>
            <a:r>
              <a:rPr lang="en-IN" dirty="0" err="1"/>
              <a:t>Analyze</a:t>
            </a:r>
            <a:r>
              <a:rPr lang="en-IN" dirty="0"/>
              <a:t> the data to identify trends, disparities, and key factors influencing employee compensation. The goal is to provide actionable insights that can help in optimizing salary structures, ensuring fair compensation practices, and supporting strategic decision-making in HR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50F4231-DEFA-65C6-B688-66DD9BFE8906}"/>
              </a:ext>
            </a:extLst>
          </p:cNvPr>
          <p:cNvSpPr txBox="1"/>
          <p:nvPr/>
        </p:nvSpPr>
        <p:spPr>
          <a:xfrm>
            <a:off x="838200" y="2502932"/>
            <a:ext cx="8313174" cy="923330"/>
          </a:xfrm>
          <a:prstGeom prst="rect">
            <a:avLst/>
          </a:prstGeom>
          <a:noFill/>
        </p:spPr>
        <p:txBody>
          <a:bodyPr wrap="square">
            <a:spAutoFit/>
          </a:bodyPr>
          <a:lstStyle/>
          <a:p>
            <a:r>
              <a:rPr lang="en-IN" dirty="0"/>
              <a:t>The objective of this project is to organize, </a:t>
            </a:r>
            <a:r>
              <a:rPr lang="en-IN" dirty="0" err="1"/>
              <a:t>Analyze</a:t>
            </a:r>
            <a:r>
              <a:rPr lang="en-IN" dirty="0"/>
              <a:t> , and visualize employee data, including salary details, to support decision-making processes regarding compensation, workforce planning, and performance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295956E-3A80-9734-98AF-AEA214073E65}"/>
              </a:ext>
            </a:extLst>
          </p:cNvPr>
          <p:cNvSpPr txBox="1"/>
          <p:nvPr/>
        </p:nvSpPr>
        <p:spPr>
          <a:xfrm>
            <a:off x="699452" y="2979174"/>
            <a:ext cx="5858664" cy="2031325"/>
          </a:xfrm>
          <a:prstGeom prst="rect">
            <a:avLst/>
          </a:prstGeom>
          <a:noFill/>
        </p:spPr>
        <p:txBody>
          <a:bodyPr wrap="square" rtlCol="0">
            <a:spAutoFit/>
          </a:bodyPr>
          <a:lstStyle/>
          <a:p>
            <a:pPr marL="342900" indent="-342900">
              <a:buAutoNum type="arabicPeriod"/>
            </a:pPr>
            <a:r>
              <a:rPr lang="en-IN" dirty="0"/>
              <a:t>Human resource department</a:t>
            </a:r>
          </a:p>
          <a:p>
            <a:pPr marL="342900" indent="-342900">
              <a:buAutoNum type="arabicPeriod"/>
            </a:pPr>
            <a:r>
              <a:rPr lang="en-IN" dirty="0"/>
              <a:t>Finance department</a:t>
            </a:r>
          </a:p>
          <a:p>
            <a:pPr marL="342900" indent="-342900">
              <a:buAutoNum type="arabicPeriod"/>
            </a:pPr>
            <a:r>
              <a:rPr lang="en-IN" dirty="0"/>
              <a:t>Top management and executives</a:t>
            </a:r>
          </a:p>
          <a:p>
            <a:pPr marL="342900" indent="-342900">
              <a:buAutoNum type="arabicPeriod" startAt="4"/>
            </a:pPr>
            <a:r>
              <a:rPr lang="en-IN" dirty="0"/>
              <a:t>department managers and supervisors</a:t>
            </a:r>
          </a:p>
          <a:p>
            <a:pPr marL="342900" indent="-342900">
              <a:buAutoNum type="arabicPeriod" startAt="4"/>
            </a:pPr>
            <a:r>
              <a:rPr lang="en-IN" dirty="0"/>
              <a:t>Auditors (internal and external)</a:t>
            </a:r>
          </a:p>
          <a:p>
            <a:pPr marL="342900" indent="-342900">
              <a:buAutoNum type="arabicPeriod" startAt="4"/>
            </a:pPr>
            <a:r>
              <a:rPr lang="en-IN" dirty="0"/>
              <a:t>Employees ( limited access)</a:t>
            </a:r>
          </a:p>
          <a:p>
            <a:pPr marL="342900" indent="-342900">
              <a:buAutoNum type="arabicPeriod"/>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346FE08-B25B-E622-A7C2-ED46D46C6370}"/>
              </a:ext>
            </a:extLst>
          </p:cNvPr>
          <p:cNvSpPr txBox="1"/>
          <p:nvPr/>
        </p:nvSpPr>
        <p:spPr>
          <a:xfrm>
            <a:off x="2819400" y="2731099"/>
            <a:ext cx="7086600" cy="1231106"/>
          </a:xfrm>
          <a:prstGeom prst="rect">
            <a:avLst/>
          </a:prstGeom>
          <a:noFill/>
        </p:spPr>
        <p:txBody>
          <a:bodyPr wrap="square">
            <a:spAutoFit/>
          </a:bodyPr>
          <a:lstStyle/>
          <a:p>
            <a:r>
              <a:rPr lang="en-IN" sz="2000" b="1" dirty="0"/>
              <a:t>Our solution</a:t>
            </a:r>
            <a:r>
              <a:rPr lang="en-IN" dirty="0"/>
              <a:t>:</a:t>
            </a:r>
          </a:p>
          <a:p>
            <a:r>
              <a:rPr lang="en-IN" dirty="0"/>
              <a:t>Our solution provides a comprehensive Excel-based tool for managing and </a:t>
            </a:r>
            <a:r>
              <a:rPr lang="en-IN" dirty="0" err="1"/>
              <a:t>Analyzing</a:t>
            </a:r>
            <a:r>
              <a:rPr lang="en-IN" dirty="0"/>
              <a:t> employee salary data. It is designed to streamline payroll processes, ensure data accuracy, and enhance strategic decision-making.</a:t>
            </a:r>
          </a:p>
        </p:txBody>
      </p:sp>
      <p:sp>
        <p:nvSpPr>
          <p:cNvPr id="11" name="TextBox 10">
            <a:extLst>
              <a:ext uri="{FF2B5EF4-FFF2-40B4-BE49-F238E27FC236}">
                <a16:creationId xmlns:a16="http://schemas.microsoft.com/office/drawing/2014/main" id="{2BC7F4ED-05A9-2D46-F03F-5BE773DFAA10}"/>
              </a:ext>
            </a:extLst>
          </p:cNvPr>
          <p:cNvSpPr txBox="1"/>
          <p:nvPr/>
        </p:nvSpPr>
        <p:spPr>
          <a:xfrm>
            <a:off x="2819400" y="4126901"/>
            <a:ext cx="4881716" cy="1785104"/>
          </a:xfrm>
          <a:prstGeom prst="rect">
            <a:avLst/>
          </a:prstGeom>
          <a:noFill/>
        </p:spPr>
        <p:txBody>
          <a:bodyPr wrap="square" rtlCol="0">
            <a:spAutoFit/>
          </a:bodyPr>
          <a:lstStyle/>
          <a:p>
            <a:r>
              <a:rPr lang="en-IN" sz="2000" b="1" dirty="0"/>
              <a:t>Value proposition:</a:t>
            </a:r>
          </a:p>
          <a:p>
            <a:r>
              <a:rPr lang="en-IN" dirty="0"/>
              <a:t>1. Efficiency and time savings</a:t>
            </a:r>
          </a:p>
          <a:p>
            <a:r>
              <a:rPr lang="en-IN" dirty="0"/>
              <a:t>2. Cost effective solution</a:t>
            </a:r>
          </a:p>
          <a:p>
            <a:r>
              <a:rPr lang="en-IN" dirty="0"/>
              <a:t>3. Data driven decision making</a:t>
            </a:r>
          </a:p>
          <a:p>
            <a:r>
              <a:rPr lang="en-IN" dirty="0"/>
              <a:t>4. Enhanced transparency and compliance</a:t>
            </a:r>
          </a:p>
          <a:p>
            <a:r>
              <a:rPr lang="en-IN" dirty="0"/>
              <a:t>5. Improved employee 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8786F3F-5B53-0323-07ED-C6E3C027D94B}"/>
              </a:ext>
            </a:extLst>
          </p:cNvPr>
          <p:cNvSpPr txBox="1"/>
          <p:nvPr/>
        </p:nvSpPr>
        <p:spPr>
          <a:xfrm>
            <a:off x="533400" y="1524000"/>
            <a:ext cx="8617974" cy="923330"/>
          </a:xfrm>
          <a:prstGeom prst="rect">
            <a:avLst/>
          </a:prstGeom>
          <a:noFill/>
        </p:spPr>
        <p:txBody>
          <a:bodyPr wrap="square">
            <a:spAutoFit/>
          </a:bodyPr>
          <a:lstStyle/>
          <a:p>
            <a:r>
              <a:rPr lang="en-IN" dirty="0"/>
              <a:t>When describing employee salary data in an Excel sheet, it’s important to provide clear labels and consistent formatting to make the data easy to understand and </a:t>
            </a:r>
            <a:r>
              <a:rPr lang="en-IN" dirty="0" err="1"/>
              <a:t>analyze</a:t>
            </a:r>
            <a:r>
              <a:rPr lang="en-IN" dirty="0"/>
              <a:t>. Here’s a typical structure and description of what each column might represent:</a:t>
            </a:r>
          </a:p>
        </p:txBody>
      </p:sp>
      <p:sp>
        <p:nvSpPr>
          <p:cNvPr id="8" name="TextBox 7">
            <a:extLst>
              <a:ext uri="{FF2B5EF4-FFF2-40B4-BE49-F238E27FC236}">
                <a16:creationId xmlns:a16="http://schemas.microsoft.com/office/drawing/2014/main" id="{BE3F5136-EE5A-2CD4-F5B7-3FAA84886F58}"/>
              </a:ext>
            </a:extLst>
          </p:cNvPr>
          <p:cNvSpPr txBox="1"/>
          <p:nvPr/>
        </p:nvSpPr>
        <p:spPr>
          <a:xfrm>
            <a:off x="530942" y="2401330"/>
            <a:ext cx="6100916" cy="646331"/>
          </a:xfrm>
          <a:prstGeom prst="rect">
            <a:avLst/>
          </a:prstGeom>
          <a:noFill/>
        </p:spPr>
        <p:txBody>
          <a:bodyPr wrap="square">
            <a:spAutoFit/>
          </a:bodyPr>
          <a:lstStyle/>
          <a:p>
            <a:pPr marL="342900" indent="-342900">
              <a:buAutoNum type="arabicPeriod"/>
            </a:pPr>
            <a:r>
              <a:rPr lang="en-US" dirty="0"/>
              <a:t>Employee ID</a:t>
            </a:r>
          </a:p>
          <a:p>
            <a:pPr marL="342900" indent="-342900">
              <a:buFont typeface="Arial" panose="020B0604020202020204" pitchFamily="34" charset="0"/>
              <a:buChar char="•"/>
            </a:pPr>
            <a:r>
              <a:rPr lang="en-US" dirty="0"/>
              <a:t>description: A unique identifier assigned to each employee.</a:t>
            </a:r>
            <a:endParaRPr lang="en-IN" dirty="0"/>
          </a:p>
        </p:txBody>
      </p:sp>
      <p:sp>
        <p:nvSpPr>
          <p:cNvPr id="10" name="TextBox 9">
            <a:extLst>
              <a:ext uri="{FF2B5EF4-FFF2-40B4-BE49-F238E27FC236}">
                <a16:creationId xmlns:a16="http://schemas.microsoft.com/office/drawing/2014/main" id="{89B58F84-E880-682C-1ACD-302C326D7A13}"/>
              </a:ext>
            </a:extLst>
          </p:cNvPr>
          <p:cNvSpPr txBox="1"/>
          <p:nvPr/>
        </p:nvSpPr>
        <p:spPr>
          <a:xfrm>
            <a:off x="548148" y="3047661"/>
            <a:ext cx="6100916" cy="646331"/>
          </a:xfrm>
          <a:prstGeom prst="rect">
            <a:avLst/>
          </a:prstGeom>
          <a:noFill/>
        </p:spPr>
        <p:txBody>
          <a:bodyPr wrap="square">
            <a:spAutoFit/>
          </a:bodyPr>
          <a:lstStyle/>
          <a:p>
            <a:r>
              <a:rPr lang="en-IN" dirty="0"/>
              <a:t>2. First Name</a:t>
            </a:r>
          </a:p>
          <a:p>
            <a:pPr marL="285750" indent="-285750">
              <a:buFont typeface="Arial" panose="020B0604020202020204" pitchFamily="34" charset="0"/>
              <a:buChar char="•"/>
            </a:pPr>
            <a:r>
              <a:rPr lang="en-IN" dirty="0"/>
              <a:t>Description: The first name of the employee.</a:t>
            </a:r>
          </a:p>
        </p:txBody>
      </p:sp>
      <p:sp>
        <p:nvSpPr>
          <p:cNvPr id="12" name="TextBox 11">
            <a:extLst>
              <a:ext uri="{FF2B5EF4-FFF2-40B4-BE49-F238E27FC236}">
                <a16:creationId xmlns:a16="http://schemas.microsoft.com/office/drawing/2014/main" id="{115231CF-52D3-34B7-0991-9B54C1C5471B}"/>
              </a:ext>
            </a:extLst>
          </p:cNvPr>
          <p:cNvSpPr txBox="1"/>
          <p:nvPr/>
        </p:nvSpPr>
        <p:spPr>
          <a:xfrm>
            <a:off x="548148" y="3755014"/>
            <a:ext cx="6100916" cy="646331"/>
          </a:xfrm>
          <a:prstGeom prst="rect">
            <a:avLst/>
          </a:prstGeom>
          <a:noFill/>
        </p:spPr>
        <p:txBody>
          <a:bodyPr wrap="square">
            <a:spAutoFit/>
          </a:bodyPr>
          <a:lstStyle/>
          <a:p>
            <a:r>
              <a:rPr lang="en-IN" dirty="0"/>
              <a:t>3. Department</a:t>
            </a:r>
          </a:p>
          <a:p>
            <a:pPr marL="285750" indent="-285750">
              <a:buFont typeface="Arial" panose="020B0604020202020204" pitchFamily="34" charset="0"/>
              <a:buChar char="•"/>
            </a:pPr>
            <a:r>
              <a:rPr lang="en-IN" dirty="0"/>
              <a:t>Description: The department where the employee works.</a:t>
            </a:r>
          </a:p>
        </p:txBody>
      </p:sp>
      <p:sp>
        <p:nvSpPr>
          <p:cNvPr id="14" name="TextBox 13">
            <a:extLst>
              <a:ext uri="{FF2B5EF4-FFF2-40B4-BE49-F238E27FC236}">
                <a16:creationId xmlns:a16="http://schemas.microsoft.com/office/drawing/2014/main" id="{68F760AD-BC1F-6E38-4754-DA237C8503D6}"/>
              </a:ext>
            </a:extLst>
          </p:cNvPr>
          <p:cNvSpPr txBox="1"/>
          <p:nvPr/>
        </p:nvSpPr>
        <p:spPr>
          <a:xfrm>
            <a:off x="530942" y="4462368"/>
            <a:ext cx="6100916" cy="646331"/>
          </a:xfrm>
          <a:prstGeom prst="rect">
            <a:avLst/>
          </a:prstGeom>
          <a:noFill/>
        </p:spPr>
        <p:txBody>
          <a:bodyPr wrap="square">
            <a:spAutoFit/>
          </a:bodyPr>
          <a:lstStyle/>
          <a:p>
            <a:r>
              <a:rPr lang="en-US" dirty="0"/>
              <a:t>4. Gender</a:t>
            </a:r>
          </a:p>
          <a:p>
            <a:pPr marL="285750" indent="-285750">
              <a:buFont typeface="Arial" panose="020B0604020202020204" pitchFamily="34" charset="0"/>
              <a:buChar char="•"/>
            </a:pPr>
            <a:r>
              <a:rPr lang="en-US" dirty="0"/>
              <a:t>Description: The gender of the employee (if applicable).</a:t>
            </a:r>
            <a:endParaRPr lang="en-IN" dirty="0"/>
          </a:p>
        </p:txBody>
      </p:sp>
      <p:sp>
        <p:nvSpPr>
          <p:cNvPr id="16" name="TextBox 15">
            <a:extLst>
              <a:ext uri="{FF2B5EF4-FFF2-40B4-BE49-F238E27FC236}">
                <a16:creationId xmlns:a16="http://schemas.microsoft.com/office/drawing/2014/main" id="{116BBEE1-1495-3F84-D75C-0ADA3D76749A}"/>
              </a:ext>
            </a:extLst>
          </p:cNvPr>
          <p:cNvSpPr txBox="1"/>
          <p:nvPr/>
        </p:nvSpPr>
        <p:spPr>
          <a:xfrm>
            <a:off x="530942" y="5108699"/>
            <a:ext cx="6100916" cy="923330"/>
          </a:xfrm>
          <a:prstGeom prst="rect">
            <a:avLst/>
          </a:prstGeom>
          <a:noFill/>
        </p:spPr>
        <p:txBody>
          <a:bodyPr wrap="square">
            <a:spAutoFit/>
          </a:bodyPr>
          <a:lstStyle/>
          <a:p>
            <a:r>
              <a:rPr lang="en-IN" dirty="0"/>
              <a:t>5. Location</a:t>
            </a:r>
          </a:p>
          <a:p>
            <a:pPr marL="285750" indent="-285750">
              <a:buFont typeface="Arial" panose="020B0604020202020204" pitchFamily="34" charset="0"/>
              <a:buChar char="•"/>
            </a:pPr>
            <a:r>
              <a:rPr lang="en-IN" dirty="0"/>
              <a:t>Description: The geographical location where the employee is based.</a:t>
            </a:r>
          </a:p>
        </p:txBody>
      </p:sp>
      <p:sp>
        <p:nvSpPr>
          <p:cNvPr id="18" name="TextBox 17">
            <a:extLst>
              <a:ext uri="{FF2B5EF4-FFF2-40B4-BE49-F238E27FC236}">
                <a16:creationId xmlns:a16="http://schemas.microsoft.com/office/drawing/2014/main" id="{54528724-5F72-5D2D-6C4E-077F87AAC3C9}"/>
              </a:ext>
            </a:extLst>
          </p:cNvPr>
          <p:cNvSpPr txBox="1"/>
          <p:nvPr/>
        </p:nvSpPr>
        <p:spPr>
          <a:xfrm>
            <a:off x="530942" y="5943600"/>
            <a:ext cx="6100916" cy="646331"/>
          </a:xfrm>
          <a:prstGeom prst="rect">
            <a:avLst/>
          </a:prstGeom>
          <a:noFill/>
        </p:spPr>
        <p:txBody>
          <a:bodyPr wrap="square">
            <a:spAutoFit/>
          </a:bodyPr>
          <a:lstStyle/>
          <a:p>
            <a:r>
              <a:rPr lang="en-US" dirty="0"/>
              <a:t>6. Salary</a:t>
            </a:r>
          </a:p>
          <a:p>
            <a:pPr marL="285750" indent="-285750">
              <a:buFont typeface="Arial" panose="020B0604020202020204" pitchFamily="34" charset="0"/>
              <a:buChar char="•"/>
            </a:pPr>
            <a:r>
              <a:rPr lang="en-US" dirty="0"/>
              <a:t>Description: The annual salary of the employee.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AE6D20A-4826-5096-F57C-9055777DB303}"/>
              </a:ext>
            </a:extLst>
          </p:cNvPr>
          <p:cNvSpPr txBox="1"/>
          <p:nvPr/>
        </p:nvSpPr>
        <p:spPr>
          <a:xfrm>
            <a:off x="2743200" y="2613526"/>
            <a:ext cx="6100916" cy="2308324"/>
          </a:xfrm>
          <a:prstGeom prst="rect">
            <a:avLst/>
          </a:prstGeom>
          <a:noFill/>
        </p:spPr>
        <p:txBody>
          <a:bodyPr wrap="square">
            <a:spAutoFit/>
          </a:bodyPr>
          <a:lstStyle/>
          <a:p>
            <a:r>
              <a:rPr lang="en-IN" dirty="0"/>
              <a:t>. </a:t>
            </a:r>
            <a:r>
              <a:rPr lang="en-IN" sz="2400" b="1" dirty="0"/>
              <a:t>Conditional Formatting :</a:t>
            </a:r>
          </a:p>
          <a:p>
            <a:r>
              <a:rPr lang="en-IN" dirty="0"/>
              <a:t>Feature: Visual cues like colour coding to highlight key metrics, anomalies, or critical issues, such as employees nearing salary caps.</a:t>
            </a:r>
          </a:p>
          <a:p>
            <a:r>
              <a:rPr lang="en-IN" sz="2000" b="1" dirty="0"/>
              <a:t>Tools</a:t>
            </a:r>
            <a:r>
              <a:rPr lang="en-IN" sz="2800" dirty="0"/>
              <a:t>:</a:t>
            </a:r>
            <a:r>
              <a:rPr lang="en-IN" dirty="0"/>
              <a:t> Conditional Formatting .</a:t>
            </a:r>
          </a:p>
          <a:p>
            <a:r>
              <a:rPr lang="en-IN" sz="2000" b="1" dirty="0"/>
              <a:t>Wow Factor</a:t>
            </a:r>
            <a:r>
              <a:rPr lang="en-IN" dirty="0"/>
              <a:t>: Makes it easy to spot trends and outliers at a glance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597</Words>
  <Application>Microsoft Office PowerPoint</Application>
  <PresentationFormat>Widescreen</PresentationFormat>
  <Paragraphs>84</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919940406860</cp:lastModifiedBy>
  <cp:revision>16</cp:revision>
  <dcterms:created xsi:type="dcterms:W3CDTF">2024-03-29T15:07:22Z</dcterms:created>
  <dcterms:modified xsi:type="dcterms:W3CDTF">2024-09-05T09:24:43Z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