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5" r:id="rId2"/>
    <p:sldId id="274" r:id="rId3"/>
    <p:sldId id="292" r:id="rId4"/>
    <p:sldId id="277" r:id="rId5"/>
    <p:sldId id="278" r:id="rId6"/>
    <p:sldId id="279" r:id="rId7"/>
    <p:sldId id="280" r:id="rId8"/>
    <p:sldId id="276" r:id="rId9"/>
    <p:sldId id="281" r:id="rId10"/>
    <p:sldId id="282" r:id="rId11"/>
    <p:sldId id="283" r:id="rId12"/>
    <p:sldId id="284" r:id="rId13"/>
    <p:sldId id="293" r:id="rId14"/>
    <p:sldId id="285" r:id="rId15"/>
    <p:sldId id="286" r:id="rId16"/>
    <p:sldId id="287" r:id="rId17"/>
    <p:sldId id="288" r:id="rId18"/>
    <p:sldId id="289" r:id="rId19"/>
    <p:sldId id="290" r:id="rId20"/>
    <p:sldId id="29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55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18" autoAdjust="0"/>
    <p:restoredTop sz="94660"/>
  </p:normalViewPr>
  <p:slideViewPr>
    <p:cSldViewPr snapToGrid="0">
      <p:cViewPr varScale="1">
        <p:scale>
          <a:sx n="72" d="100"/>
          <a:sy n="72" d="100"/>
        </p:scale>
        <p:origin x="7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26F7F5-00CD-4A11-AA01-09A413E1705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975D60C2-7CDA-4C57-B149-0980490DA304}">
      <dgm:prSet phldrT="[Text]" custT="1"/>
      <dgm:spPr>
        <a:solidFill>
          <a:srgbClr val="002060"/>
        </a:solidFill>
      </dgm:spPr>
      <dgm:t>
        <a:bodyPr/>
        <a:lstStyle/>
        <a:p>
          <a:r>
            <a:rPr lang="en-IN" sz="2400" dirty="0"/>
            <a:t>INDIVIDUALS</a:t>
          </a:r>
          <a:endParaRPr lang="en-US" sz="2400" dirty="0"/>
        </a:p>
      </dgm:t>
    </dgm:pt>
    <dgm:pt modelId="{15F8309B-F5EF-47CB-8DD0-D157024BB99F}" type="parTrans" cxnId="{9FB0E47D-8BF3-4778-B096-E353D2AC5023}">
      <dgm:prSet/>
      <dgm:spPr/>
      <dgm:t>
        <a:bodyPr/>
        <a:lstStyle/>
        <a:p>
          <a:endParaRPr lang="en-US"/>
        </a:p>
      </dgm:t>
    </dgm:pt>
    <dgm:pt modelId="{EABE7DED-4E9A-475D-BC20-1A6B00FD232A}" type="sibTrans" cxnId="{9FB0E47D-8BF3-4778-B096-E353D2AC5023}">
      <dgm:prSet/>
      <dgm:spPr/>
      <dgm:t>
        <a:bodyPr/>
        <a:lstStyle/>
        <a:p>
          <a:endParaRPr lang="en-US"/>
        </a:p>
      </dgm:t>
    </dgm:pt>
    <dgm:pt modelId="{CBA5A663-4955-4A31-83FB-30C44D3B317F}">
      <dgm:prSet phldrT="[Text]"/>
      <dgm:spPr>
        <a:solidFill>
          <a:schemeClr val="tx1">
            <a:lumMod val="95000"/>
            <a:alpha val="90000"/>
          </a:schemeClr>
        </a:solidFill>
      </dgm:spPr>
      <dgm:t>
        <a:bodyPr/>
        <a:lstStyle/>
        <a:p>
          <a:r>
            <a:rPr lang="en-US" b="1" i="0" dirty="0">
              <a:solidFill>
                <a:srgbClr val="0D0D0D"/>
              </a:solidFill>
              <a:effectLst/>
              <a:latin typeface="Söhne"/>
            </a:rPr>
            <a:t>These are everyday individuals who interact with the application for various purposes, such as digitizing handwritten documents, recognizing handwritten numbers in forms, or using handwriting recognition as an input method for digital devices.</a:t>
          </a:r>
          <a:endParaRPr lang="en-US" b="1" dirty="0"/>
        </a:p>
      </dgm:t>
    </dgm:pt>
    <dgm:pt modelId="{7FE68265-06CE-4D6B-9287-9FDA0B03AAC2}" type="parTrans" cxnId="{C19F766F-1EE1-4076-88DD-1AD03F8FB885}">
      <dgm:prSet/>
      <dgm:spPr/>
      <dgm:t>
        <a:bodyPr/>
        <a:lstStyle/>
        <a:p>
          <a:endParaRPr lang="en-US"/>
        </a:p>
      </dgm:t>
    </dgm:pt>
    <dgm:pt modelId="{7FA6EFAD-AA2D-4179-8851-99FD410D12A4}" type="sibTrans" cxnId="{C19F766F-1EE1-4076-88DD-1AD03F8FB885}">
      <dgm:prSet/>
      <dgm:spPr/>
      <dgm:t>
        <a:bodyPr/>
        <a:lstStyle/>
        <a:p>
          <a:endParaRPr lang="en-US"/>
        </a:p>
      </dgm:t>
    </dgm:pt>
    <dgm:pt modelId="{A1341D5D-1C29-4C01-943A-46008A5B745E}">
      <dgm:prSet phldrT="[Text]" custT="1"/>
      <dgm:spPr>
        <a:solidFill>
          <a:srgbClr val="002060"/>
        </a:solidFill>
      </dgm:spPr>
      <dgm:t>
        <a:bodyPr/>
        <a:lstStyle/>
        <a:p>
          <a:r>
            <a:rPr lang="en-IN" sz="2800" b="0" dirty="0"/>
            <a:t>RESERCHERS</a:t>
          </a:r>
          <a:endParaRPr lang="en-US" sz="2800" b="0" dirty="0"/>
        </a:p>
      </dgm:t>
    </dgm:pt>
    <dgm:pt modelId="{B36A0F2D-EB30-4A21-97AF-C7ADF1EA7472}" type="parTrans" cxnId="{AF8300B6-E497-4EE7-8959-B7FE5FC45D41}">
      <dgm:prSet/>
      <dgm:spPr/>
      <dgm:t>
        <a:bodyPr/>
        <a:lstStyle/>
        <a:p>
          <a:endParaRPr lang="en-US"/>
        </a:p>
      </dgm:t>
    </dgm:pt>
    <dgm:pt modelId="{538340BD-A8D6-4DD8-8833-8EDD19106B9D}" type="sibTrans" cxnId="{AF8300B6-E497-4EE7-8959-B7FE5FC45D41}">
      <dgm:prSet/>
      <dgm:spPr/>
      <dgm:t>
        <a:bodyPr/>
        <a:lstStyle/>
        <a:p>
          <a:endParaRPr lang="en-US"/>
        </a:p>
      </dgm:t>
    </dgm:pt>
    <dgm:pt modelId="{602877BF-ACA0-45A6-B387-CAC086535633}">
      <dgm:prSet phldrT="[Text]"/>
      <dgm:spPr>
        <a:solidFill>
          <a:schemeClr val="tx1">
            <a:lumMod val="95000"/>
            <a:alpha val="90000"/>
          </a:schemeClr>
        </a:solidFill>
      </dgm:spPr>
      <dgm:t>
        <a:bodyPr/>
        <a:lstStyle/>
        <a:p>
          <a:r>
            <a:rPr lang="en-US" b="1" i="0" dirty="0">
              <a:solidFill>
                <a:srgbClr val="0D0D0D"/>
              </a:solidFill>
              <a:effectLst/>
              <a:latin typeface="Söhne"/>
            </a:rPr>
            <a:t>These are individuals who may use the system for experimental purposes, studying its performance, improving algorithms, or integrating it into more complex systems</a:t>
          </a:r>
          <a:r>
            <a:rPr lang="en-US" b="0" i="0" dirty="0">
              <a:solidFill>
                <a:srgbClr val="0D0D0D"/>
              </a:solidFill>
              <a:effectLst/>
              <a:latin typeface="Söhne"/>
            </a:rPr>
            <a:t>.</a:t>
          </a:r>
          <a:endParaRPr lang="en-US" dirty="0"/>
        </a:p>
      </dgm:t>
    </dgm:pt>
    <dgm:pt modelId="{B2691127-8F7D-4235-92D6-6CCB73257451}" type="parTrans" cxnId="{6A872753-C919-4449-A443-9818480280D0}">
      <dgm:prSet/>
      <dgm:spPr/>
      <dgm:t>
        <a:bodyPr/>
        <a:lstStyle/>
        <a:p>
          <a:endParaRPr lang="en-US"/>
        </a:p>
      </dgm:t>
    </dgm:pt>
    <dgm:pt modelId="{7555FF3D-9A78-4CB0-A2C1-781AD8CE72DF}" type="sibTrans" cxnId="{6A872753-C919-4449-A443-9818480280D0}">
      <dgm:prSet/>
      <dgm:spPr/>
      <dgm:t>
        <a:bodyPr/>
        <a:lstStyle/>
        <a:p>
          <a:endParaRPr lang="en-US"/>
        </a:p>
      </dgm:t>
    </dgm:pt>
    <dgm:pt modelId="{EEC08053-5E09-4678-AE5C-9B5498968011}" type="pres">
      <dgm:prSet presAssocID="{EF26F7F5-00CD-4A11-AA01-09A413E1705D}" presName="Name0" presStyleCnt="0">
        <dgm:presLayoutVars>
          <dgm:dir/>
          <dgm:animLvl val="lvl"/>
          <dgm:resizeHandles/>
        </dgm:presLayoutVars>
      </dgm:prSet>
      <dgm:spPr/>
    </dgm:pt>
    <dgm:pt modelId="{7064B19A-C765-4BCC-875C-DA92F78EBBDA}" type="pres">
      <dgm:prSet presAssocID="{975D60C2-7CDA-4C57-B149-0980490DA304}" presName="linNode" presStyleCnt="0"/>
      <dgm:spPr/>
    </dgm:pt>
    <dgm:pt modelId="{1C9D188F-C032-4D25-B093-4644620EF8DE}" type="pres">
      <dgm:prSet presAssocID="{975D60C2-7CDA-4C57-B149-0980490DA304}" presName="parentShp" presStyleLbl="node1" presStyleIdx="0" presStyleCnt="2" custLinFactNeighborX="-4307" custLinFactNeighborY="-11636">
        <dgm:presLayoutVars>
          <dgm:bulletEnabled val="1"/>
        </dgm:presLayoutVars>
      </dgm:prSet>
      <dgm:spPr/>
    </dgm:pt>
    <dgm:pt modelId="{F780772A-E975-4861-AC55-909B0B37B726}" type="pres">
      <dgm:prSet presAssocID="{975D60C2-7CDA-4C57-B149-0980490DA304}" presName="childShp" presStyleLbl="bgAccFollowNode1" presStyleIdx="0" presStyleCnt="2">
        <dgm:presLayoutVars>
          <dgm:bulletEnabled val="1"/>
        </dgm:presLayoutVars>
      </dgm:prSet>
      <dgm:spPr/>
    </dgm:pt>
    <dgm:pt modelId="{7BF28C8F-2C4F-4B89-AE9A-FA8D80A5D81C}" type="pres">
      <dgm:prSet presAssocID="{EABE7DED-4E9A-475D-BC20-1A6B00FD232A}" presName="spacing" presStyleCnt="0"/>
      <dgm:spPr/>
    </dgm:pt>
    <dgm:pt modelId="{43385EF7-B7C0-479F-AF8E-36E5E4127FD9}" type="pres">
      <dgm:prSet presAssocID="{A1341D5D-1C29-4C01-943A-46008A5B745E}" presName="linNode" presStyleCnt="0"/>
      <dgm:spPr/>
    </dgm:pt>
    <dgm:pt modelId="{E2C023CE-FBFD-4A13-A6B0-D934EB93F876}" type="pres">
      <dgm:prSet presAssocID="{A1341D5D-1C29-4C01-943A-46008A5B745E}" presName="parentShp" presStyleLbl="node1" presStyleIdx="1" presStyleCnt="2">
        <dgm:presLayoutVars>
          <dgm:bulletEnabled val="1"/>
        </dgm:presLayoutVars>
      </dgm:prSet>
      <dgm:spPr/>
    </dgm:pt>
    <dgm:pt modelId="{820F62AB-884A-43DA-9E0C-A42284B06AD4}" type="pres">
      <dgm:prSet presAssocID="{A1341D5D-1C29-4C01-943A-46008A5B745E}" presName="childShp" presStyleLbl="bgAccFollowNode1" presStyleIdx="1" presStyleCnt="2">
        <dgm:presLayoutVars>
          <dgm:bulletEnabled val="1"/>
        </dgm:presLayoutVars>
      </dgm:prSet>
      <dgm:spPr/>
    </dgm:pt>
  </dgm:ptLst>
  <dgm:cxnLst>
    <dgm:cxn modelId="{E03E114D-661E-43A9-A79F-160F34764A1C}" type="presOf" srcId="{A1341D5D-1C29-4C01-943A-46008A5B745E}" destId="{E2C023CE-FBFD-4A13-A6B0-D934EB93F876}" srcOrd="0" destOrd="0" presId="urn:microsoft.com/office/officeart/2005/8/layout/vList6"/>
    <dgm:cxn modelId="{C19F766F-1EE1-4076-88DD-1AD03F8FB885}" srcId="{975D60C2-7CDA-4C57-B149-0980490DA304}" destId="{CBA5A663-4955-4A31-83FB-30C44D3B317F}" srcOrd="0" destOrd="0" parTransId="{7FE68265-06CE-4D6B-9287-9FDA0B03AAC2}" sibTransId="{7FA6EFAD-AA2D-4179-8851-99FD410D12A4}"/>
    <dgm:cxn modelId="{6A872753-C919-4449-A443-9818480280D0}" srcId="{A1341D5D-1C29-4C01-943A-46008A5B745E}" destId="{602877BF-ACA0-45A6-B387-CAC086535633}" srcOrd="0" destOrd="0" parTransId="{B2691127-8F7D-4235-92D6-6CCB73257451}" sibTransId="{7555FF3D-9A78-4CB0-A2C1-781AD8CE72DF}"/>
    <dgm:cxn modelId="{4ED6AF56-298B-4EB0-B7BF-EBF21024FF1E}" type="presOf" srcId="{975D60C2-7CDA-4C57-B149-0980490DA304}" destId="{1C9D188F-C032-4D25-B093-4644620EF8DE}" srcOrd="0" destOrd="0" presId="urn:microsoft.com/office/officeart/2005/8/layout/vList6"/>
    <dgm:cxn modelId="{9FB0E47D-8BF3-4778-B096-E353D2AC5023}" srcId="{EF26F7F5-00CD-4A11-AA01-09A413E1705D}" destId="{975D60C2-7CDA-4C57-B149-0980490DA304}" srcOrd="0" destOrd="0" parTransId="{15F8309B-F5EF-47CB-8DD0-D157024BB99F}" sibTransId="{EABE7DED-4E9A-475D-BC20-1A6B00FD232A}"/>
    <dgm:cxn modelId="{9347987E-C09C-4A65-8BBA-07888459B7ED}" type="presOf" srcId="{602877BF-ACA0-45A6-B387-CAC086535633}" destId="{820F62AB-884A-43DA-9E0C-A42284B06AD4}" srcOrd="0" destOrd="0" presId="urn:microsoft.com/office/officeart/2005/8/layout/vList6"/>
    <dgm:cxn modelId="{FAE5D286-75B2-4426-B9BD-8036203E302E}" type="presOf" srcId="{CBA5A663-4955-4A31-83FB-30C44D3B317F}" destId="{F780772A-E975-4861-AC55-909B0B37B726}" srcOrd="0" destOrd="0" presId="urn:microsoft.com/office/officeart/2005/8/layout/vList6"/>
    <dgm:cxn modelId="{AF8300B6-E497-4EE7-8959-B7FE5FC45D41}" srcId="{EF26F7F5-00CD-4A11-AA01-09A413E1705D}" destId="{A1341D5D-1C29-4C01-943A-46008A5B745E}" srcOrd="1" destOrd="0" parTransId="{B36A0F2D-EB30-4A21-97AF-C7ADF1EA7472}" sibTransId="{538340BD-A8D6-4DD8-8833-8EDD19106B9D}"/>
    <dgm:cxn modelId="{21F244C1-E211-47E2-8080-B9D74619C75C}" type="presOf" srcId="{EF26F7F5-00CD-4A11-AA01-09A413E1705D}" destId="{EEC08053-5E09-4678-AE5C-9B5498968011}" srcOrd="0" destOrd="0" presId="urn:microsoft.com/office/officeart/2005/8/layout/vList6"/>
    <dgm:cxn modelId="{E6E214CF-796D-4931-BFED-FFDB4A2F8C05}" type="presParOf" srcId="{EEC08053-5E09-4678-AE5C-9B5498968011}" destId="{7064B19A-C765-4BCC-875C-DA92F78EBBDA}" srcOrd="0" destOrd="0" presId="urn:microsoft.com/office/officeart/2005/8/layout/vList6"/>
    <dgm:cxn modelId="{2278EFC7-57AF-47F4-A9AE-2BBC6F41C0E6}" type="presParOf" srcId="{7064B19A-C765-4BCC-875C-DA92F78EBBDA}" destId="{1C9D188F-C032-4D25-B093-4644620EF8DE}" srcOrd="0" destOrd="0" presId="urn:microsoft.com/office/officeart/2005/8/layout/vList6"/>
    <dgm:cxn modelId="{042A5C30-C24C-412D-9727-47DCE641B3B4}" type="presParOf" srcId="{7064B19A-C765-4BCC-875C-DA92F78EBBDA}" destId="{F780772A-E975-4861-AC55-909B0B37B726}" srcOrd="1" destOrd="0" presId="urn:microsoft.com/office/officeart/2005/8/layout/vList6"/>
    <dgm:cxn modelId="{73576AB3-45DB-4C81-8A80-F3888AADE789}" type="presParOf" srcId="{EEC08053-5E09-4678-AE5C-9B5498968011}" destId="{7BF28C8F-2C4F-4B89-AE9A-FA8D80A5D81C}" srcOrd="1" destOrd="0" presId="urn:microsoft.com/office/officeart/2005/8/layout/vList6"/>
    <dgm:cxn modelId="{39E1EC15-1FCC-454B-81E3-E6FFC2FE2F82}" type="presParOf" srcId="{EEC08053-5E09-4678-AE5C-9B5498968011}" destId="{43385EF7-B7C0-479F-AF8E-36E5E4127FD9}" srcOrd="2" destOrd="0" presId="urn:microsoft.com/office/officeart/2005/8/layout/vList6"/>
    <dgm:cxn modelId="{C03C57B2-2256-4C6E-B98C-09D4873D202D}" type="presParOf" srcId="{43385EF7-B7C0-479F-AF8E-36E5E4127FD9}" destId="{E2C023CE-FBFD-4A13-A6B0-D934EB93F876}" srcOrd="0" destOrd="0" presId="urn:microsoft.com/office/officeart/2005/8/layout/vList6"/>
    <dgm:cxn modelId="{E0406D93-BD68-4AE9-9A89-F269E5F06843}" type="presParOf" srcId="{43385EF7-B7C0-479F-AF8E-36E5E4127FD9}" destId="{820F62AB-884A-43DA-9E0C-A42284B06AD4}"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DC01DC-013E-436C-ACB6-67629107C6F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3E5E1F40-A7A9-4DF0-8E5C-9724B8724253}">
      <dgm:prSet phldrT="[Text]" custT="1"/>
      <dgm:spPr>
        <a:solidFill>
          <a:srgbClr val="002060"/>
        </a:solidFill>
      </dgm:spPr>
      <dgm:t>
        <a:bodyPr/>
        <a:lstStyle/>
        <a:p>
          <a:r>
            <a:rPr lang="en-IN" sz="2800" dirty="0"/>
            <a:t>BUSINESS</a:t>
          </a:r>
          <a:endParaRPr lang="en-US" sz="2800" dirty="0"/>
        </a:p>
      </dgm:t>
    </dgm:pt>
    <dgm:pt modelId="{D715CCC5-4205-4E77-B5A8-79C98AF87EB9}" type="parTrans" cxnId="{DDE10163-D6DA-416E-A70B-91C167ADEE17}">
      <dgm:prSet/>
      <dgm:spPr/>
      <dgm:t>
        <a:bodyPr/>
        <a:lstStyle/>
        <a:p>
          <a:endParaRPr lang="en-US"/>
        </a:p>
      </dgm:t>
    </dgm:pt>
    <dgm:pt modelId="{EF06F9CF-2BE9-48BA-896D-24F6FCB67654}" type="sibTrans" cxnId="{DDE10163-D6DA-416E-A70B-91C167ADEE17}">
      <dgm:prSet/>
      <dgm:spPr/>
      <dgm:t>
        <a:bodyPr/>
        <a:lstStyle/>
        <a:p>
          <a:endParaRPr lang="en-US"/>
        </a:p>
      </dgm:t>
    </dgm:pt>
    <dgm:pt modelId="{49E36355-82CD-4F41-B487-5FE69A4C2FE8}">
      <dgm:prSet phldrT="[Text]"/>
      <dgm:spPr>
        <a:solidFill>
          <a:schemeClr val="tx1">
            <a:lumMod val="95000"/>
            <a:alpha val="90000"/>
          </a:schemeClr>
        </a:solidFill>
      </dgm:spPr>
      <dgm:t>
        <a:bodyPr/>
        <a:lstStyle/>
        <a:p>
          <a:r>
            <a:rPr lang="en-US" b="1" i="0" dirty="0">
              <a:solidFill>
                <a:srgbClr val="0D0D0D"/>
              </a:solidFill>
              <a:effectLst/>
              <a:latin typeface="Söhne"/>
            </a:rPr>
            <a:t>Companies or institutions may use handwritten digit recognition systems for tasks like automatic sorting of mail, processing checks or invoices, or organizing handwritten data in databases</a:t>
          </a:r>
          <a:r>
            <a:rPr lang="en-US" b="0" i="0" dirty="0">
              <a:solidFill>
                <a:srgbClr val="0D0D0D"/>
              </a:solidFill>
              <a:effectLst/>
              <a:latin typeface="Söhne"/>
            </a:rPr>
            <a:t>.</a:t>
          </a:r>
          <a:endParaRPr lang="en-US" dirty="0"/>
        </a:p>
      </dgm:t>
    </dgm:pt>
    <dgm:pt modelId="{401E94F9-D910-410B-941F-F10DB33D11B0}" type="parTrans" cxnId="{5283E31A-B2AD-4263-83ED-269F539A37F0}">
      <dgm:prSet/>
      <dgm:spPr/>
      <dgm:t>
        <a:bodyPr/>
        <a:lstStyle/>
        <a:p>
          <a:endParaRPr lang="en-US"/>
        </a:p>
      </dgm:t>
    </dgm:pt>
    <dgm:pt modelId="{231E1290-D26E-4D3F-B795-063475C8EBF2}" type="sibTrans" cxnId="{5283E31A-B2AD-4263-83ED-269F539A37F0}">
      <dgm:prSet/>
      <dgm:spPr/>
      <dgm:t>
        <a:bodyPr/>
        <a:lstStyle/>
        <a:p>
          <a:endParaRPr lang="en-US"/>
        </a:p>
      </dgm:t>
    </dgm:pt>
    <dgm:pt modelId="{A79C6CAB-FA7B-4786-A71F-9AF2F45072BE}">
      <dgm:prSet phldrT="[Text]" custT="1"/>
      <dgm:spPr>
        <a:solidFill>
          <a:srgbClr val="002060"/>
        </a:solidFill>
      </dgm:spPr>
      <dgm:t>
        <a:bodyPr/>
        <a:lstStyle/>
        <a:p>
          <a:r>
            <a:rPr lang="en-IN" sz="2400" dirty="0"/>
            <a:t>GOVERNMENT AGENCIES</a:t>
          </a:r>
          <a:endParaRPr lang="en-US" sz="2400" dirty="0"/>
        </a:p>
      </dgm:t>
    </dgm:pt>
    <dgm:pt modelId="{45475007-B406-40AB-A83D-CB549C9338C1}" type="parTrans" cxnId="{59D08B7B-0008-46D4-B586-9B0EF290611F}">
      <dgm:prSet/>
      <dgm:spPr/>
      <dgm:t>
        <a:bodyPr/>
        <a:lstStyle/>
        <a:p>
          <a:endParaRPr lang="en-US"/>
        </a:p>
      </dgm:t>
    </dgm:pt>
    <dgm:pt modelId="{F738A40C-1E66-48D5-B7CC-7ECC8046A8E2}" type="sibTrans" cxnId="{59D08B7B-0008-46D4-B586-9B0EF290611F}">
      <dgm:prSet/>
      <dgm:spPr/>
      <dgm:t>
        <a:bodyPr/>
        <a:lstStyle/>
        <a:p>
          <a:endParaRPr lang="en-US"/>
        </a:p>
      </dgm:t>
    </dgm:pt>
    <dgm:pt modelId="{78FD2A56-88F0-4297-A7A6-99B8080328E5}">
      <dgm:prSet phldrT="[Text]"/>
      <dgm:spPr>
        <a:solidFill>
          <a:schemeClr val="tx1">
            <a:lumMod val="95000"/>
            <a:alpha val="90000"/>
          </a:schemeClr>
        </a:solidFill>
      </dgm:spPr>
      <dgm:t>
        <a:bodyPr/>
        <a:lstStyle/>
        <a:p>
          <a:r>
            <a:rPr lang="en-US" b="1" i="0" dirty="0">
              <a:solidFill>
                <a:srgbClr val="0D0D0D"/>
              </a:solidFill>
              <a:effectLst/>
              <a:latin typeface="Söhne"/>
            </a:rPr>
            <a:t>Government departments may utilize handwritten digit recognition systems for tasks like processing handwritten forms, digitizing historical records, or verifying handwritten signatures</a:t>
          </a:r>
          <a:r>
            <a:rPr lang="en-US" b="0" i="0" dirty="0">
              <a:solidFill>
                <a:srgbClr val="0D0D0D"/>
              </a:solidFill>
              <a:effectLst/>
              <a:latin typeface="Söhne"/>
            </a:rPr>
            <a:t>.</a:t>
          </a:r>
          <a:endParaRPr lang="en-US" dirty="0"/>
        </a:p>
      </dgm:t>
    </dgm:pt>
    <dgm:pt modelId="{A6E8522D-B0E9-4771-B830-AB71D75A1502}" type="parTrans" cxnId="{6B9C29AF-2FD8-4DDF-9D8A-43AE6EE030AD}">
      <dgm:prSet/>
      <dgm:spPr/>
      <dgm:t>
        <a:bodyPr/>
        <a:lstStyle/>
        <a:p>
          <a:endParaRPr lang="en-US"/>
        </a:p>
      </dgm:t>
    </dgm:pt>
    <dgm:pt modelId="{8C7B8E56-D275-4107-A789-C1CB34F797DA}" type="sibTrans" cxnId="{6B9C29AF-2FD8-4DDF-9D8A-43AE6EE030AD}">
      <dgm:prSet/>
      <dgm:spPr/>
      <dgm:t>
        <a:bodyPr/>
        <a:lstStyle/>
        <a:p>
          <a:endParaRPr lang="en-US"/>
        </a:p>
      </dgm:t>
    </dgm:pt>
    <dgm:pt modelId="{F82BF87C-092F-446B-BEEA-4FD85F42F661}" type="pres">
      <dgm:prSet presAssocID="{BEDC01DC-013E-436C-ACB6-67629107C6FD}" presName="Name0" presStyleCnt="0">
        <dgm:presLayoutVars>
          <dgm:dir/>
          <dgm:animLvl val="lvl"/>
          <dgm:resizeHandles/>
        </dgm:presLayoutVars>
      </dgm:prSet>
      <dgm:spPr/>
    </dgm:pt>
    <dgm:pt modelId="{AD1BD843-2DC9-4E0A-900D-F7B6C15C2F7B}" type="pres">
      <dgm:prSet presAssocID="{3E5E1F40-A7A9-4DF0-8E5C-9724B8724253}" presName="linNode" presStyleCnt="0"/>
      <dgm:spPr/>
    </dgm:pt>
    <dgm:pt modelId="{7B7E7CFB-B73A-42F0-B527-5C1B5FFDF3C3}" type="pres">
      <dgm:prSet presAssocID="{3E5E1F40-A7A9-4DF0-8E5C-9724B8724253}" presName="parentShp" presStyleLbl="node1" presStyleIdx="0" presStyleCnt="2">
        <dgm:presLayoutVars>
          <dgm:bulletEnabled val="1"/>
        </dgm:presLayoutVars>
      </dgm:prSet>
      <dgm:spPr/>
    </dgm:pt>
    <dgm:pt modelId="{3D2709E9-4210-4631-86E6-37E372CBA711}" type="pres">
      <dgm:prSet presAssocID="{3E5E1F40-A7A9-4DF0-8E5C-9724B8724253}" presName="childShp" presStyleLbl="bgAccFollowNode1" presStyleIdx="0" presStyleCnt="2">
        <dgm:presLayoutVars>
          <dgm:bulletEnabled val="1"/>
        </dgm:presLayoutVars>
      </dgm:prSet>
      <dgm:spPr/>
    </dgm:pt>
    <dgm:pt modelId="{055B1A16-5E96-4CFD-B85D-BF3C2947E635}" type="pres">
      <dgm:prSet presAssocID="{EF06F9CF-2BE9-48BA-896D-24F6FCB67654}" presName="spacing" presStyleCnt="0"/>
      <dgm:spPr/>
    </dgm:pt>
    <dgm:pt modelId="{EB5D565D-F6A9-4FAD-B34C-823618AB428B}" type="pres">
      <dgm:prSet presAssocID="{A79C6CAB-FA7B-4786-A71F-9AF2F45072BE}" presName="linNode" presStyleCnt="0"/>
      <dgm:spPr/>
    </dgm:pt>
    <dgm:pt modelId="{19106904-EF0F-40B7-AE65-BC008EF79902}" type="pres">
      <dgm:prSet presAssocID="{A79C6CAB-FA7B-4786-A71F-9AF2F45072BE}" presName="parentShp" presStyleLbl="node1" presStyleIdx="1" presStyleCnt="2">
        <dgm:presLayoutVars>
          <dgm:bulletEnabled val="1"/>
        </dgm:presLayoutVars>
      </dgm:prSet>
      <dgm:spPr/>
    </dgm:pt>
    <dgm:pt modelId="{EC6C82B5-539A-462C-8367-2D3DC0B842DD}" type="pres">
      <dgm:prSet presAssocID="{A79C6CAB-FA7B-4786-A71F-9AF2F45072BE}" presName="childShp" presStyleLbl="bgAccFollowNode1" presStyleIdx="1" presStyleCnt="2">
        <dgm:presLayoutVars>
          <dgm:bulletEnabled val="1"/>
        </dgm:presLayoutVars>
      </dgm:prSet>
      <dgm:spPr/>
    </dgm:pt>
  </dgm:ptLst>
  <dgm:cxnLst>
    <dgm:cxn modelId="{5283E31A-B2AD-4263-83ED-269F539A37F0}" srcId="{3E5E1F40-A7A9-4DF0-8E5C-9724B8724253}" destId="{49E36355-82CD-4F41-B487-5FE69A4C2FE8}" srcOrd="0" destOrd="0" parTransId="{401E94F9-D910-410B-941F-F10DB33D11B0}" sibTransId="{231E1290-D26E-4D3F-B795-063475C8EBF2}"/>
    <dgm:cxn modelId="{DDE10163-D6DA-416E-A70B-91C167ADEE17}" srcId="{BEDC01DC-013E-436C-ACB6-67629107C6FD}" destId="{3E5E1F40-A7A9-4DF0-8E5C-9724B8724253}" srcOrd="0" destOrd="0" parTransId="{D715CCC5-4205-4E77-B5A8-79C98AF87EB9}" sibTransId="{EF06F9CF-2BE9-48BA-896D-24F6FCB67654}"/>
    <dgm:cxn modelId="{8BC2FE44-8C8A-4554-89A9-C7040201DC4F}" type="presOf" srcId="{78FD2A56-88F0-4297-A7A6-99B8080328E5}" destId="{EC6C82B5-539A-462C-8367-2D3DC0B842DD}" srcOrd="0" destOrd="0" presId="urn:microsoft.com/office/officeart/2005/8/layout/vList6"/>
    <dgm:cxn modelId="{59D08B7B-0008-46D4-B586-9B0EF290611F}" srcId="{BEDC01DC-013E-436C-ACB6-67629107C6FD}" destId="{A79C6CAB-FA7B-4786-A71F-9AF2F45072BE}" srcOrd="1" destOrd="0" parTransId="{45475007-B406-40AB-A83D-CB549C9338C1}" sibTransId="{F738A40C-1E66-48D5-B7CC-7ECC8046A8E2}"/>
    <dgm:cxn modelId="{B55BEF89-C707-46DB-A233-2398E9F30388}" type="presOf" srcId="{49E36355-82CD-4F41-B487-5FE69A4C2FE8}" destId="{3D2709E9-4210-4631-86E6-37E372CBA711}" srcOrd="0" destOrd="0" presId="urn:microsoft.com/office/officeart/2005/8/layout/vList6"/>
    <dgm:cxn modelId="{6B9C29AF-2FD8-4DDF-9D8A-43AE6EE030AD}" srcId="{A79C6CAB-FA7B-4786-A71F-9AF2F45072BE}" destId="{78FD2A56-88F0-4297-A7A6-99B8080328E5}" srcOrd="0" destOrd="0" parTransId="{A6E8522D-B0E9-4771-B830-AB71D75A1502}" sibTransId="{8C7B8E56-D275-4107-A789-C1CB34F797DA}"/>
    <dgm:cxn modelId="{118648C2-3443-464F-9341-DF6CB6EE3005}" type="presOf" srcId="{A79C6CAB-FA7B-4786-A71F-9AF2F45072BE}" destId="{19106904-EF0F-40B7-AE65-BC008EF79902}" srcOrd="0" destOrd="0" presId="urn:microsoft.com/office/officeart/2005/8/layout/vList6"/>
    <dgm:cxn modelId="{7FF4DFDC-9B68-4C7A-9ED0-A70DE81E980B}" type="presOf" srcId="{BEDC01DC-013E-436C-ACB6-67629107C6FD}" destId="{F82BF87C-092F-446B-BEEA-4FD85F42F661}" srcOrd="0" destOrd="0" presId="urn:microsoft.com/office/officeart/2005/8/layout/vList6"/>
    <dgm:cxn modelId="{A4DB96F9-52B3-418E-99A8-BA46D77EFE08}" type="presOf" srcId="{3E5E1F40-A7A9-4DF0-8E5C-9724B8724253}" destId="{7B7E7CFB-B73A-42F0-B527-5C1B5FFDF3C3}" srcOrd="0" destOrd="0" presId="urn:microsoft.com/office/officeart/2005/8/layout/vList6"/>
    <dgm:cxn modelId="{F13E35A3-2A6D-4919-B412-1BA8C4685B3A}" type="presParOf" srcId="{F82BF87C-092F-446B-BEEA-4FD85F42F661}" destId="{AD1BD843-2DC9-4E0A-900D-F7B6C15C2F7B}" srcOrd="0" destOrd="0" presId="urn:microsoft.com/office/officeart/2005/8/layout/vList6"/>
    <dgm:cxn modelId="{1C8B277B-C496-4CCC-8CE6-A13FE3F1D795}" type="presParOf" srcId="{AD1BD843-2DC9-4E0A-900D-F7B6C15C2F7B}" destId="{7B7E7CFB-B73A-42F0-B527-5C1B5FFDF3C3}" srcOrd="0" destOrd="0" presId="urn:microsoft.com/office/officeart/2005/8/layout/vList6"/>
    <dgm:cxn modelId="{C7FFF3B3-BBC5-4B4C-AD5E-63C96CD64B17}" type="presParOf" srcId="{AD1BD843-2DC9-4E0A-900D-F7B6C15C2F7B}" destId="{3D2709E9-4210-4631-86E6-37E372CBA711}" srcOrd="1" destOrd="0" presId="urn:microsoft.com/office/officeart/2005/8/layout/vList6"/>
    <dgm:cxn modelId="{F7631E24-39CB-441D-9FA5-2C3722241621}" type="presParOf" srcId="{F82BF87C-092F-446B-BEEA-4FD85F42F661}" destId="{055B1A16-5E96-4CFD-B85D-BF3C2947E635}" srcOrd="1" destOrd="0" presId="urn:microsoft.com/office/officeart/2005/8/layout/vList6"/>
    <dgm:cxn modelId="{50AF0B60-BB28-4F62-B952-943A14A6D12B}" type="presParOf" srcId="{F82BF87C-092F-446B-BEEA-4FD85F42F661}" destId="{EB5D565D-F6A9-4FAD-B34C-823618AB428B}" srcOrd="2" destOrd="0" presId="urn:microsoft.com/office/officeart/2005/8/layout/vList6"/>
    <dgm:cxn modelId="{4B1C2D7D-9FD4-4F02-AFFA-10A47129592F}" type="presParOf" srcId="{EB5D565D-F6A9-4FAD-B34C-823618AB428B}" destId="{19106904-EF0F-40B7-AE65-BC008EF79902}" srcOrd="0" destOrd="0" presId="urn:microsoft.com/office/officeart/2005/8/layout/vList6"/>
    <dgm:cxn modelId="{BBD72CE7-E824-403D-869D-A7C409435A5B}" type="presParOf" srcId="{EB5D565D-F6A9-4FAD-B34C-823618AB428B}" destId="{EC6C82B5-539A-462C-8367-2D3DC0B842DD}" srcOrd="1" destOrd="0" presId="urn:microsoft.com/office/officeart/2005/8/layout/v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0772A-E975-4861-AC55-909B0B37B726}">
      <dsp:nvSpPr>
        <dsp:cNvPr id="0" name=""/>
        <dsp:cNvSpPr/>
      </dsp:nvSpPr>
      <dsp:spPr>
        <a:xfrm>
          <a:off x="3878057" y="276"/>
          <a:ext cx="5817087" cy="1078842"/>
        </a:xfrm>
        <a:prstGeom prst="rightArrow">
          <a:avLst>
            <a:gd name="adj1" fmla="val 75000"/>
            <a:gd name="adj2" fmla="val 50000"/>
          </a:avLst>
        </a:prstGeom>
        <a:solidFill>
          <a:schemeClr val="tx1">
            <a:lumMod val="95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b="1" i="0" kern="1200" dirty="0">
              <a:solidFill>
                <a:srgbClr val="0D0D0D"/>
              </a:solidFill>
              <a:effectLst/>
              <a:latin typeface="Söhne"/>
            </a:rPr>
            <a:t>These are everyday individuals who interact with the application for various purposes, such as digitizing handwritten documents, recognizing handwritten numbers in forms, or using handwriting recognition as an input method for digital devices.</a:t>
          </a:r>
          <a:endParaRPr lang="en-US" sz="1400" b="1" kern="1200" dirty="0"/>
        </a:p>
      </dsp:txBody>
      <dsp:txXfrm>
        <a:off x="3878057" y="135131"/>
        <a:ext cx="5412521" cy="809132"/>
      </dsp:txXfrm>
    </dsp:sp>
    <dsp:sp modelId="{1C9D188F-C032-4D25-B093-4644620EF8DE}">
      <dsp:nvSpPr>
        <dsp:cNvPr id="0" name=""/>
        <dsp:cNvSpPr/>
      </dsp:nvSpPr>
      <dsp:spPr>
        <a:xfrm>
          <a:off x="0" y="0"/>
          <a:ext cx="3878058" cy="1078842"/>
        </a:xfrm>
        <a:prstGeom prst="roundRect">
          <a:avLst/>
        </a:prstGeom>
        <a:solidFill>
          <a:srgbClr val="00206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INDIVIDUALS</a:t>
          </a:r>
          <a:endParaRPr lang="en-US" sz="2400" kern="1200" dirty="0"/>
        </a:p>
      </dsp:txBody>
      <dsp:txXfrm>
        <a:off x="52665" y="52665"/>
        <a:ext cx="3772728" cy="973512"/>
      </dsp:txXfrm>
    </dsp:sp>
    <dsp:sp modelId="{820F62AB-884A-43DA-9E0C-A42284B06AD4}">
      <dsp:nvSpPr>
        <dsp:cNvPr id="0" name=""/>
        <dsp:cNvSpPr/>
      </dsp:nvSpPr>
      <dsp:spPr>
        <a:xfrm>
          <a:off x="3878057" y="1187003"/>
          <a:ext cx="5817087" cy="1078842"/>
        </a:xfrm>
        <a:prstGeom prst="rightArrow">
          <a:avLst>
            <a:gd name="adj1" fmla="val 75000"/>
            <a:gd name="adj2" fmla="val 50000"/>
          </a:avLst>
        </a:prstGeom>
        <a:solidFill>
          <a:schemeClr val="tx1">
            <a:lumMod val="95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b="1" i="0" kern="1200" dirty="0">
              <a:solidFill>
                <a:srgbClr val="0D0D0D"/>
              </a:solidFill>
              <a:effectLst/>
              <a:latin typeface="Söhne"/>
            </a:rPr>
            <a:t>These are individuals who may use the system for experimental purposes, studying its performance, improving algorithms, or integrating it into more complex systems</a:t>
          </a:r>
          <a:r>
            <a:rPr lang="en-US" sz="1400" b="0" i="0" kern="1200" dirty="0">
              <a:solidFill>
                <a:srgbClr val="0D0D0D"/>
              </a:solidFill>
              <a:effectLst/>
              <a:latin typeface="Söhne"/>
            </a:rPr>
            <a:t>.</a:t>
          </a:r>
          <a:endParaRPr lang="en-US" sz="1400" kern="1200" dirty="0"/>
        </a:p>
      </dsp:txBody>
      <dsp:txXfrm>
        <a:off x="3878057" y="1321858"/>
        <a:ext cx="5412521" cy="809132"/>
      </dsp:txXfrm>
    </dsp:sp>
    <dsp:sp modelId="{E2C023CE-FBFD-4A13-A6B0-D934EB93F876}">
      <dsp:nvSpPr>
        <dsp:cNvPr id="0" name=""/>
        <dsp:cNvSpPr/>
      </dsp:nvSpPr>
      <dsp:spPr>
        <a:xfrm>
          <a:off x="0" y="1187003"/>
          <a:ext cx="3878058" cy="1078842"/>
        </a:xfrm>
        <a:prstGeom prst="roundRect">
          <a:avLst/>
        </a:prstGeom>
        <a:solidFill>
          <a:srgbClr val="00206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IN" sz="2800" b="0" kern="1200" dirty="0"/>
            <a:t>RESERCHERS</a:t>
          </a:r>
          <a:endParaRPr lang="en-US" sz="2800" b="0" kern="1200" dirty="0"/>
        </a:p>
      </dsp:txBody>
      <dsp:txXfrm>
        <a:off x="52665" y="1239668"/>
        <a:ext cx="3772728" cy="9735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709E9-4210-4631-86E6-37E372CBA711}">
      <dsp:nvSpPr>
        <dsp:cNvPr id="0" name=""/>
        <dsp:cNvSpPr/>
      </dsp:nvSpPr>
      <dsp:spPr>
        <a:xfrm>
          <a:off x="3913276" y="276"/>
          <a:ext cx="5869914" cy="1078842"/>
        </a:xfrm>
        <a:prstGeom prst="rightArrow">
          <a:avLst>
            <a:gd name="adj1" fmla="val 75000"/>
            <a:gd name="adj2" fmla="val 50000"/>
          </a:avLst>
        </a:prstGeom>
        <a:solidFill>
          <a:schemeClr val="tx1">
            <a:lumMod val="95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1" i="0" kern="1200" dirty="0">
              <a:solidFill>
                <a:srgbClr val="0D0D0D"/>
              </a:solidFill>
              <a:effectLst/>
              <a:latin typeface="Söhne"/>
            </a:rPr>
            <a:t>Companies or institutions may use handwritten digit recognition systems for tasks like automatic sorting of mail, processing checks or invoices, or organizing handwritten data in databases</a:t>
          </a:r>
          <a:r>
            <a:rPr lang="en-US" sz="1500" b="0" i="0" kern="1200" dirty="0">
              <a:solidFill>
                <a:srgbClr val="0D0D0D"/>
              </a:solidFill>
              <a:effectLst/>
              <a:latin typeface="Söhne"/>
            </a:rPr>
            <a:t>.</a:t>
          </a:r>
          <a:endParaRPr lang="en-US" sz="1500" kern="1200" dirty="0"/>
        </a:p>
      </dsp:txBody>
      <dsp:txXfrm>
        <a:off x="3913276" y="135131"/>
        <a:ext cx="5465348" cy="809132"/>
      </dsp:txXfrm>
    </dsp:sp>
    <dsp:sp modelId="{7B7E7CFB-B73A-42F0-B527-5C1B5FFDF3C3}">
      <dsp:nvSpPr>
        <dsp:cNvPr id="0" name=""/>
        <dsp:cNvSpPr/>
      </dsp:nvSpPr>
      <dsp:spPr>
        <a:xfrm>
          <a:off x="0" y="276"/>
          <a:ext cx="3913276" cy="1078842"/>
        </a:xfrm>
        <a:prstGeom prst="roundRect">
          <a:avLst/>
        </a:prstGeom>
        <a:solidFill>
          <a:srgbClr val="00206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IN" sz="2800" kern="1200" dirty="0"/>
            <a:t>BUSINESS</a:t>
          </a:r>
          <a:endParaRPr lang="en-US" sz="2800" kern="1200" dirty="0"/>
        </a:p>
      </dsp:txBody>
      <dsp:txXfrm>
        <a:off x="52665" y="52941"/>
        <a:ext cx="3807946" cy="973512"/>
      </dsp:txXfrm>
    </dsp:sp>
    <dsp:sp modelId="{EC6C82B5-539A-462C-8367-2D3DC0B842DD}">
      <dsp:nvSpPr>
        <dsp:cNvPr id="0" name=""/>
        <dsp:cNvSpPr/>
      </dsp:nvSpPr>
      <dsp:spPr>
        <a:xfrm>
          <a:off x="3913276" y="1187003"/>
          <a:ext cx="5869914" cy="1078842"/>
        </a:xfrm>
        <a:prstGeom prst="rightArrow">
          <a:avLst>
            <a:gd name="adj1" fmla="val 75000"/>
            <a:gd name="adj2" fmla="val 50000"/>
          </a:avLst>
        </a:prstGeom>
        <a:solidFill>
          <a:schemeClr val="tx1">
            <a:lumMod val="95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1" i="0" kern="1200" dirty="0">
              <a:solidFill>
                <a:srgbClr val="0D0D0D"/>
              </a:solidFill>
              <a:effectLst/>
              <a:latin typeface="Söhne"/>
            </a:rPr>
            <a:t>Government departments may utilize handwritten digit recognition systems for tasks like processing handwritten forms, digitizing historical records, or verifying handwritten signatures</a:t>
          </a:r>
          <a:r>
            <a:rPr lang="en-US" sz="1500" b="0" i="0" kern="1200" dirty="0">
              <a:solidFill>
                <a:srgbClr val="0D0D0D"/>
              </a:solidFill>
              <a:effectLst/>
              <a:latin typeface="Söhne"/>
            </a:rPr>
            <a:t>.</a:t>
          </a:r>
          <a:endParaRPr lang="en-US" sz="1500" kern="1200" dirty="0"/>
        </a:p>
      </dsp:txBody>
      <dsp:txXfrm>
        <a:off x="3913276" y="1321858"/>
        <a:ext cx="5465348" cy="809132"/>
      </dsp:txXfrm>
    </dsp:sp>
    <dsp:sp modelId="{19106904-EF0F-40B7-AE65-BC008EF79902}">
      <dsp:nvSpPr>
        <dsp:cNvPr id="0" name=""/>
        <dsp:cNvSpPr/>
      </dsp:nvSpPr>
      <dsp:spPr>
        <a:xfrm>
          <a:off x="0" y="1187003"/>
          <a:ext cx="3913276" cy="1078842"/>
        </a:xfrm>
        <a:prstGeom prst="roundRect">
          <a:avLst/>
        </a:prstGeom>
        <a:solidFill>
          <a:srgbClr val="00206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GOVERNMENT AGENCIES</a:t>
          </a:r>
          <a:endParaRPr lang="en-US" sz="2400" kern="1200" dirty="0"/>
        </a:p>
      </dsp:txBody>
      <dsp:txXfrm>
        <a:off x="52665" y="1239668"/>
        <a:ext cx="3807946" cy="97351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2.xml" /><Relationship Id="rId3" Type="http://schemas.openxmlformats.org/officeDocument/2006/relationships/diagramData" Target="../diagrams/data1.xml" /><Relationship Id="rId7" Type="http://schemas.microsoft.com/office/2007/relationships/diagramDrawing" Target="../diagrams/drawing1.xml" /><Relationship Id="rId12" Type="http://schemas.microsoft.com/office/2007/relationships/diagramDrawing" Target="../diagrams/drawing2.xml" /><Relationship Id="rId2" Type="http://schemas.openxmlformats.org/officeDocument/2006/relationships/image" Target="../media/image8.jpg" /><Relationship Id="rId1" Type="http://schemas.openxmlformats.org/officeDocument/2006/relationships/slideLayout" Target="../slideLayouts/slideLayout7.xml" /><Relationship Id="rId6" Type="http://schemas.openxmlformats.org/officeDocument/2006/relationships/diagramColors" Target="../diagrams/colors1.xml" /><Relationship Id="rId11" Type="http://schemas.openxmlformats.org/officeDocument/2006/relationships/diagramColors" Target="../diagrams/colors2.xml" /><Relationship Id="rId5" Type="http://schemas.openxmlformats.org/officeDocument/2006/relationships/diagramQuickStyle" Target="../diagrams/quickStyle1.xml" /><Relationship Id="rId10" Type="http://schemas.openxmlformats.org/officeDocument/2006/relationships/diagramQuickStyle" Target="../diagrams/quickStyle2.xml" /><Relationship Id="rId4" Type="http://schemas.openxmlformats.org/officeDocument/2006/relationships/diagramLayout" Target="../diagrams/layout1.xml" /><Relationship Id="rId9" Type="http://schemas.openxmlformats.org/officeDocument/2006/relationships/diagramLayout" Target="../diagrams/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8.jp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8.jpg" /><Relationship Id="rId1" Type="http://schemas.openxmlformats.org/officeDocument/2006/relationships/slideLayout" Target="../slideLayouts/slideLayout7.xml" /><Relationship Id="rId4" Type="http://schemas.openxmlformats.org/officeDocument/2006/relationships/image" Target="../media/image16.png" /></Relationships>
</file>

<file path=ppt/slides/_rels/slide16.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8.jp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8.jpg" /><Relationship Id="rId1" Type="http://schemas.openxmlformats.org/officeDocument/2006/relationships/slideLayout" Target="../slideLayouts/slideLayout7.xml" /><Relationship Id="rId4" Type="http://schemas.openxmlformats.org/officeDocument/2006/relationships/image" Target="../media/image19.png" /></Relationships>
</file>

<file path=ppt/slides/_rels/slide18.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8.jp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8.jpg" /><Relationship Id="rId1" Type="http://schemas.openxmlformats.org/officeDocument/2006/relationships/slideLayout" Target="../slideLayouts/slideLayout7.xml" /><Relationship Id="rId4" Type="http://schemas.openxmlformats.org/officeDocument/2006/relationships/image" Target="../media/image22.png" /></Relationships>
</file>

<file path=ppt/slides/_rels/slide2.xml.rels><?xml version="1.0" encoding="UTF-8" standalone="yes"?>
<Relationships xmlns="http://schemas.openxmlformats.org/package/2006/relationships"><Relationship Id="rId3" Type="http://schemas.openxmlformats.org/officeDocument/2006/relationships/hyperlink" Target="mailto:rvishali899@gmail.com" TargetMode="External" /><Relationship Id="rId2" Type="http://schemas.openxmlformats.org/officeDocument/2006/relationships/image" Target="../media/image7.jpg"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8.jpg" /><Relationship Id="rId1" Type="http://schemas.openxmlformats.org/officeDocument/2006/relationships/slideLayout" Target="../slideLayouts/slideLayout7.xml" /><Relationship Id="rId4" Type="http://schemas.openxmlformats.org/officeDocument/2006/relationships/image" Target="../media/image24.png" /></Relationships>
</file>

<file path=ppt/slides/_rels/slide3.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jp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8.jp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8.jpg" /><Relationship Id="rId1" Type="http://schemas.openxmlformats.org/officeDocument/2006/relationships/slideLayout" Target="../slideLayouts/slideLayout7.xml" /><Relationship Id="rId5" Type="http://schemas.openxmlformats.org/officeDocument/2006/relationships/image" Target="../media/image13.png" /><Relationship Id="rId4"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68521D-146C-4045-B3CA-EC609070AC43}"/>
              </a:ext>
            </a:extLst>
          </p:cNvPr>
          <p:cNvPicPr>
            <a:picLocks noChangeAspect="1"/>
          </p:cNvPicPr>
          <p:nvPr/>
        </p:nvPicPr>
        <p:blipFill>
          <a:blip r:embed="rId2"/>
          <a:stretch>
            <a:fillRect/>
          </a:stretch>
        </p:blipFill>
        <p:spPr>
          <a:xfrm>
            <a:off x="0" y="1"/>
            <a:ext cx="12192000" cy="6858000"/>
          </a:xfrm>
          <a:prstGeom prst="rect">
            <a:avLst/>
          </a:prstGeom>
        </p:spPr>
      </p:pic>
      <p:sp>
        <p:nvSpPr>
          <p:cNvPr id="4" name="TextBox 3">
            <a:extLst>
              <a:ext uri="{FF2B5EF4-FFF2-40B4-BE49-F238E27FC236}">
                <a16:creationId xmlns:a16="http://schemas.microsoft.com/office/drawing/2014/main" id="{441BEA09-0E5E-4751-AA97-CD60B3DABEE4}"/>
              </a:ext>
            </a:extLst>
          </p:cNvPr>
          <p:cNvSpPr txBox="1"/>
          <p:nvPr/>
        </p:nvSpPr>
        <p:spPr>
          <a:xfrm>
            <a:off x="318052" y="318052"/>
            <a:ext cx="8720657" cy="1754326"/>
          </a:xfrm>
          <a:prstGeom prst="rect">
            <a:avLst/>
          </a:prstGeom>
          <a:noFill/>
        </p:spPr>
        <p:txBody>
          <a:bodyPr wrap="none" rtlCol="0">
            <a:spAutoFit/>
          </a:bodyPr>
          <a:lstStyle/>
          <a:p>
            <a:r>
              <a:rPr lang="en-IN" sz="5400" b="1" dirty="0"/>
              <a:t>HAND WRITTEN DIGIT</a:t>
            </a:r>
          </a:p>
          <a:p>
            <a:r>
              <a:rPr lang="en-IN" sz="5400" b="1" dirty="0"/>
              <a:t>RECOGINITION WITH RNN</a:t>
            </a:r>
            <a:endParaRPr lang="en-US" sz="5400" b="1" dirty="0"/>
          </a:p>
        </p:txBody>
      </p:sp>
    </p:spTree>
    <p:extLst>
      <p:ext uri="{BB962C8B-B14F-4D97-AF65-F5344CB8AC3E}">
        <p14:creationId xmlns:p14="http://schemas.microsoft.com/office/powerpoint/2010/main" val="2175491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3AD68-7837-4646-99D5-A66DB0722961}"/>
              </a:ext>
            </a:extLst>
          </p:cNvPr>
          <p:cNvPicPr>
            <a:picLocks noChangeAspect="1"/>
          </p:cNvPicPr>
          <p:nvPr/>
        </p:nvPicPr>
        <p:blipFill>
          <a:blip r:embed="rId2"/>
          <a:stretch>
            <a:fillRect/>
          </a:stretch>
        </p:blipFill>
        <p:spPr>
          <a:xfrm>
            <a:off x="-159026" y="0"/>
            <a:ext cx="12192000" cy="6858000"/>
          </a:xfrm>
          <a:prstGeom prst="rect">
            <a:avLst/>
          </a:prstGeom>
        </p:spPr>
      </p:pic>
      <p:sp>
        <p:nvSpPr>
          <p:cNvPr id="2" name="TextBox 1">
            <a:extLst>
              <a:ext uri="{FF2B5EF4-FFF2-40B4-BE49-F238E27FC236}">
                <a16:creationId xmlns:a16="http://schemas.microsoft.com/office/drawing/2014/main" id="{81D30CE2-D369-43C8-8135-869F2A373E41}"/>
              </a:ext>
            </a:extLst>
          </p:cNvPr>
          <p:cNvSpPr txBox="1"/>
          <p:nvPr/>
        </p:nvSpPr>
        <p:spPr>
          <a:xfrm>
            <a:off x="3662954" y="503583"/>
            <a:ext cx="4548040" cy="584775"/>
          </a:xfrm>
          <a:prstGeom prst="rect">
            <a:avLst/>
          </a:prstGeom>
          <a:noFill/>
        </p:spPr>
        <p:txBody>
          <a:bodyPr wrap="none" rtlCol="0">
            <a:spAutoFit/>
          </a:bodyPr>
          <a:lstStyle/>
          <a:p>
            <a:r>
              <a:rPr lang="en-IN" sz="3200" b="1" dirty="0"/>
              <a:t>WHO ARE END USERS?</a:t>
            </a:r>
            <a:endParaRPr lang="en-US" sz="3200" b="1" dirty="0"/>
          </a:p>
        </p:txBody>
      </p:sp>
      <p:graphicFrame>
        <p:nvGraphicFramePr>
          <p:cNvPr id="4" name="Diagram 3">
            <a:extLst>
              <a:ext uri="{FF2B5EF4-FFF2-40B4-BE49-F238E27FC236}">
                <a16:creationId xmlns:a16="http://schemas.microsoft.com/office/drawing/2014/main" id="{C1FC4D96-D449-4416-B879-5DC75AFEA10C}"/>
              </a:ext>
            </a:extLst>
          </p:cNvPr>
          <p:cNvGraphicFramePr/>
          <p:nvPr>
            <p:extLst>
              <p:ext uri="{D42A27DB-BD31-4B8C-83A1-F6EECF244321}">
                <p14:modId xmlns:p14="http://schemas.microsoft.com/office/powerpoint/2010/main" val="2824117146"/>
              </p:ext>
            </p:extLst>
          </p:nvPr>
        </p:nvGraphicFramePr>
        <p:xfrm>
          <a:off x="1089401" y="1330301"/>
          <a:ext cx="9695145" cy="22661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AC09D730-4B32-4C87-9BFF-2585CC76825C}"/>
              </a:ext>
            </a:extLst>
          </p:cNvPr>
          <p:cNvGraphicFramePr/>
          <p:nvPr>
            <p:extLst>
              <p:ext uri="{D42A27DB-BD31-4B8C-83A1-F6EECF244321}">
                <p14:modId xmlns:p14="http://schemas.microsoft.com/office/powerpoint/2010/main" val="1788951339"/>
              </p:ext>
            </p:extLst>
          </p:nvPr>
        </p:nvGraphicFramePr>
        <p:xfrm>
          <a:off x="1045377" y="3793663"/>
          <a:ext cx="9783191" cy="22661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50790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4AC0C2-E7A0-43F4-8F51-67113C7F49B8}"/>
              </a:ext>
            </a:extLst>
          </p:cNvPr>
          <p:cNvPicPr>
            <a:picLocks noChangeAspect="1"/>
          </p:cNvPicPr>
          <p:nvPr/>
        </p:nvPicPr>
        <p:blipFill>
          <a:blip r:embed="rId2"/>
          <a:stretch>
            <a:fillRect/>
          </a:stretch>
        </p:blipFill>
        <p:spPr>
          <a:xfrm>
            <a:off x="0" y="-112735"/>
            <a:ext cx="12192000" cy="6858000"/>
          </a:xfrm>
          <a:prstGeom prst="rect">
            <a:avLst/>
          </a:prstGeom>
        </p:spPr>
      </p:pic>
      <p:sp>
        <p:nvSpPr>
          <p:cNvPr id="4" name="Rectangle 3">
            <a:extLst>
              <a:ext uri="{FF2B5EF4-FFF2-40B4-BE49-F238E27FC236}">
                <a16:creationId xmlns:a16="http://schemas.microsoft.com/office/drawing/2014/main" id="{34C01B4D-48C1-4BE2-AA10-8D3210DEF026}"/>
              </a:ext>
            </a:extLst>
          </p:cNvPr>
          <p:cNvSpPr/>
          <p:nvPr/>
        </p:nvSpPr>
        <p:spPr>
          <a:xfrm>
            <a:off x="626301" y="1049426"/>
            <a:ext cx="10885118" cy="5816977"/>
          </a:xfrm>
          <a:prstGeom prst="rect">
            <a:avLst/>
          </a:prstGeom>
        </p:spPr>
        <p:txBody>
          <a:bodyPr wrap="square">
            <a:spAutoFit/>
          </a:bodyPr>
          <a:lstStyle/>
          <a:p>
            <a:pPr>
              <a:buFont typeface="+mj-lt"/>
              <a:buAutoNum type="arabicPeriod"/>
            </a:pPr>
            <a:r>
              <a:rPr lang="en-US" sz="2400" b="1" u="sng" dirty="0">
                <a:latin typeface="Söhne"/>
              </a:rPr>
              <a:t>Accurate Recognition</a:t>
            </a:r>
            <a:r>
              <a:rPr lang="en-US" sz="2400" dirty="0">
                <a:latin typeface="Söhne"/>
              </a:rPr>
              <a:t>: RNNs are well-suited for sequential data like handwriting because they can capture temporal dependencies. This enables the model to accurately recognize handwritten digits even when they are written in a continuous stroke.</a:t>
            </a:r>
          </a:p>
          <a:p>
            <a:pPr>
              <a:buFont typeface="+mj-lt"/>
              <a:buAutoNum type="arabicPeriod"/>
            </a:pPr>
            <a:endParaRPr lang="en-US" sz="2400" dirty="0">
              <a:latin typeface="Söhne"/>
            </a:endParaRPr>
          </a:p>
          <a:p>
            <a:pPr>
              <a:buFont typeface="+mj-lt"/>
              <a:buAutoNum type="arabicPeriod"/>
            </a:pPr>
            <a:r>
              <a:rPr lang="en-US" sz="2400" b="1" u="sng" dirty="0">
                <a:latin typeface="Söhne"/>
              </a:rPr>
              <a:t>Flexibility</a:t>
            </a:r>
            <a:r>
              <a:rPr lang="en-US" sz="2400" dirty="0">
                <a:latin typeface="Söhne"/>
              </a:rPr>
              <a:t>: RNNs can handle inputs of varying lengths, making them adaptable to different styles of handwriting and different writing speeds. This flexibility allows the system to be used across a wide range of applications and scenarios.</a:t>
            </a:r>
          </a:p>
          <a:p>
            <a:pPr>
              <a:buFont typeface="+mj-lt"/>
              <a:buAutoNum type="arabicPeriod"/>
            </a:pPr>
            <a:endParaRPr lang="en-US" sz="2400" dirty="0">
              <a:latin typeface="Söhne"/>
            </a:endParaRPr>
          </a:p>
          <a:p>
            <a:pPr lvl="0">
              <a:buFont typeface="+mj-lt"/>
              <a:buAutoNum type="arabicPeriod"/>
            </a:pPr>
            <a:r>
              <a:rPr lang="en-US" sz="2400" b="1" u="sng" dirty="0">
                <a:solidFill>
                  <a:prstClr val="white"/>
                </a:solidFill>
                <a:latin typeface="Söhne"/>
              </a:rPr>
              <a:t>User-friendly Interface</a:t>
            </a:r>
            <a:r>
              <a:rPr lang="en-US" sz="2400" dirty="0">
                <a:solidFill>
                  <a:prstClr val="white"/>
                </a:solidFill>
                <a:latin typeface="Söhne"/>
              </a:rPr>
              <a:t>: By integrating the RNN-based recognition system into user-friendly applications or devices, such as mobile apps or touchscreen interfaces, the solution can offer a seamless and intuitive user experience. This can increase user adoption and satisfaction.</a:t>
            </a:r>
          </a:p>
          <a:p>
            <a:pPr>
              <a:buFont typeface="+mj-lt"/>
              <a:buAutoNum type="arabicPeriod"/>
            </a:pPr>
            <a:endParaRPr lang="en-US" sz="2400" dirty="0">
              <a:latin typeface="Söhne"/>
            </a:endParaRPr>
          </a:p>
          <a:p>
            <a:endParaRPr lang="en-US" dirty="0">
              <a:latin typeface="Söhne"/>
            </a:endParaRPr>
          </a:p>
          <a:p>
            <a:pPr>
              <a:buFont typeface="+mj-lt"/>
              <a:buAutoNum type="arabicPeriod"/>
            </a:pPr>
            <a:endParaRPr lang="en-US" dirty="0">
              <a:latin typeface="Söhne"/>
            </a:endParaRPr>
          </a:p>
        </p:txBody>
      </p:sp>
      <p:sp>
        <p:nvSpPr>
          <p:cNvPr id="5" name="TextBox 4">
            <a:extLst>
              <a:ext uri="{FF2B5EF4-FFF2-40B4-BE49-F238E27FC236}">
                <a16:creationId xmlns:a16="http://schemas.microsoft.com/office/drawing/2014/main" id="{1C4551CB-8086-485C-BBCE-74FF3B6DD662}"/>
              </a:ext>
            </a:extLst>
          </p:cNvPr>
          <p:cNvSpPr txBox="1"/>
          <p:nvPr/>
        </p:nvSpPr>
        <p:spPr>
          <a:xfrm>
            <a:off x="2135621" y="175958"/>
            <a:ext cx="7920758" cy="584775"/>
          </a:xfrm>
          <a:prstGeom prst="rect">
            <a:avLst/>
          </a:prstGeom>
          <a:noFill/>
        </p:spPr>
        <p:txBody>
          <a:bodyPr wrap="none" rtlCol="0">
            <a:spAutoFit/>
          </a:bodyPr>
          <a:lstStyle/>
          <a:p>
            <a:r>
              <a:rPr lang="en-IN" sz="3200" b="1" dirty="0"/>
              <a:t>SOLUTION AND ITS VALUE PROPOSITION</a:t>
            </a:r>
            <a:endParaRPr lang="en-US" sz="3200" b="1" dirty="0"/>
          </a:p>
        </p:txBody>
      </p:sp>
    </p:spTree>
    <p:extLst>
      <p:ext uri="{BB962C8B-B14F-4D97-AF65-F5344CB8AC3E}">
        <p14:creationId xmlns:p14="http://schemas.microsoft.com/office/powerpoint/2010/main" val="2387245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3EE03F-B2AF-4227-8DDC-396D45D4DBC6}"/>
              </a:ext>
            </a:extLst>
          </p:cNvPr>
          <p:cNvPicPr>
            <a:picLocks noChangeAspect="1"/>
          </p:cNvPicPr>
          <p:nvPr/>
        </p:nvPicPr>
        <p:blipFill>
          <a:blip r:embed="rId2"/>
          <a:stretch>
            <a:fillRect/>
          </a:stretch>
        </p:blipFill>
        <p:spPr>
          <a:xfrm>
            <a:off x="0" y="-1"/>
            <a:ext cx="12192000" cy="6858001"/>
          </a:xfrm>
          <a:prstGeom prst="rect">
            <a:avLst/>
          </a:prstGeom>
        </p:spPr>
      </p:pic>
      <p:sp>
        <p:nvSpPr>
          <p:cNvPr id="4" name="Rectangle 3">
            <a:extLst>
              <a:ext uri="{FF2B5EF4-FFF2-40B4-BE49-F238E27FC236}">
                <a16:creationId xmlns:a16="http://schemas.microsoft.com/office/drawing/2014/main" id="{D6B4BDD9-B31C-4A3E-AAB2-3DD0D934DCB7}"/>
              </a:ext>
            </a:extLst>
          </p:cNvPr>
          <p:cNvSpPr/>
          <p:nvPr/>
        </p:nvSpPr>
        <p:spPr>
          <a:xfrm>
            <a:off x="413359" y="335846"/>
            <a:ext cx="11035430" cy="5909310"/>
          </a:xfrm>
          <a:prstGeom prst="rect">
            <a:avLst/>
          </a:prstGeom>
        </p:spPr>
        <p:txBody>
          <a:bodyPr wrap="square">
            <a:spAutoFit/>
          </a:bodyPr>
          <a:lstStyle/>
          <a:p>
            <a:pPr>
              <a:buFont typeface="+mj-lt"/>
              <a:buAutoNum type="arabicPeriod"/>
            </a:pPr>
            <a:endParaRPr lang="en-US" sz="2400" dirty="0">
              <a:latin typeface="Söhne"/>
            </a:endParaRPr>
          </a:p>
          <a:p>
            <a:r>
              <a:rPr lang="en-US" sz="2400" b="1" dirty="0">
                <a:latin typeface="Söhne"/>
              </a:rPr>
              <a:t>4.</a:t>
            </a:r>
            <a:r>
              <a:rPr lang="en-US" sz="2400" b="1" u="sng" dirty="0">
                <a:latin typeface="Söhne"/>
              </a:rPr>
              <a:t>Automation and Efficiency</a:t>
            </a:r>
            <a:r>
              <a:rPr lang="en-US" sz="2400" dirty="0">
                <a:latin typeface="Söhne"/>
              </a:rPr>
              <a:t>: By automating the process of digit recognition, the solution can save time and effort for users who would otherwise have to manually transcribe handwritten digits. This can lead to increased productivity and cost savings in various industries, such as banking, logistics, and healthcare</a:t>
            </a:r>
          </a:p>
          <a:p>
            <a:endParaRPr lang="en-US" sz="2400" dirty="0">
              <a:latin typeface="Söhne"/>
            </a:endParaRPr>
          </a:p>
          <a:p>
            <a:r>
              <a:rPr lang="en-US" sz="2400" b="1" dirty="0">
                <a:solidFill>
                  <a:schemeClr val="tx1">
                    <a:lumMod val="95000"/>
                  </a:schemeClr>
                </a:solidFill>
                <a:latin typeface="Söhne"/>
              </a:rPr>
              <a:t>5.</a:t>
            </a:r>
            <a:r>
              <a:rPr lang="en-US" sz="2400" b="1" u="sng" dirty="0">
                <a:solidFill>
                  <a:schemeClr val="tx1">
                    <a:lumMod val="95000"/>
                  </a:schemeClr>
                </a:solidFill>
                <a:latin typeface="Söhne"/>
              </a:rPr>
              <a:t>Scalability</a:t>
            </a:r>
            <a:r>
              <a:rPr lang="en-US" sz="2400" dirty="0">
                <a:solidFill>
                  <a:schemeClr val="tx1">
                    <a:lumMod val="95000"/>
                  </a:schemeClr>
                </a:solidFill>
                <a:latin typeface="Söhne"/>
              </a:rPr>
              <a:t>: RNN-based digit recognition solutions can be scaled to handle large volumes of handwritten data, making them suitable for both small-scale applications and enterprise-level deployments. This scalability ensures that the solution remains effective as the volume of data increases over time.</a:t>
            </a:r>
          </a:p>
          <a:p>
            <a:pPr>
              <a:buFont typeface="+mj-lt"/>
              <a:buAutoNum type="arabicPeriod"/>
            </a:pPr>
            <a:endParaRPr lang="en-US" sz="2400" dirty="0">
              <a:solidFill>
                <a:schemeClr val="tx1">
                  <a:lumMod val="95000"/>
                </a:schemeClr>
              </a:solidFill>
              <a:latin typeface="Söhne"/>
            </a:endParaRPr>
          </a:p>
          <a:p>
            <a:r>
              <a:rPr lang="en-US" sz="2400" b="1" dirty="0">
                <a:latin typeface="Söhne"/>
              </a:rPr>
              <a:t>6.</a:t>
            </a:r>
            <a:r>
              <a:rPr lang="en-US" sz="2400" b="1" u="sng" dirty="0">
                <a:latin typeface="Söhne"/>
              </a:rPr>
              <a:t>Customization and Adaptability</a:t>
            </a:r>
            <a:r>
              <a:rPr lang="en-US" sz="2400" dirty="0">
                <a:latin typeface="Söhne"/>
              </a:rPr>
              <a:t>: The RNN architecture allows for easy customization and fine-tuning to specific use cases or datasets. This adaptability enables the solution to achieve high levels of accuracy even in challenging environments or with limited training data.</a:t>
            </a:r>
          </a:p>
          <a:p>
            <a:endParaRPr lang="en-US" dirty="0">
              <a:latin typeface="Söhne"/>
            </a:endParaRPr>
          </a:p>
        </p:txBody>
      </p:sp>
    </p:spTree>
    <p:extLst>
      <p:ext uri="{BB962C8B-B14F-4D97-AF65-F5344CB8AC3E}">
        <p14:creationId xmlns:p14="http://schemas.microsoft.com/office/powerpoint/2010/main" val="2793104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D2E99D-F366-4E69-8CA3-7A0F3C50C43B}"/>
              </a:ext>
            </a:extLst>
          </p:cNvPr>
          <p:cNvPicPr>
            <a:picLocks noChangeAspect="1"/>
          </p:cNvPicPr>
          <p:nvPr/>
        </p:nvPicPr>
        <p:blipFill>
          <a:blip r:embed="rId2"/>
          <a:stretch>
            <a:fillRect/>
          </a:stretch>
        </p:blipFill>
        <p:spPr>
          <a:xfrm>
            <a:off x="0" y="0"/>
            <a:ext cx="12192000" cy="6857999"/>
          </a:xfrm>
          <a:prstGeom prst="rect">
            <a:avLst/>
          </a:prstGeom>
        </p:spPr>
      </p:pic>
      <p:sp>
        <p:nvSpPr>
          <p:cNvPr id="4" name="Rectangle 3">
            <a:extLst>
              <a:ext uri="{FF2B5EF4-FFF2-40B4-BE49-F238E27FC236}">
                <a16:creationId xmlns:a16="http://schemas.microsoft.com/office/drawing/2014/main" id="{15C22498-8FE0-407A-AF51-B1552055759B}"/>
              </a:ext>
            </a:extLst>
          </p:cNvPr>
          <p:cNvSpPr/>
          <p:nvPr/>
        </p:nvSpPr>
        <p:spPr>
          <a:xfrm>
            <a:off x="457200" y="1041089"/>
            <a:ext cx="11277600" cy="6370975"/>
          </a:xfrm>
          <a:prstGeom prst="rect">
            <a:avLst/>
          </a:prstGeom>
        </p:spPr>
        <p:txBody>
          <a:bodyPr wrap="square">
            <a:spAutoFit/>
          </a:bodyPr>
          <a:lstStyle/>
          <a:p>
            <a:pPr marL="342900" indent="-342900">
              <a:buFont typeface="Wingdings" panose="05000000000000000000" pitchFamily="2" charset="2"/>
              <a:buChar char="v"/>
            </a:pPr>
            <a:r>
              <a:rPr lang="en-US" sz="2400" b="1" u="sng" dirty="0">
                <a:latin typeface="Söhne"/>
              </a:rPr>
              <a:t>Efficient Model Design</a:t>
            </a:r>
            <a:r>
              <a:rPr lang="en-US" sz="2400" dirty="0">
                <a:latin typeface="Söhne"/>
              </a:rPr>
              <a:t>: The model architecture is straightforward yet effective. By using just a single-layer Simple RNN followed by a Dense layer, it achieves reasonable performance on the MNIST dataset. This simplicity highlights the power of deep learning frameworks like TensorFlow and </a:t>
            </a:r>
            <a:r>
              <a:rPr lang="en-US" sz="2400" dirty="0" err="1">
                <a:latin typeface="Söhne"/>
              </a:rPr>
              <a:t>Keras</a:t>
            </a:r>
            <a:r>
              <a:rPr lang="en-US" sz="2400" dirty="0">
                <a:latin typeface="Söhne"/>
              </a:rPr>
              <a:t>, which enable rapid prototyping and experimentation.</a:t>
            </a:r>
          </a:p>
          <a:p>
            <a:pPr marL="342900" indent="-342900">
              <a:buFont typeface="Wingdings" panose="05000000000000000000" pitchFamily="2" charset="2"/>
              <a:buChar char="v"/>
            </a:pPr>
            <a:endParaRPr lang="en-US" sz="2400" dirty="0">
              <a:latin typeface="Söhne"/>
            </a:endParaRPr>
          </a:p>
          <a:p>
            <a:pPr marL="342900" indent="-342900">
              <a:buFont typeface="Wingdings" panose="05000000000000000000" pitchFamily="2" charset="2"/>
              <a:buChar char="v"/>
            </a:pPr>
            <a:r>
              <a:rPr lang="en-US" sz="2400" b="1" dirty="0">
                <a:latin typeface="Söhne"/>
              </a:rPr>
              <a:t> </a:t>
            </a:r>
            <a:r>
              <a:rPr lang="en-US" sz="2400" b="1" u="sng" dirty="0">
                <a:latin typeface="Söhne"/>
              </a:rPr>
              <a:t>Clear Training Procedure</a:t>
            </a:r>
            <a:r>
              <a:rPr lang="en-US" sz="2400" dirty="0">
                <a:latin typeface="Söhne"/>
              </a:rPr>
              <a:t>: The training procedure is clearly defined and implemented. The code specifies the number of epochs, batch size, and validation split, providing a structured approach to model training.</a:t>
            </a:r>
          </a:p>
          <a:p>
            <a:pPr marL="342900" indent="-342900">
              <a:buFont typeface="Wingdings" panose="05000000000000000000" pitchFamily="2" charset="2"/>
              <a:buChar char="v"/>
            </a:pPr>
            <a:endParaRPr lang="en-US" sz="2400" dirty="0">
              <a:latin typeface="Söhne"/>
            </a:endParaRPr>
          </a:p>
          <a:p>
            <a:pPr marL="342900" indent="-342900">
              <a:buFont typeface="Wingdings" panose="05000000000000000000" pitchFamily="2" charset="2"/>
              <a:buChar char="v"/>
            </a:pPr>
            <a:r>
              <a:rPr lang="en-US" sz="2400" b="1" u="sng" dirty="0">
                <a:latin typeface="Söhne"/>
              </a:rPr>
              <a:t>Visualization</a:t>
            </a:r>
            <a:r>
              <a:rPr lang="en-US" sz="2400" dirty="0">
                <a:latin typeface="Söhne"/>
              </a:rPr>
              <a:t>: The code goes the extra mile by visualizing a random test image along with its true label and predicted label. This visual feedback helps in understanding the model's behavior and provides insights into its strengths and weaknesses.</a:t>
            </a:r>
          </a:p>
          <a:p>
            <a:br>
              <a:rPr lang="en-US" sz="2400" dirty="0"/>
            </a:br>
            <a:endParaRPr lang="en-US" sz="2400" dirty="0">
              <a:latin typeface="Söhne"/>
            </a:endParaRPr>
          </a:p>
          <a:p>
            <a:pPr>
              <a:buFont typeface="+mj-lt"/>
              <a:buAutoNum type="arabicPeriod"/>
            </a:pPr>
            <a:endParaRPr lang="en-US" sz="2400" dirty="0">
              <a:latin typeface="Söhne"/>
            </a:endParaRPr>
          </a:p>
          <a:p>
            <a:pPr>
              <a:buFont typeface="+mj-lt"/>
              <a:buAutoNum type="arabicPeriod"/>
            </a:pPr>
            <a:endParaRPr lang="en-US" sz="2400" dirty="0">
              <a:latin typeface="Söhne"/>
            </a:endParaRPr>
          </a:p>
        </p:txBody>
      </p:sp>
      <p:sp>
        <p:nvSpPr>
          <p:cNvPr id="5" name="TextBox 4">
            <a:extLst>
              <a:ext uri="{FF2B5EF4-FFF2-40B4-BE49-F238E27FC236}">
                <a16:creationId xmlns:a16="http://schemas.microsoft.com/office/drawing/2014/main" id="{350A61F0-D9F5-4A20-8AA7-CEC72C659BE1}"/>
              </a:ext>
            </a:extLst>
          </p:cNvPr>
          <p:cNvSpPr txBox="1"/>
          <p:nvPr/>
        </p:nvSpPr>
        <p:spPr>
          <a:xfrm>
            <a:off x="3710609" y="228157"/>
            <a:ext cx="5426486" cy="584775"/>
          </a:xfrm>
          <a:prstGeom prst="rect">
            <a:avLst/>
          </a:prstGeom>
          <a:noFill/>
        </p:spPr>
        <p:txBody>
          <a:bodyPr wrap="none" rtlCol="0">
            <a:spAutoFit/>
          </a:bodyPr>
          <a:lstStyle/>
          <a:p>
            <a:r>
              <a:rPr lang="en-IN" sz="3200" b="1" dirty="0"/>
              <a:t>THE WOW IN MY SOLUTION</a:t>
            </a:r>
            <a:endParaRPr lang="en-US" sz="3200" b="1" dirty="0"/>
          </a:p>
        </p:txBody>
      </p:sp>
    </p:spTree>
    <p:extLst>
      <p:ext uri="{BB962C8B-B14F-4D97-AF65-F5344CB8AC3E}">
        <p14:creationId xmlns:p14="http://schemas.microsoft.com/office/powerpoint/2010/main" val="4076807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E0DC0D-9B07-4164-8169-CE5286BDD735}"/>
              </a:ext>
            </a:extLst>
          </p:cNvPr>
          <p:cNvPicPr>
            <a:picLocks noChangeAspect="1"/>
          </p:cNvPicPr>
          <p:nvPr/>
        </p:nvPicPr>
        <p:blipFill>
          <a:blip r:embed="rId2"/>
          <a:stretch>
            <a:fillRect/>
          </a:stretch>
        </p:blipFill>
        <p:spPr>
          <a:xfrm>
            <a:off x="0" y="-90742"/>
            <a:ext cx="12192000" cy="6858001"/>
          </a:xfrm>
          <a:prstGeom prst="rect">
            <a:avLst/>
          </a:prstGeom>
        </p:spPr>
      </p:pic>
      <p:sp>
        <p:nvSpPr>
          <p:cNvPr id="5" name="Rectangle 4">
            <a:extLst>
              <a:ext uri="{FF2B5EF4-FFF2-40B4-BE49-F238E27FC236}">
                <a16:creationId xmlns:a16="http://schemas.microsoft.com/office/drawing/2014/main" id="{C5F10193-768E-4E48-935C-45B3F1DF8B9B}"/>
              </a:ext>
            </a:extLst>
          </p:cNvPr>
          <p:cNvSpPr/>
          <p:nvPr/>
        </p:nvSpPr>
        <p:spPr>
          <a:xfrm>
            <a:off x="413359" y="832196"/>
            <a:ext cx="11411211" cy="2369880"/>
          </a:xfrm>
          <a:prstGeom prst="rect">
            <a:avLst/>
          </a:prstGeom>
        </p:spPr>
        <p:txBody>
          <a:bodyPr wrap="square">
            <a:spAutoFit/>
          </a:bodyPr>
          <a:lstStyle/>
          <a:p>
            <a:pPr lvl="0"/>
            <a:r>
              <a:rPr lang="en-US" sz="2800" b="1" u="sng" dirty="0">
                <a:solidFill>
                  <a:prstClr val="white"/>
                </a:solidFill>
                <a:latin typeface="Google Sans"/>
              </a:rPr>
              <a:t>1.Data Preparation:</a:t>
            </a:r>
          </a:p>
          <a:p>
            <a:pPr lvl="0"/>
            <a:endParaRPr lang="en-US" sz="2800" b="1" u="sng" dirty="0">
              <a:solidFill>
                <a:prstClr val="white"/>
              </a:solidFill>
              <a:latin typeface="Google Sans"/>
            </a:endParaRPr>
          </a:p>
          <a:p>
            <a:pPr lvl="0"/>
            <a:r>
              <a:rPr lang="en-US" sz="2400" dirty="0">
                <a:solidFill>
                  <a:prstClr val="white"/>
                </a:solidFill>
                <a:latin typeface="Google Sans"/>
              </a:rPr>
              <a:t>Utilize TensorFlow's dataset module to load the MNIST dataset, which is divided into training and test sets.</a:t>
            </a:r>
          </a:p>
          <a:p>
            <a:pPr lvl="0"/>
            <a:r>
              <a:rPr lang="en-US" sz="2400" dirty="0">
                <a:solidFill>
                  <a:prstClr val="white"/>
                </a:solidFill>
                <a:latin typeface="Google Sans"/>
              </a:rPr>
              <a:t>Normalize the pixel values of the images to the range [0, 1] by dividing by 255.</a:t>
            </a:r>
          </a:p>
          <a:p>
            <a:pPr lvl="0"/>
            <a:endParaRPr lang="en-US" sz="2000" dirty="0">
              <a:solidFill>
                <a:prstClr val="white"/>
              </a:solidFill>
              <a:latin typeface="Google Sans"/>
            </a:endParaRPr>
          </a:p>
        </p:txBody>
      </p:sp>
      <p:pic>
        <p:nvPicPr>
          <p:cNvPr id="7" name="Picture 6">
            <a:extLst>
              <a:ext uri="{FF2B5EF4-FFF2-40B4-BE49-F238E27FC236}">
                <a16:creationId xmlns:a16="http://schemas.microsoft.com/office/drawing/2014/main" id="{F72F9E3B-2F56-4628-A3B3-8D74ADE2156A}"/>
              </a:ext>
            </a:extLst>
          </p:cNvPr>
          <p:cNvPicPr>
            <a:picLocks noChangeAspect="1"/>
          </p:cNvPicPr>
          <p:nvPr/>
        </p:nvPicPr>
        <p:blipFill>
          <a:blip r:embed="rId3"/>
          <a:stretch>
            <a:fillRect/>
          </a:stretch>
        </p:blipFill>
        <p:spPr>
          <a:xfrm>
            <a:off x="3230865" y="3202076"/>
            <a:ext cx="4924425" cy="2731666"/>
          </a:xfrm>
          <a:prstGeom prst="rect">
            <a:avLst/>
          </a:prstGeom>
        </p:spPr>
      </p:pic>
      <p:sp>
        <p:nvSpPr>
          <p:cNvPr id="9" name="TextBox 8">
            <a:extLst>
              <a:ext uri="{FF2B5EF4-FFF2-40B4-BE49-F238E27FC236}">
                <a16:creationId xmlns:a16="http://schemas.microsoft.com/office/drawing/2014/main" id="{A5FEF93B-42F4-4DE5-900D-B78F8E24C2AE}"/>
              </a:ext>
            </a:extLst>
          </p:cNvPr>
          <p:cNvSpPr txBox="1"/>
          <p:nvPr/>
        </p:nvSpPr>
        <p:spPr>
          <a:xfrm>
            <a:off x="4484318" y="162838"/>
            <a:ext cx="179749" cy="225469"/>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E216E1CC-2829-4208-B63D-259A5F3490E1}"/>
              </a:ext>
            </a:extLst>
          </p:cNvPr>
          <p:cNvSpPr txBox="1"/>
          <p:nvPr/>
        </p:nvSpPr>
        <p:spPr>
          <a:xfrm>
            <a:off x="4321478" y="162838"/>
            <a:ext cx="3068877" cy="584775"/>
          </a:xfrm>
          <a:prstGeom prst="rect">
            <a:avLst/>
          </a:prstGeom>
          <a:noFill/>
        </p:spPr>
        <p:txBody>
          <a:bodyPr wrap="square" rtlCol="0">
            <a:spAutoFit/>
          </a:bodyPr>
          <a:lstStyle/>
          <a:p>
            <a:r>
              <a:rPr lang="en-IN" sz="3200" b="1" dirty="0"/>
              <a:t>MODELLING</a:t>
            </a:r>
            <a:endParaRPr lang="en-US" sz="3200" b="1" dirty="0"/>
          </a:p>
        </p:txBody>
      </p:sp>
    </p:spTree>
    <p:extLst>
      <p:ext uri="{BB962C8B-B14F-4D97-AF65-F5344CB8AC3E}">
        <p14:creationId xmlns:p14="http://schemas.microsoft.com/office/powerpoint/2010/main" val="41646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98D987-6E6A-4B43-86DB-4707ABABF2F0}"/>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14EB3CB1-B1A6-4046-A692-CFF759E0EC7E}"/>
              </a:ext>
            </a:extLst>
          </p:cNvPr>
          <p:cNvSpPr/>
          <p:nvPr/>
        </p:nvSpPr>
        <p:spPr>
          <a:xfrm>
            <a:off x="283197" y="167282"/>
            <a:ext cx="11273425" cy="3108543"/>
          </a:xfrm>
          <a:prstGeom prst="rect">
            <a:avLst/>
          </a:prstGeom>
        </p:spPr>
        <p:txBody>
          <a:bodyPr wrap="square">
            <a:spAutoFit/>
          </a:bodyPr>
          <a:lstStyle/>
          <a:p>
            <a:pPr lvl="0"/>
            <a:r>
              <a:rPr lang="en-US" sz="2800" b="1" u="sng" dirty="0">
                <a:solidFill>
                  <a:prstClr val="white"/>
                </a:solidFill>
                <a:latin typeface="Google Sans"/>
              </a:rPr>
              <a:t>2.Model Architecture:</a:t>
            </a:r>
          </a:p>
          <a:p>
            <a:pPr lvl="0"/>
            <a:endParaRPr lang="en-US" sz="2800" b="1" u="sng" dirty="0">
              <a:solidFill>
                <a:prstClr val="white"/>
              </a:solidFill>
              <a:latin typeface="Google Sans"/>
            </a:endParaRPr>
          </a:p>
          <a:p>
            <a:pPr lvl="0"/>
            <a:r>
              <a:rPr lang="en-US" sz="2400" dirty="0">
                <a:solidFill>
                  <a:prstClr val="white"/>
                </a:solidFill>
                <a:latin typeface="Google Sans"/>
              </a:rPr>
              <a:t>Construct a Sequential model in </a:t>
            </a:r>
            <a:r>
              <a:rPr lang="en-US" sz="2400" dirty="0" err="1">
                <a:solidFill>
                  <a:prstClr val="white"/>
                </a:solidFill>
                <a:latin typeface="Google Sans"/>
              </a:rPr>
              <a:t>Keras.Incorporate</a:t>
            </a:r>
            <a:r>
              <a:rPr lang="en-US" sz="2400" dirty="0">
                <a:solidFill>
                  <a:prstClr val="white"/>
                </a:solidFill>
                <a:latin typeface="Google Sans"/>
              </a:rPr>
              <a:t> a Simple RNN layer with 128 units to process the sequential nature of the input images. The input shape is set to (28, 28), reflecting the dimensions of each </a:t>
            </a:r>
            <a:r>
              <a:rPr lang="en-US" sz="2400" dirty="0" err="1">
                <a:solidFill>
                  <a:prstClr val="white"/>
                </a:solidFill>
                <a:latin typeface="Google Sans"/>
              </a:rPr>
              <a:t>image.Add</a:t>
            </a:r>
            <a:r>
              <a:rPr lang="en-US" sz="2400" dirty="0">
                <a:solidFill>
                  <a:prstClr val="white"/>
                </a:solidFill>
                <a:latin typeface="Google Sans"/>
              </a:rPr>
              <a:t> a Dense layer with 10 units and a </a:t>
            </a:r>
            <a:r>
              <a:rPr lang="en-US" sz="2400" dirty="0" err="1">
                <a:solidFill>
                  <a:prstClr val="white"/>
                </a:solidFill>
                <a:latin typeface="Google Sans"/>
              </a:rPr>
              <a:t>softmax</a:t>
            </a:r>
            <a:r>
              <a:rPr lang="en-US" sz="2400" dirty="0">
                <a:solidFill>
                  <a:prstClr val="white"/>
                </a:solidFill>
                <a:latin typeface="Google Sans"/>
              </a:rPr>
              <a:t>  activation function, enabling the model to output probabilities for each digit class (0 through 9).</a:t>
            </a:r>
          </a:p>
          <a:p>
            <a:pPr lvl="0"/>
            <a:endParaRPr lang="en-US" sz="2000" dirty="0">
              <a:solidFill>
                <a:prstClr val="white"/>
              </a:solidFill>
              <a:latin typeface="Google Sans"/>
            </a:endParaRPr>
          </a:p>
        </p:txBody>
      </p:sp>
      <p:pic>
        <p:nvPicPr>
          <p:cNvPr id="5" name="Picture 4">
            <a:extLst>
              <a:ext uri="{FF2B5EF4-FFF2-40B4-BE49-F238E27FC236}">
                <a16:creationId xmlns:a16="http://schemas.microsoft.com/office/drawing/2014/main" id="{44434F2B-A783-43C1-BC20-2D712C6D3684}"/>
              </a:ext>
            </a:extLst>
          </p:cNvPr>
          <p:cNvPicPr>
            <a:picLocks noChangeAspect="1"/>
          </p:cNvPicPr>
          <p:nvPr/>
        </p:nvPicPr>
        <p:blipFill>
          <a:blip r:embed="rId3"/>
          <a:stretch>
            <a:fillRect/>
          </a:stretch>
        </p:blipFill>
        <p:spPr>
          <a:xfrm>
            <a:off x="2213113" y="2913136"/>
            <a:ext cx="7799568" cy="3604887"/>
          </a:xfrm>
          <a:prstGeom prst="rect">
            <a:avLst/>
          </a:prstGeom>
        </p:spPr>
      </p:pic>
      <p:sp>
        <p:nvSpPr>
          <p:cNvPr id="6" name="Rectangle: Rounded Corners 5">
            <a:extLst>
              <a:ext uri="{FF2B5EF4-FFF2-40B4-BE49-F238E27FC236}">
                <a16:creationId xmlns:a16="http://schemas.microsoft.com/office/drawing/2014/main" id="{1C37EB3C-5795-40A8-9C0C-DAA87490A7D9}"/>
              </a:ext>
            </a:extLst>
          </p:cNvPr>
          <p:cNvSpPr/>
          <p:nvPr/>
        </p:nvSpPr>
        <p:spPr>
          <a:xfrm>
            <a:off x="2351597" y="5143034"/>
            <a:ext cx="1749287" cy="102736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Recurrent Neural Network</a:t>
            </a:r>
            <a:endParaRPr lang="en-US" dirty="0"/>
          </a:p>
        </p:txBody>
      </p:sp>
      <p:sp>
        <p:nvSpPr>
          <p:cNvPr id="7" name="Cylinder 6">
            <a:extLst>
              <a:ext uri="{FF2B5EF4-FFF2-40B4-BE49-F238E27FC236}">
                <a16:creationId xmlns:a16="http://schemas.microsoft.com/office/drawing/2014/main" id="{94A93830-7C37-4ED0-A8C3-05D9082BF70A}"/>
              </a:ext>
            </a:extLst>
          </p:cNvPr>
          <p:cNvSpPr/>
          <p:nvPr/>
        </p:nvSpPr>
        <p:spPr>
          <a:xfrm>
            <a:off x="3180522" y="1497496"/>
            <a:ext cx="45719" cy="854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ylinder 7">
            <a:extLst>
              <a:ext uri="{FF2B5EF4-FFF2-40B4-BE49-F238E27FC236}">
                <a16:creationId xmlns:a16="http://schemas.microsoft.com/office/drawing/2014/main" id="{ADCF8F87-CFC8-49F6-9F37-F9282142C2FE}"/>
              </a:ext>
            </a:extLst>
          </p:cNvPr>
          <p:cNvSpPr/>
          <p:nvPr/>
        </p:nvSpPr>
        <p:spPr>
          <a:xfrm>
            <a:off x="2882097" y="2913136"/>
            <a:ext cx="1438111" cy="964208"/>
          </a:xfrm>
          <a:prstGeom prst="can">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DATASET</a:t>
            </a:r>
            <a:endParaRPr lang="en-US" dirty="0"/>
          </a:p>
        </p:txBody>
      </p:sp>
      <p:sp>
        <p:nvSpPr>
          <p:cNvPr id="9" name="Cylinder 8">
            <a:extLst>
              <a:ext uri="{FF2B5EF4-FFF2-40B4-BE49-F238E27FC236}">
                <a16:creationId xmlns:a16="http://schemas.microsoft.com/office/drawing/2014/main" id="{C20A768B-8A76-462E-806C-E818EA81002E}"/>
              </a:ext>
            </a:extLst>
          </p:cNvPr>
          <p:cNvSpPr/>
          <p:nvPr/>
        </p:nvSpPr>
        <p:spPr>
          <a:xfrm>
            <a:off x="5559587" y="3275825"/>
            <a:ext cx="1381074" cy="1216152"/>
          </a:xfrm>
          <a:prstGeom prst="can">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Test dataset</a:t>
            </a:r>
            <a:endParaRPr lang="en-US" dirty="0"/>
          </a:p>
        </p:txBody>
      </p:sp>
      <p:pic>
        <p:nvPicPr>
          <p:cNvPr id="10" name="Picture 9">
            <a:extLst>
              <a:ext uri="{FF2B5EF4-FFF2-40B4-BE49-F238E27FC236}">
                <a16:creationId xmlns:a16="http://schemas.microsoft.com/office/drawing/2014/main" id="{E229B4AB-081D-48F9-B9EB-036DD35392C1}"/>
              </a:ext>
            </a:extLst>
          </p:cNvPr>
          <p:cNvPicPr>
            <a:picLocks noChangeAspect="1"/>
          </p:cNvPicPr>
          <p:nvPr/>
        </p:nvPicPr>
        <p:blipFill>
          <a:blip r:embed="rId4"/>
          <a:stretch>
            <a:fillRect/>
          </a:stretch>
        </p:blipFill>
        <p:spPr>
          <a:xfrm>
            <a:off x="2454619" y="3995823"/>
            <a:ext cx="1396105" cy="1028732"/>
          </a:xfrm>
          <a:prstGeom prst="rect">
            <a:avLst/>
          </a:prstGeom>
        </p:spPr>
      </p:pic>
      <p:sp>
        <p:nvSpPr>
          <p:cNvPr id="11" name="Cube 10">
            <a:extLst>
              <a:ext uri="{FF2B5EF4-FFF2-40B4-BE49-F238E27FC236}">
                <a16:creationId xmlns:a16="http://schemas.microsoft.com/office/drawing/2014/main" id="{E951AC13-A7A8-49AD-8056-F78CED0B11EA}"/>
              </a:ext>
            </a:extLst>
          </p:cNvPr>
          <p:cNvSpPr/>
          <p:nvPr/>
        </p:nvSpPr>
        <p:spPr>
          <a:xfrm>
            <a:off x="5394665" y="4799419"/>
            <a:ext cx="1545996" cy="1411161"/>
          </a:xfrm>
          <a:prstGeom prst="cub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Trained RNN</a:t>
            </a:r>
          </a:p>
          <a:p>
            <a:pPr algn="ctr"/>
            <a:r>
              <a:rPr lang="en-IN" dirty="0"/>
              <a:t>model</a:t>
            </a:r>
            <a:endParaRPr lang="en-US" dirty="0"/>
          </a:p>
        </p:txBody>
      </p:sp>
      <p:sp>
        <p:nvSpPr>
          <p:cNvPr id="12" name="TextBox 11">
            <a:extLst>
              <a:ext uri="{FF2B5EF4-FFF2-40B4-BE49-F238E27FC236}">
                <a16:creationId xmlns:a16="http://schemas.microsoft.com/office/drawing/2014/main" id="{A0C9D35D-F9C5-4A21-A26C-D417BB4C43B3}"/>
              </a:ext>
            </a:extLst>
          </p:cNvPr>
          <p:cNvSpPr txBox="1"/>
          <p:nvPr/>
        </p:nvSpPr>
        <p:spPr>
          <a:xfrm>
            <a:off x="2538827" y="2825983"/>
            <a:ext cx="184731" cy="369332"/>
          </a:xfrm>
          <a:prstGeom prst="rect">
            <a:avLst/>
          </a:prstGeom>
          <a:noFill/>
        </p:spPr>
        <p:txBody>
          <a:bodyPr wrap="none" rtlCol="0">
            <a:spAutoFit/>
          </a:bodyPr>
          <a:lstStyle/>
          <a:p>
            <a:endParaRPr lang="en-US" dirty="0"/>
          </a:p>
        </p:txBody>
      </p:sp>
      <p:sp>
        <p:nvSpPr>
          <p:cNvPr id="14" name="TextBox 13">
            <a:extLst>
              <a:ext uri="{FF2B5EF4-FFF2-40B4-BE49-F238E27FC236}">
                <a16:creationId xmlns:a16="http://schemas.microsoft.com/office/drawing/2014/main" id="{D8B2C3A7-13DF-4F38-B7D7-EFEB59872FEA}"/>
              </a:ext>
            </a:extLst>
          </p:cNvPr>
          <p:cNvSpPr txBox="1"/>
          <p:nvPr/>
        </p:nvSpPr>
        <p:spPr>
          <a:xfrm>
            <a:off x="2595749" y="4140857"/>
            <a:ext cx="1055097" cy="646331"/>
          </a:xfrm>
          <a:prstGeom prst="rect">
            <a:avLst/>
          </a:prstGeom>
          <a:noFill/>
        </p:spPr>
        <p:txBody>
          <a:bodyPr wrap="none" rtlCol="0">
            <a:spAutoFit/>
          </a:bodyPr>
          <a:lstStyle/>
          <a:p>
            <a:r>
              <a:rPr lang="en-IN" dirty="0"/>
              <a:t>Trained</a:t>
            </a:r>
          </a:p>
          <a:p>
            <a:r>
              <a:rPr lang="en-IN" dirty="0"/>
              <a:t>dataset</a:t>
            </a:r>
            <a:endParaRPr lang="en-US" dirty="0"/>
          </a:p>
        </p:txBody>
      </p:sp>
    </p:spTree>
    <p:extLst>
      <p:ext uri="{BB962C8B-B14F-4D97-AF65-F5344CB8AC3E}">
        <p14:creationId xmlns:p14="http://schemas.microsoft.com/office/powerpoint/2010/main" val="1779506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E5A65C-D709-41A6-B47C-54A50B370197}"/>
              </a:ext>
            </a:extLst>
          </p:cNvPr>
          <p:cNvPicPr>
            <a:picLocks noChangeAspect="1"/>
          </p:cNvPicPr>
          <p:nvPr/>
        </p:nvPicPr>
        <p:blipFill>
          <a:blip r:embed="rId2"/>
          <a:stretch>
            <a:fillRect/>
          </a:stretch>
        </p:blipFill>
        <p:spPr>
          <a:xfrm>
            <a:off x="0" y="-1"/>
            <a:ext cx="12075090" cy="6951946"/>
          </a:xfrm>
          <a:prstGeom prst="rect">
            <a:avLst/>
          </a:prstGeom>
        </p:spPr>
      </p:pic>
      <p:sp>
        <p:nvSpPr>
          <p:cNvPr id="4" name="Rectangle 3">
            <a:extLst>
              <a:ext uri="{FF2B5EF4-FFF2-40B4-BE49-F238E27FC236}">
                <a16:creationId xmlns:a16="http://schemas.microsoft.com/office/drawing/2014/main" id="{12BB8D7B-0995-44F7-9838-E2C1FE98FD9D}"/>
              </a:ext>
            </a:extLst>
          </p:cNvPr>
          <p:cNvSpPr/>
          <p:nvPr/>
        </p:nvSpPr>
        <p:spPr>
          <a:xfrm>
            <a:off x="355449" y="519883"/>
            <a:ext cx="11836551" cy="4154984"/>
          </a:xfrm>
          <a:prstGeom prst="rect">
            <a:avLst/>
          </a:prstGeom>
        </p:spPr>
        <p:txBody>
          <a:bodyPr wrap="square">
            <a:spAutoFit/>
          </a:bodyPr>
          <a:lstStyle/>
          <a:p>
            <a:pPr lvl="0"/>
            <a:r>
              <a:rPr lang="en-US" sz="2800" b="1" u="sng" dirty="0">
                <a:solidFill>
                  <a:prstClr val="white"/>
                </a:solidFill>
                <a:latin typeface="Google Sans"/>
              </a:rPr>
              <a:t>3.Model Compilation:</a:t>
            </a:r>
          </a:p>
          <a:p>
            <a:pPr lvl="0"/>
            <a:r>
              <a:rPr lang="en-US" sz="2400" dirty="0">
                <a:solidFill>
                  <a:prstClr val="white"/>
                </a:solidFill>
                <a:latin typeface="Google Sans"/>
              </a:rPr>
              <a:t>Compile the model using the Adam optimizer, which is well-suited for training deep neural </a:t>
            </a:r>
            <a:r>
              <a:rPr lang="en-US" sz="2400" dirty="0" err="1">
                <a:solidFill>
                  <a:prstClr val="white"/>
                </a:solidFill>
                <a:latin typeface="Google Sans"/>
              </a:rPr>
              <a:t>networks.Define</a:t>
            </a:r>
            <a:r>
              <a:rPr lang="en-US" sz="2400" dirty="0">
                <a:solidFill>
                  <a:prstClr val="white"/>
                </a:solidFill>
                <a:latin typeface="Google Sans"/>
              </a:rPr>
              <a:t> the loss function as sparse categorical cross-entropy, suitable for multiclass classification </a:t>
            </a:r>
            <a:r>
              <a:rPr lang="en-US" sz="2400" dirty="0" err="1">
                <a:solidFill>
                  <a:prstClr val="white"/>
                </a:solidFill>
                <a:latin typeface="Google Sans"/>
              </a:rPr>
              <a:t>tasks.Monitor</a:t>
            </a:r>
            <a:r>
              <a:rPr lang="en-US" sz="2400" dirty="0">
                <a:solidFill>
                  <a:prstClr val="white"/>
                </a:solidFill>
                <a:latin typeface="Google Sans"/>
              </a:rPr>
              <a:t> model performance during training using accuracy as the metric.</a:t>
            </a:r>
          </a:p>
          <a:p>
            <a:pPr lvl="0"/>
            <a:endParaRPr lang="en-IN" sz="2400" dirty="0">
              <a:solidFill>
                <a:prstClr val="white"/>
              </a:solidFill>
              <a:latin typeface="Google Sans"/>
            </a:endParaRPr>
          </a:p>
          <a:p>
            <a:pPr lvl="0"/>
            <a:r>
              <a:rPr lang="en-US" sz="2800" b="1" u="sng" dirty="0">
                <a:solidFill>
                  <a:prstClr val="white"/>
                </a:solidFill>
                <a:latin typeface="Google Sans"/>
              </a:rPr>
              <a:t>4.Model Training:</a:t>
            </a:r>
          </a:p>
          <a:p>
            <a:pPr lvl="0"/>
            <a:r>
              <a:rPr lang="en-US" sz="2400" dirty="0">
                <a:solidFill>
                  <a:prstClr val="white"/>
                </a:solidFill>
                <a:latin typeface="Google Sans"/>
              </a:rPr>
              <a:t>Train the model on the training data for 5 epochs with a batch size of 64. Additionally, allocate 10% of the training data for validation to monitor model performance during training.</a:t>
            </a:r>
          </a:p>
          <a:p>
            <a:pPr lvl="0"/>
            <a:endParaRPr lang="en-IN" sz="2400" dirty="0">
              <a:solidFill>
                <a:prstClr val="white"/>
              </a:solidFill>
              <a:latin typeface="Google Sans"/>
            </a:endParaRPr>
          </a:p>
          <a:p>
            <a:pPr lvl="0"/>
            <a:endParaRPr lang="en-US" sz="2000" dirty="0">
              <a:solidFill>
                <a:prstClr val="white"/>
              </a:solidFill>
              <a:latin typeface="Google Sans"/>
            </a:endParaRPr>
          </a:p>
          <a:p>
            <a:pPr lvl="0"/>
            <a:endParaRPr lang="en-US" sz="2000" dirty="0">
              <a:solidFill>
                <a:prstClr val="white"/>
              </a:solidFill>
              <a:latin typeface="Google Sans"/>
            </a:endParaRPr>
          </a:p>
        </p:txBody>
      </p:sp>
      <p:pic>
        <p:nvPicPr>
          <p:cNvPr id="6" name="Picture 5">
            <a:extLst>
              <a:ext uri="{FF2B5EF4-FFF2-40B4-BE49-F238E27FC236}">
                <a16:creationId xmlns:a16="http://schemas.microsoft.com/office/drawing/2014/main" id="{4AF17431-2E9B-4C35-A5A1-5C8448B3E559}"/>
              </a:ext>
            </a:extLst>
          </p:cNvPr>
          <p:cNvPicPr>
            <a:picLocks noChangeAspect="1"/>
          </p:cNvPicPr>
          <p:nvPr/>
        </p:nvPicPr>
        <p:blipFill>
          <a:blip r:embed="rId3"/>
          <a:stretch>
            <a:fillRect/>
          </a:stretch>
        </p:blipFill>
        <p:spPr>
          <a:xfrm>
            <a:off x="1325219" y="3790121"/>
            <a:ext cx="6162260" cy="2318301"/>
          </a:xfrm>
          <a:prstGeom prst="rect">
            <a:avLst/>
          </a:prstGeom>
        </p:spPr>
      </p:pic>
    </p:spTree>
    <p:extLst>
      <p:ext uri="{BB962C8B-B14F-4D97-AF65-F5344CB8AC3E}">
        <p14:creationId xmlns:p14="http://schemas.microsoft.com/office/powerpoint/2010/main" val="2808428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A76CD1-D197-4785-B760-257D2E3BBEEB}"/>
              </a:ext>
            </a:extLst>
          </p:cNvPr>
          <p:cNvPicPr>
            <a:picLocks noChangeAspect="1"/>
          </p:cNvPicPr>
          <p:nvPr/>
        </p:nvPicPr>
        <p:blipFill>
          <a:blip r:embed="rId2"/>
          <a:stretch>
            <a:fillRect/>
          </a:stretch>
        </p:blipFill>
        <p:spPr>
          <a:xfrm>
            <a:off x="0" y="1"/>
            <a:ext cx="12192000" cy="6964470"/>
          </a:xfrm>
          <a:prstGeom prst="rect">
            <a:avLst/>
          </a:prstGeom>
        </p:spPr>
      </p:pic>
      <p:sp>
        <p:nvSpPr>
          <p:cNvPr id="3" name="Rectangle 2">
            <a:extLst>
              <a:ext uri="{FF2B5EF4-FFF2-40B4-BE49-F238E27FC236}">
                <a16:creationId xmlns:a16="http://schemas.microsoft.com/office/drawing/2014/main" id="{0E328463-95FC-46A7-94EF-CD46666317D9}"/>
              </a:ext>
            </a:extLst>
          </p:cNvPr>
          <p:cNvSpPr/>
          <p:nvPr/>
        </p:nvSpPr>
        <p:spPr>
          <a:xfrm>
            <a:off x="350729" y="296266"/>
            <a:ext cx="11699309" cy="1261884"/>
          </a:xfrm>
          <a:prstGeom prst="rect">
            <a:avLst/>
          </a:prstGeom>
        </p:spPr>
        <p:txBody>
          <a:bodyPr wrap="square">
            <a:spAutoFit/>
          </a:bodyPr>
          <a:lstStyle/>
          <a:p>
            <a:pPr lvl="0"/>
            <a:r>
              <a:rPr lang="en-US" sz="2800" b="1" u="sng" dirty="0">
                <a:solidFill>
                  <a:prstClr val="white"/>
                </a:solidFill>
                <a:latin typeface="Google Sans"/>
              </a:rPr>
              <a:t>5.Model Evaluation:</a:t>
            </a:r>
          </a:p>
          <a:p>
            <a:pPr lvl="0"/>
            <a:r>
              <a:rPr lang="en-US" sz="2400" dirty="0">
                <a:solidFill>
                  <a:prstClr val="white"/>
                </a:solidFill>
                <a:latin typeface="Google Sans"/>
              </a:rPr>
              <a:t>Evaluate the trained model on the test set to assess its generalization performance.</a:t>
            </a:r>
          </a:p>
          <a:p>
            <a:pPr lvl="0"/>
            <a:r>
              <a:rPr lang="en-US" sz="2400" dirty="0">
                <a:solidFill>
                  <a:prstClr val="white"/>
                </a:solidFill>
                <a:latin typeface="Google Sans"/>
              </a:rPr>
              <a:t>Print the test accuracy, indicating the model's ability to correctly classify unseen data</a:t>
            </a:r>
            <a:endParaRPr lang="en-US" sz="2400" dirty="0"/>
          </a:p>
        </p:txBody>
      </p:sp>
      <p:pic>
        <p:nvPicPr>
          <p:cNvPr id="5" name="Picture 4">
            <a:extLst>
              <a:ext uri="{FF2B5EF4-FFF2-40B4-BE49-F238E27FC236}">
                <a16:creationId xmlns:a16="http://schemas.microsoft.com/office/drawing/2014/main" id="{D6248D93-2434-409A-833A-45AC44CEA35F}"/>
              </a:ext>
            </a:extLst>
          </p:cNvPr>
          <p:cNvPicPr>
            <a:picLocks noChangeAspect="1"/>
          </p:cNvPicPr>
          <p:nvPr/>
        </p:nvPicPr>
        <p:blipFill>
          <a:blip r:embed="rId3"/>
          <a:stretch>
            <a:fillRect/>
          </a:stretch>
        </p:blipFill>
        <p:spPr>
          <a:xfrm>
            <a:off x="1314023" y="1611398"/>
            <a:ext cx="5895159" cy="1870838"/>
          </a:xfrm>
          <a:prstGeom prst="rect">
            <a:avLst/>
          </a:prstGeom>
        </p:spPr>
      </p:pic>
      <p:sp>
        <p:nvSpPr>
          <p:cNvPr id="6" name="Rectangle 5">
            <a:extLst>
              <a:ext uri="{FF2B5EF4-FFF2-40B4-BE49-F238E27FC236}">
                <a16:creationId xmlns:a16="http://schemas.microsoft.com/office/drawing/2014/main" id="{2A1CD546-CF89-4335-8174-1A24389A6F94}"/>
              </a:ext>
            </a:extLst>
          </p:cNvPr>
          <p:cNvSpPr/>
          <p:nvPr/>
        </p:nvSpPr>
        <p:spPr>
          <a:xfrm>
            <a:off x="279747" y="3595823"/>
            <a:ext cx="11841271" cy="1631216"/>
          </a:xfrm>
          <a:prstGeom prst="rect">
            <a:avLst/>
          </a:prstGeom>
        </p:spPr>
        <p:txBody>
          <a:bodyPr wrap="square">
            <a:spAutoFit/>
          </a:bodyPr>
          <a:lstStyle/>
          <a:p>
            <a:pPr lvl="0"/>
            <a:r>
              <a:rPr lang="en-US" sz="2800" b="1" u="sng" dirty="0">
                <a:solidFill>
                  <a:prstClr val="white"/>
                </a:solidFill>
                <a:latin typeface="Google Sans"/>
              </a:rPr>
              <a:t>6.Prediction and Visualization:</a:t>
            </a:r>
          </a:p>
          <a:p>
            <a:pPr lvl="0"/>
            <a:r>
              <a:rPr lang="en-US" sz="2400" dirty="0">
                <a:solidFill>
                  <a:prstClr val="white"/>
                </a:solidFill>
                <a:latin typeface="Google Sans"/>
              </a:rPr>
              <a:t>Select a random test image from the </a:t>
            </a:r>
            <a:r>
              <a:rPr lang="en-US" sz="2400" dirty="0" err="1">
                <a:solidFill>
                  <a:prstClr val="white"/>
                </a:solidFill>
                <a:latin typeface="Google Sans"/>
              </a:rPr>
              <a:t>dataset.Utilize</a:t>
            </a:r>
            <a:r>
              <a:rPr lang="en-US" sz="2400" dirty="0">
                <a:solidFill>
                  <a:prstClr val="white"/>
                </a:solidFill>
                <a:latin typeface="Google Sans"/>
              </a:rPr>
              <a:t> the trained model to predict the label of the selected image. Visualize the test image alongside its true label and the predicted label using Matplotlib.</a:t>
            </a:r>
          </a:p>
        </p:txBody>
      </p:sp>
      <p:pic>
        <p:nvPicPr>
          <p:cNvPr id="8" name="Picture 7">
            <a:extLst>
              <a:ext uri="{FF2B5EF4-FFF2-40B4-BE49-F238E27FC236}">
                <a16:creationId xmlns:a16="http://schemas.microsoft.com/office/drawing/2014/main" id="{DF5765A8-1153-4C7E-BCAF-8840DBC5FD13}"/>
              </a:ext>
            </a:extLst>
          </p:cNvPr>
          <p:cNvPicPr>
            <a:picLocks noChangeAspect="1"/>
          </p:cNvPicPr>
          <p:nvPr/>
        </p:nvPicPr>
        <p:blipFill>
          <a:blip r:embed="rId4"/>
          <a:stretch>
            <a:fillRect/>
          </a:stretch>
        </p:blipFill>
        <p:spPr>
          <a:xfrm>
            <a:off x="4388913" y="4951596"/>
            <a:ext cx="6451365" cy="1631216"/>
          </a:xfrm>
          <a:prstGeom prst="rect">
            <a:avLst/>
          </a:prstGeom>
        </p:spPr>
      </p:pic>
    </p:spTree>
    <p:extLst>
      <p:ext uri="{BB962C8B-B14F-4D97-AF65-F5344CB8AC3E}">
        <p14:creationId xmlns:p14="http://schemas.microsoft.com/office/powerpoint/2010/main" val="153407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CFD370-F1EF-4D62-BEE7-62EF83821A7A}"/>
              </a:ext>
            </a:extLst>
          </p:cNvPr>
          <p:cNvPicPr>
            <a:picLocks noChangeAspect="1"/>
          </p:cNvPicPr>
          <p:nvPr/>
        </p:nvPicPr>
        <p:blipFill>
          <a:blip r:embed="rId2"/>
          <a:stretch>
            <a:fillRect/>
          </a:stretch>
        </p:blipFill>
        <p:spPr>
          <a:xfrm>
            <a:off x="0" y="0"/>
            <a:ext cx="12192000" cy="6857999"/>
          </a:xfrm>
          <a:prstGeom prst="rect">
            <a:avLst/>
          </a:prstGeom>
        </p:spPr>
      </p:pic>
      <p:pic>
        <p:nvPicPr>
          <p:cNvPr id="4" name="Picture 3">
            <a:extLst>
              <a:ext uri="{FF2B5EF4-FFF2-40B4-BE49-F238E27FC236}">
                <a16:creationId xmlns:a16="http://schemas.microsoft.com/office/drawing/2014/main" id="{E6F1A987-C252-4A66-83B6-1C3C9297C5C4}"/>
              </a:ext>
            </a:extLst>
          </p:cNvPr>
          <p:cNvPicPr>
            <a:picLocks noChangeAspect="1"/>
          </p:cNvPicPr>
          <p:nvPr/>
        </p:nvPicPr>
        <p:blipFill>
          <a:blip r:embed="rId3"/>
          <a:stretch>
            <a:fillRect/>
          </a:stretch>
        </p:blipFill>
        <p:spPr>
          <a:xfrm>
            <a:off x="3544750" y="755374"/>
            <a:ext cx="5473146" cy="5724939"/>
          </a:xfrm>
          <a:prstGeom prst="rect">
            <a:avLst/>
          </a:prstGeom>
        </p:spPr>
      </p:pic>
      <p:sp>
        <p:nvSpPr>
          <p:cNvPr id="5" name="TextBox 4">
            <a:extLst>
              <a:ext uri="{FF2B5EF4-FFF2-40B4-BE49-F238E27FC236}">
                <a16:creationId xmlns:a16="http://schemas.microsoft.com/office/drawing/2014/main" id="{81778A2A-A2FA-4526-ABDD-97011AB40C15}"/>
              </a:ext>
            </a:extLst>
          </p:cNvPr>
          <p:cNvSpPr txBox="1"/>
          <p:nvPr/>
        </p:nvSpPr>
        <p:spPr>
          <a:xfrm>
            <a:off x="4928228" y="0"/>
            <a:ext cx="2706190" cy="584775"/>
          </a:xfrm>
          <a:prstGeom prst="rect">
            <a:avLst/>
          </a:prstGeom>
          <a:noFill/>
        </p:spPr>
        <p:txBody>
          <a:bodyPr wrap="none" rtlCol="0">
            <a:spAutoFit/>
          </a:bodyPr>
          <a:lstStyle/>
          <a:p>
            <a:r>
              <a:rPr lang="en-IN" sz="3200" b="1" dirty="0"/>
              <a:t>FLOW CHART</a:t>
            </a:r>
            <a:endParaRPr lang="en-US" sz="3200" b="1" dirty="0"/>
          </a:p>
        </p:txBody>
      </p:sp>
    </p:spTree>
    <p:extLst>
      <p:ext uri="{BB962C8B-B14F-4D97-AF65-F5344CB8AC3E}">
        <p14:creationId xmlns:p14="http://schemas.microsoft.com/office/powerpoint/2010/main" val="979651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122B0E-7468-4CAA-8F92-85543AE7B13E}"/>
              </a:ext>
            </a:extLst>
          </p:cNvPr>
          <p:cNvPicPr>
            <a:picLocks noChangeAspect="1"/>
          </p:cNvPicPr>
          <p:nvPr/>
        </p:nvPicPr>
        <p:blipFill>
          <a:blip r:embed="rId2"/>
          <a:stretch>
            <a:fillRect/>
          </a:stretch>
        </p:blipFill>
        <p:spPr>
          <a:xfrm>
            <a:off x="0" y="-39758"/>
            <a:ext cx="12192000" cy="6897757"/>
          </a:xfrm>
          <a:prstGeom prst="rect">
            <a:avLst/>
          </a:prstGeom>
        </p:spPr>
      </p:pic>
      <p:pic>
        <p:nvPicPr>
          <p:cNvPr id="10" name="Picture 9">
            <a:extLst>
              <a:ext uri="{FF2B5EF4-FFF2-40B4-BE49-F238E27FC236}">
                <a16:creationId xmlns:a16="http://schemas.microsoft.com/office/drawing/2014/main" id="{93B1B040-F44F-4CBE-9179-06587E7C8F12}"/>
              </a:ext>
            </a:extLst>
          </p:cNvPr>
          <p:cNvPicPr>
            <a:picLocks noChangeAspect="1"/>
          </p:cNvPicPr>
          <p:nvPr/>
        </p:nvPicPr>
        <p:blipFill>
          <a:blip r:embed="rId3"/>
          <a:stretch>
            <a:fillRect/>
          </a:stretch>
        </p:blipFill>
        <p:spPr>
          <a:xfrm>
            <a:off x="317012" y="984669"/>
            <a:ext cx="5992061" cy="4848902"/>
          </a:xfrm>
          <a:prstGeom prst="rect">
            <a:avLst/>
          </a:prstGeom>
        </p:spPr>
      </p:pic>
      <p:pic>
        <p:nvPicPr>
          <p:cNvPr id="12" name="Picture 11">
            <a:extLst>
              <a:ext uri="{FF2B5EF4-FFF2-40B4-BE49-F238E27FC236}">
                <a16:creationId xmlns:a16="http://schemas.microsoft.com/office/drawing/2014/main" id="{26CED8C2-CCB8-4916-B44E-EA4F2D3FD34E}"/>
              </a:ext>
            </a:extLst>
          </p:cNvPr>
          <p:cNvPicPr>
            <a:picLocks noChangeAspect="1"/>
          </p:cNvPicPr>
          <p:nvPr/>
        </p:nvPicPr>
        <p:blipFill>
          <a:blip r:embed="rId4"/>
          <a:stretch>
            <a:fillRect/>
          </a:stretch>
        </p:blipFill>
        <p:spPr>
          <a:xfrm>
            <a:off x="6718852" y="984669"/>
            <a:ext cx="5156136" cy="4848901"/>
          </a:xfrm>
          <a:prstGeom prst="rect">
            <a:avLst/>
          </a:prstGeom>
        </p:spPr>
      </p:pic>
      <p:sp>
        <p:nvSpPr>
          <p:cNvPr id="13" name="TextBox 12">
            <a:extLst>
              <a:ext uri="{FF2B5EF4-FFF2-40B4-BE49-F238E27FC236}">
                <a16:creationId xmlns:a16="http://schemas.microsoft.com/office/drawing/2014/main" id="{6984D512-7103-4702-AA27-89413E771E66}"/>
              </a:ext>
            </a:extLst>
          </p:cNvPr>
          <p:cNvSpPr txBox="1"/>
          <p:nvPr/>
        </p:nvSpPr>
        <p:spPr>
          <a:xfrm flipH="1">
            <a:off x="3890031" y="180068"/>
            <a:ext cx="5156136" cy="584775"/>
          </a:xfrm>
          <a:prstGeom prst="rect">
            <a:avLst/>
          </a:prstGeom>
          <a:noFill/>
        </p:spPr>
        <p:txBody>
          <a:bodyPr wrap="square" rtlCol="0">
            <a:spAutoFit/>
          </a:bodyPr>
          <a:lstStyle/>
          <a:p>
            <a:r>
              <a:rPr lang="en-IN" sz="3200" b="1" dirty="0"/>
              <a:t>CODE IMPLEMENTATION</a:t>
            </a:r>
            <a:endParaRPr lang="en-US" sz="3200" b="1" dirty="0"/>
          </a:p>
        </p:txBody>
      </p:sp>
    </p:spTree>
    <p:extLst>
      <p:ext uri="{BB962C8B-B14F-4D97-AF65-F5344CB8AC3E}">
        <p14:creationId xmlns:p14="http://schemas.microsoft.com/office/powerpoint/2010/main" val="400877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125D359-C4B6-4B14-B886-858B46A30782}"/>
              </a:ext>
            </a:extLst>
          </p:cNvPr>
          <p:cNvPicPr>
            <a:picLocks noChangeAspect="1"/>
          </p:cNvPicPr>
          <p:nvPr/>
        </p:nvPicPr>
        <p:blipFill>
          <a:blip r:embed="rId2"/>
          <a:stretch>
            <a:fillRect/>
          </a:stretch>
        </p:blipFill>
        <p:spPr>
          <a:xfrm>
            <a:off x="0" y="1"/>
            <a:ext cx="12192000" cy="6857999"/>
          </a:xfrm>
          <a:prstGeom prst="rect">
            <a:avLst/>
          </a:prstGeom>
        </p:spPr>
      </p:pic>
      <p:sp>
        <p:nvSpPr>
          <p:cNvPr id="10" name="TextBox 9">
            <a:extLst>
              <a:ext uri="{FF2B5EF4-FFF2-40B4-BE49-F238E27FC236}">
                <a16:creationId xmlns:a16="http://schemas.microsoft.com/office/drawing/2014/main" id="{A5661ADC-4DAF-4697-8531-9F297343EE8B}"/>
              </a:ext>
            </a:extLst>
          </p:cNvPr>
          <p:cNvSpPr txBox="1"/>
          <p:nvPr/>
        </p:nvSpPr>
        <p:spPr>
          <a:xfrm>
            <a:off x="2968488" y="530086"/>
            <a:ext cx="9634330" cy="6555641"/>
          </a:xfrm>
          <a:prstGeom prst="rect">
            <a:avLst/>
          </a:prstGeom>
          <a:noFill/>
        </p:spPr>
        <p:txBody>
          <a:bodyPr wrap="square" rtlCol="0">
            <a:spAutoFit/>
          </a:bodyPr>
          <a:lstStyle/>
          <a:p>
            <a:r>
              <a:rPr lang="en-IN" sz="2800" b="1" dirty="0"/>
              <a:t>NAME: R.VISHALI</a:t>
            </a:r>
          </a:p>
          <a:p>
            <a:endParaRPr lang="en-IN" sz="2800" b="1" dirty="0"/>
          </a:p>
          <a:p>
            <a:r>
              <a:rPr lang="en-IN" sz="2800" b="1" dirty="0"/>
              <a:t>DEPARTMENT : B.TECH INFORMATION TECNOLOGY</a:t>
            </a:r>
          </a:p>
          <a:p>
            <a:endParaRPr lang="en-IN" sz="2800" b="1" dirty="0"/>
          </a:p>
          <a:p>
            <a:r>
              <a:rPr lang="en-IN" sz="2800" b="1" dirty="0"/>
              <a:t>COLLEGE: MEENAKSHI SUNDARARAJAN ENIGNEERING COLLEGE</a:t>
            </a:r>
          </a:p>
          <a:p>
            <a:endParaRPr lang="en-IN" sz="2800" b="1" dirty="0"/>
          </a:p>
          <a:p>
            <a:r>
              <a:rPr lang="en-IN" sz="2800" b="1" dirty="0"/>
              <a:t>GMAIL ID:  </a:t>
            </a:r>
            <a:r>
              <a:rPr lang="en-IN" sz="2800" b="1" dirty="0">
                <a:hlinkClick r:id="rId3">
                  <a:extLst>
                    <a:ext uri="{A12FA001-AC4F-418D-AE19-62706E023703}">
                      <ahyp:hlinkClr xmlns:ahyp="http://schemas.microsoft.com/office/drawing/2018/hyperlinkcolor" val="tx"/>
                    </a:ext>
                  </a:extLst>
                </a:hlinkClick>
              </a:rPr>
              <a:t>rvishali899@gmail.com</a:t>
            </a:r>
            <a:endParaRPr lang="en-IN" sz="2800" b="1" dirty="0"/>
          </a:p>
          <a:p>
            <a:endParaRPr lang="en-IN" sz="2800" b="1" dirty="0"/>
          </a:p>
          <a:p>
            <a:r>
              <a:rPr lang="en-IN" sz="2800" b="1" dirty="0"/>
              <a:t>NM ID: 3A2E13391057CFD91AE44F7055876E</a:t>
            </a:r>
          </a:p>
          <a:p>
            <a:endParaRPr lang="en-IN" sz="2800" b="1" dirty="0"/>
          </a:p>
          <a:p>
            <a:r>
              <a:rPr lang="en-IN" sz="2800" b="1" dirty="0"/>
              <a:t>Zone-III : Chennai-III</a:t>
            </a:r>
          </a:p>
          <a:p>
            <a:endParaRPr lang="en-IN" sz="2800" b="1" dirty="0"/>
          </a:p>
          <a:p>
            <a:endParaRPr lang="en-IN" sz="2800" b="1" dirty="0"/>
          </a:p>
          <a:p>
            <a:endParaRPr lang="en-US" sz="2800" b="1" dirty="0"/>
          </a:p>
        </p:txBody>
      </p:sp>
    </p:spTree>
    <p:extLst>
      <p:ext uri="{BB962C8B-B14F-4D97-AF65-F5344CB8AC3E}">
        <p14:creationId xmlns:p14="http://schemas.microsoft.com/office/powerpoint/2010/main" val="700408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0DBAAA-65C1-4D47-80D7-B1C2AA4C7515}"/>
              </a:ext>
            </a:extLst>
          </p:cNvPr>
          <p:cNvPicPr>
            <a:picLocks noChangeAspect="1"/>
          </p:cNvPicPr>
          <p:nvPr/>
        </p:nvPicPr>
        <p:blipFill>
          <a:blip r:embed="rId2"/>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9BDA062C-E1FC-40ED-A06A-E872EEBCDA08}"/>
              </a:ext>
            </a:extLst>
          </p:cNvPr>
          <p:cNvPicPr>
            <a:picLocks noChangeAspect="1"/>
          </p:cNvPicPr>
          <p:nvPr/>
        </p:nvPicPr>
        <p:blipFill>
          <a:blip r:embed="rId3"/>
          <a:stretch>
            <a:fillRect/>
          </a:stretch>
        </p:blipFill>
        <p:spPr>
          <a:xfrm>
            <a:off x="575491" y="848138"/>
            <a:ext cx="11041016" cy="2620617"/>
          </a:xfrm>
          <a:prstGeom prst="rect">
            <a:avLst/>
          </a:prstGeom>
        </p:spPr>
      </p:pic>
      <p:pic>
        <p:nvPicPr>
          <p:cNvPr id="6" name="Picture 5">
            <a:extLst>
              <a:ext uri="{FF2B5EF4-FFF2-40B4-BE49-F238E27FC236}">
                <a16:creationId xmlns:a16="http://schemas.microsoft.com/office/drawing/2014/main" id="{172C43BC-97B2-46B1-A12F-7C46BB5156D2}"/>
              </a:ext>
            </a:extLst>
          </p:cNvPr>
          <p:cNvPicPr>
            <a:picLocks noChangeAspect="1"/>
          </p:cNvPicPr>
          <p:nvPr/>
        </p:nvPicPr>
        <p:blipFill>
          <a:blip r:embed="rId4"/>
          <a:stretch>
            <a:fillRect/>
          </a:stretch>
        </p:blipFill>
        <p:spPr>
          <a:xfrm>
            <a:off x="1166190" y="3607173"/>
            <a:ext cx="3044107" cy="2772163"/>
          </a:xfrm>
          <a:prstGeom prst="rect">
            <a:avLst/>
          </a:prstGeom>
        </p:spPr>
      </p:pic>
      <p:sp>
        <p:nvSpPr>
          <p:cNvPr id="7" name="TextBox 6">
            <a:extLst>
              <a:ext uri="{FF2B5EF4-FFF2-40B4-BE49-F238E27FC236}">
                <a16:creationId xmlns:a16="http://schemas.microsoft.com/office/drawing/2014/main" id="{47A71264-586E-4BFD-A9F5-D08FA88CAF43}"/>
              </a:ext>
            </a:extLst>
          </p:cNvPr>
          <p:cNvSpPr txBox="1"/>
          <p:nvPr/>
        </p:nvSpPr>
        <p:spPr>
          <a:xfrm>
            <a:off x="5161720" y="131682"/>
            <a:ext cx="1868557" cy="584775"/>
          </a:xfrm>
          <a:prstGeom prst="rect">
            <a:avLst/>
          </a:prstGeom>
          <a:noFill/>
        </p:spPr>
        <p:txBody>
          <a:bodyPr wrap="square" rtlCol="0">
            <a:spAutoFit/>
          </a:bodyPr>
          <a:lstStyle/>
          <a:p>
            <a:r>
              <a:rPr lang="en-IN" sz="3200" b="1" dirty="0"/>
              <a:t>RESULT</a:t>
            </a:r>
            <a:endParaRPr lang="en-US" sz="3200" b="1" dirty="0"/>
          </a:p>
        </p:txBody>
      </p:sp>
    </p:spTree>
    <p:extLst>
      <p:ext uri="{BB962C8B-B14F-4D97-AF65-F5344CB8AC3E}">
        <p14:creationId xmlns:p14="http://schemas.microsoft.com/office/powerpoint/2010/main" val="241295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42CC06-A04F-4427-81C7-2830E12104C2}"/>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ED62581-033A-4109-97DB-72E5341BDE73}"/>
              </a:ext>
            </a:extLst>
          </p:cNvPr>
          <p:cNvSpPr txBox="1"/>
          <p:nvPr/>
        </p:nvSpPr>
        <p:spPr>
          <a:xfrm flipH="1">
            <a:off x="4511702" y="490331"/>
            <a:ext cx="2875722" cy="646331"/>
          </a:xfrm>
          <a:prstGeom prst="rect">
            <a:avLst/>
          </a:prstGeom>
          <a:noFill/>
        </p:spPr>
        <p:txBody>
          <a:bodyPr wrap="square" rtlCol="0">
            <a:spAutoFit/>
          </a:bodyPr>
          <a:lstStyle/>
          <a:p>
            <a:r>
              <a:rPr lang="en-IN" sz="3600" b="1" dirty="0"/>
              <a:t>AGENDA</a:t>
            </a:r>
            <a:endParaRPr lang="en-US" sz="3600" b="1" dirty="0"/>
          </a:p>
        </p:txBody>
      </p:sp>
      <p:sp>
        <p:nvSpPr>
          <p:cNvPr id="4" name="TextBox 3">
            <a:extLst>
              <a:ext uri="{FF2B5EF4-FFF2-40B4-BE49-F238E27FC236}">
                <a16:creationId xmlns:a16="http://schemas.microsoft.com/office/drawing/2014/main" id="{77B9ABEB-64AC-4831-A46B-54C183CD8385}"/>
              </a:ext>
            </a:extLst>
          </p:cNvPr>
          <p:cNvSpPr txBox="1"/>
          <p:nvPr/>
        </p:nvSpPr>
        <p:spPr>
          <a:xfrm>
            <a:off x="980662" y="1369656"/>
            <a:ext cx="7447722" cy="5262979"/>
          </a:xfrm>
          <a:prstGeom prst="rect">
            <a:avLst/>
          </a:prstGeom>
          <a:noFill/>
        </p:spPr>
        <p:txBody>
          <a:bodyPr wrap="square" rtlCol="0">
            <a:spAutoFit/>
          </a:bodyPr>
          <a:lstStyle/>
          <a:p>
            <a:pPr marL="285750" indent="-285750">
              <a:buFont typeface="Wingdings" panose="05000000000000000000" pitchFamily="2" charset="2"/>
              <a:buChar char="q"/>
            </a:pPr>
            <a:r>
              <a:rPr lang="en-IN" sz="2400" b="1" dirty="0"/>
              <a:t>PROBLEM STATEMENT</a:t>
            </a:r>
          </a:p>
          <a:p>
            <a:pPr marL="285750" indent="-285750">
              <a:buFont typeface="Wingdings" panose="05000000000000000000" pitchFamily="2" charset="2"/>
              <a:buChar char="q"/>
            </a:pPr>
            <a:r>
              <a:rPr lang="en-IN" sz="2400" b="1" dirty="0"/>
              <a:t>WHAT ARE RNN?</a:t>
            </a:r>
          </a:p>
          <a:p>
            <a:pPr marL="285750" indent="-285750">
              <a:buFont typeface="Wingdings" panose="05000000000000000000" pitchFamily="2" charset="2"/>
              <a:buChar char="q"/>
            </a:pPr>
            <a:r>
              <a:rPr lang="en-IN" sz="2400" b="1" dirty="0"/>
              <a:t>WHY RNN?</a:t>
            </a:r>
          </a:p>
          <a:p>
            <a:pPr marL="285750" indent="-285750">
              <a:buFont typeface="Wingdings" panose="05000000000000000000" pitchFamily="2" charset="2"/>
              <a:buChar char="q"/>
            </a:pPr>
            <a:r>
              <a:rPr lang="en-IN" sz="2400" b="1" dirty="0"/>
              <a:t>HOW DOES RNN WORK?</a:t>
            </a:r>
          </a:p>
          <a:p>
            <a:pPr marL="285750" indent="-285750">
              <a:buFont typeface="Wingdings" panose="05000000000000000000" pitchFamily="2" charset="2"/>
              <a:buChar char="q"/>
            </a:pPr>
            <a:r>
              <a:rPr lang="en-IN" sz="2400" b="1" dirty="0"/>
              <a:t>PROJECT OVERVIEW</a:t>
            </a:r>
          </a:p>
          <a:p>
            <a:pPr marL="285750" indent="-285750">
              <a:buFont typeface="Wingdings" panose="05000000000000000000" pitchFamily="2" charset="2"/>
              <a:buChar char="q"/>
            </a:pPr>
            <a:r>
              <a:rPr lang="en-IN" sz="2400" b="1" dirty="0"/>
              <a:t>WHO ARE END USERS?</a:t>
            </a:r>
          </a:p>
          <a:p>
            <a:pPr marL="285750" indent="-285750">
              <a:buFont typeface="Wingdings" panose="05000000000000000000" pitchFamily="2" charset="2"/>
              <a:buChar char="q"/>
            </a:pPr>
            <a:r>
              <a:rPr lang="en-IN" sz="2400" b="1" dirty="0"/>
              <a:t>SOLUTION AND ITS VALUE PROPOSITION</a:t>
            </a:r>
          </a:p>
          <a:p>
            <a:pPr marL="285750" indent="-285750">
              <a:buFont typeface="Wingdings" panose="05000000000000000000" pitchFamily="2" charset="2"/>
              <a:buChar char="q"/>
            </a:pPr>
            <a:r>
              <a:rPr lang="en-IN" sz="2400" b="1" dirty="0"/>
              <a:t>THE WOW IN MY SOLUTION</a:t>
            </a:r>
          </a:p>
          <a:p>
            <a:pPr marL="285750" indent="-285750">
              <a:buFont typeface="Wingdings" panose="05000000000000000000" pitchFamily="2" charset="2"/>
              <a:buChar char="q"/>
            </a:pPr>
            <a:r>
              <a:rPr lang="en-IN" sz="2400" b="1" dirty="0"/>
              <a:t>MODELLING</a:t>
            </a:r>
          </a:p>
          <a:p>
            <a:pPr marL="285750" indent="-285750">
              <a:buFont typeface="Wingdings" panose="05000000000000000000" pitchFamily="2" charset="2"/>
              <a:buChar char="q"/>
            </a:pPr>
            <a:r>
              <a:rPr lang="en-IN" sz="2400" b="1" dirty="0"/>
              <a:t>CODE IMPLEMENTATION</a:t>
            </a:r>
          </a:p>
          <a:p>
            <a:pPr marL="285750" indent="-285750">
              <a:buFont typeface="Wingdings" panose="05000000000000000000" pitchFamily="2" charset="2"/>
              <a:buChar char="q"/>
            </a:pPr>
            <a:r>
              <a:rPr lang="en-IN" sz="2400" b="1" dirty="0"/>
              <a:t>RESULT</a:t>
            </a:r>
          </a:p>
          <a:p>
            <a:pPr marL="285750" indent="-285750">
              <a:buFont typeface="Wingdings" panose="05000000000000000000" pitchFamily="2" charset="2"/>
              <a:buChar char="q"/>
            </a:pPr>
            <a:endParaRPr lang="en-IN" sz="2400" b="1" dirty="0"/>
          </a:p>
          <a:p>
            <a:pPr marL="285750" indent="-285750">
              <a:buFont typeface="Wingdings" panose="05000000000000000000" pitchFamily="2" charset="2"/>
              <a:buChar char="q"/>
            </a:pPr>
            <a:endParaRPr lang="en-IN" sz="2400" b="1" dirty="0"/>
          </a:p>
          <a:p>
            <a:pPr marL="285750" indent="-285750">
              <a:buFont typeface="Wingdings" panose="05000000000000000000" pitchFamily="2" charset="2"/>
              <a:buChar char="q"/>
            </a:pPr>
            <a:endParaRPr lang="en-US" sz="2400" b="1" dirty="0"/>
          </a:p>
        </p:txBody>
      </p:sp>
    </p:spTree>
    <p:extLst>
      <p:ext uri="{BB962C8B-B14F-4D97-AF65-F5344CB8AC3E}">
        <p14:creationId xmlns:p14="http://schemas.microsoft.com/office/powerpoint/2010/main" val="268527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6E07BC-61F1-42F0-8E4A-5EB1A07DE4F4}"/>
              </a:ext>
            </a:extLst>
          </p:cNvPr>
          <p:cNvPicPr>
            <a:picLocks noChangeAspect="1"/>
          </p:cNvPicPr>
          <p:nvPr/>
        </p:nvPicPr>
        <p:blipFill>
          <a:blip r:embed="rId2"/>
          <a:stretch>
            <a:fillRect/>
          </a:stretch>
        </p:blipFill>
        <p:spPr>
          <a:xfrm>
            <a:off x="0" y="0"/>
            <a:ext cx="12191999" cy="6858000"/>
          </a:xfrm>
          <a:prstGeom prst="rect">
            <a:avLst/>
          </a:prstGeom>
        </p:spPr>
      </p:pic>
      <p:sp>
        <p:nvSpPr>
          <p:cNvPr id="4" name="Rectangle 3">
            <a:extLst>
              <a:ext uri="{FF2B5EF4-FFF2-40B4-BE49-F238E27FC236}">
                <a16:creationId xmlns:a16="http://schemas.microsoft.com/office/drawing/2014/main" id="{64345EAD-155F-4865-8585-9C6D1F2F02B2}"/>
              </a:ext>
            </a:extLst>
          </p:cNvPr>
          <p:cNvSpPr/>
          <p:nvPr/>
        </p:nvSpPr>
        <p:spPr>
          <a:xfrm>
            <a:off x="583097" y="538013"/>
            <a:ext cx="11476381" cy="2708434"/>
          </a:xfrm>
          <a:prstGeom prst="rect">
            <a:avLst/>
          </a:prstGeom>
        </p:spPr>
        <p:txBody>
          <a:bodyPr wrap="square">
            <a:spAutoFit/>
          </a:bodyPr>
          <a:lstStyle/>
          <a:p>
            <a:pPr lvl="0"/>
            <a:r>
              <a:rPr lang="en-US" sz="3200" dirty="0">
                <a:solidFill>
                  <a:prstClr val="white"/>
                </a:solidFill>
                <a:latin typeface="Roboto"/>
              </a:rPr>
              <a:t>What  are Recurrent Neural Networks (RNN)?</a:t>
            </a:r>
          </a:p>
          <a:p>
            <a:pPr lvl="0"/>
            <a:endParaRPr lang="en-US" dirty="0">
              <a:solidFill>
                <a:srgbClr val="51565E"/>
              </a:solidFill>
              <a:latin typeface="Roboto"/>
            </a:endParaRPr>
          </a:p>
          <a:p>
            <a:pPr lvl="0"/>
            <a:r>
              <a:rPr lang="en-US" sz="2400" dirty="0">
                <a:solidFill>
                  <a:prstClr val="white"/>
                </a:solidFill>
                <a:latin typeface="Google Sans"/>
              </a:rPr>
              <a:t>The output of a particular layer and feeding this back to the input in order to predict the output of </a:t>
            </a:r>
            <a:r>
              <a:rPr lang="en-US" sz="2400" dirty="0" err="1">
                <a:solidFill>
                  <a:prstClr val="white"/>
                </a:solidFill>
                <a:latin typeface="Google Sans"/>
              </a:rPr>
              <a:t>theRecurrent</a:t>
            </a:r>
            <a:r>
              <a:rPr lang="en-US" sz="2400" dirty="0">
                <a:solidFill>
                  <a:prstClr val="white"/>
                </a:solidFill>
                <a:latin typeface="Google Sans"/>
              </a:rPr>
              <a:t> Neural Networks (RNNs) are a type of artificial neural network designed to process sequences of data. They work especially well for jobs requiring sequences, such as time series data, voice, natural language, and other activities.</a:t>
            </a:r>
          </a:p>
          <a:p>
            <a:pPr lvl="0"/>
            <a:r>
              <a:rPr lang="en-US" sz="2400" dirty="0">
                <a:solidFill>
                  <a:prstClr val="white"/>
                </a:solidFill>
                <a:latin typeface="Google Sans"/>
              </a:rPr>
              <a:t>RNN works on the principle of saving e layer</a:t>
            </a:r>
            <a:endParaRPr lang="en-US" sz="2400" dirty="0">
              <a:solidFill>
                <a:prstClr val="white"/>
              </a:solidFill>
              <a:latin typeface="Roboto"/>
            </a:endParaRPr>
          </a:p>
        </p:txBody>
      </p:sp>
      <p:pic>
        <p:nvPicPr>
          <p:cNvPr id="6" name="Picture 5">
            <a:extLst>
              <a:ext uri="{FF2B5EF4-FFF2-40B4-BE49-F238E27FC236}">
                <a16:creationId xmlns:a16="http://schemas.microsoft.com/office/drawing/2014/main" id="{75F30FEF-0DAF-4163-87EE-6BA2EE678293}"/>
              </a:ext>
            </a:extLst>
          </p:cNvPr>
          <p:cNvPicPr>
            <a:picLocks noChangeAspect="1"/>
          </p:cNvPicPr>
          <p:nvPr/>
        </p:nvPicPr>
        <p:blipFill>
          <a:blip r:embed="rId3"/>
          <a:stretch>
            <a:fillRect/>
          </a:stretch>
        </p:blipFill>
        <p:spPr>
          <a:xfrm>
            <a:off x="3718353" y="3655804"/>
            <a:ext cx="4755292" cy="2664183"/>
          </a:xfrm>
          <a:prstGeom prst="rect">
            <a:avLst/>
          </a:prstGeom>
        </p:spPr>
      </p:pic>
    </p:spTree>
    <p:extLst>
      <p:ext uri="{BB962C8B-B14F-4D97-AF65-F5344CB8AC3E}">
        <p14:creationId xmlns:p14="http://schemas.microsoft.com/office/powerpoint/2010/main" val="136150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96A6A1-9C0D-43ED-86B2-1694F1286389}"/>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B294C72F-A5C5-44FE-8EE9-75B05C40E65A}"/>
              </a:ext>
            </a:extLst>
          </p:cNvPr>
          <p:cNvSpPr/>
          <p:nvPr/>
        </p:nvSpPr>
        <p:spPr>
          <a:xfrm>
            <a:off x="1033669" y="667100"/>
            <a:ext cx="9700592" cy="4339650"/>
          </a:xfrm>
          <a:prstGeom prst="rect">
            <a:avLst/>
          </a:prstGeom>
        </p:spPr>
        <p:txBody>
          <a:bodyPr wrap="square">
            <a:spAutoFit/>
          </a:bodyPr>
          <a:lstStyle/>
          <a:p>
            <a:pPr lvl="0"/>
            <a:r>
              <a:rPr lang="en-US" sz="3200" b="1" dirty="0">
                <a:solidFill>
                  <a:prstClr val="white"/>
                </a:solidFill>
                <a:latin typeface="Roboto"/>
              </a:rPr>
              <a:t>Why Recurrent Neural Networks?</a:t>
            </a:r>
          </a:p>
          <a:p>
            <a:pPr lvl="0"/>
            <a:endParaRPr lang="en-US" sz="2800" dirty="0">
              <a:solidFill>
                <a:prstClr val="white"/>
              </a:solidFill>
              <a:latin typeface="Roboto"/>
            </a:endParaRPr>
          </a:p>
          <a:p>
            <a:pPr lvl="0"/>
            <a:r>
              <a:rPr lang="en-US" sz="2400" u="sng" dirty="0">
                <a:solidFill>
                  <a:prstClr val="white"/>
                </a:solidFill>
                <a:latin typeface="Google Sans"/>
              </a:rPr>
              <a:t>RNN were created because there were a few issues in the feed-forward neural network:</a:t>
            </a:r>
          </a:p>
          <a:p>
            <a:pPr lvl="0"/>
            <a:endParaRPr lang="en-US" sz="2400" u="sng" dirty="0">
              <a:solidFill>
                <a:prstClr val="white"/>
              </a:solidFill>
              <a:latin typeface="Google Sans"/>
            </a:endParaRPr>
          </a:p>
          <a:p>
            <a:pPr lvl="0">
              <a:buFont typeface="Arial" panose="020B0604020202020204" pitchFamily="34" charset="0"/>
              <a:buChar char="•"/>
            </a:pPr>
            <a:r>
              <a:rPr lang="en-US" sz="2400" dirty="0">
                <a:solidFill>
                  <a:prstClr val="white"/>
                </a:solidFill>
                <a:latin typeface="Google Sans"/>
              </a:rPr>
              <a:t>Cannot handle sequential data</a:t>
            </a:r>
          </a:p>
          <a:p>
            <a:pPr lvl="0">
              <a:buFont typeface="Arial" panose="020B0604020202020204" pitchFamily="34" charset="0"/>
              <a:buChar char="•"/>
            </a:pPr>
            <a:r>
              <a:rPr lang="en-US" sz="2400" dirty="0">
                <a:solidFill>
                  <a:prstClr val="white"/>
                </a:solidFill>
                <a:latin typeface="Google Sans"/>
              </a:rPr>
              <a:t>Considers only the current input</a:t>
            </a:r>
          </a:p>
          <a:p>
            <a:pPr lvl="0">
              <a:buFont typeface="Arial" panose="020B0604020202020204" pitchFamily="34" charset="0"/>
              <a:buChar char="•"/>
            </a:pPr>
            <a:r>
              <a:rPr lang="en-US" sz="2400" dirty="0">
                <a:solidFill>
                  <a:prstClr val="white"/>
                </a:solidFill>
                <a:latin typeface="Google Sans"/>
              </a:rPr>
              <a:t>Cannot memorize previous inputs</a:t>
            </a:r>
          </a:p>
          <a:p>
            <a:pPr lvl="0"/>
            <a:r>
              <a:rPr lang="en-US" sz="2400" dirty="0">
                <a:solidFill>
                  <a:prstClr val="white"/>
                </a:solidFill>
                <a:latin typeface="Google Sans"/>
              </a:rPr>
              <a:t>The solution to these issues is the RNN. An RNN can handle sequential data, accepting the current input data, and previously received inputs. RNNs can memorize previous inputs due to their internal memory</a:t>
            </a:r>
            <a:endParaRPr lang="en-US" sz="2400" dirty="0"/>
          </a:p>
        </p:txBody>
      </p:sp>
    </p:spTree>
    <p:extLst>
      <p:ext uri="{BB962C8B-B14F-4D97-AF65-F5344CB8AC3E}">
        <p14:creationId xmlns:p14="http://schemas.microsoft.com/office/powerpoint/2010/main" val="2344552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AA19E9-A596-4069-B74B-DC26C972DFB2}"/>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F4EDDBB7-1792-4672-A880-CD81347F896A}"/>
              </a:ext>
            </a:extLst>
          </p:cNvPr>
          <p:cNvSpPr/>
          <p:nvPr/>
        </p:nvSpPr>
        <p:spPr>
          <a:xfrm>
            <a:off x="397565" y="149043"/>
            <a:ext cx="10641496" cy="1877437"/>
          </a:xfrm>
          <a:prstGeom prst="rect">
            <a:avLst/>
          </a:prstGeom>
        </p:spPr>
        <p:txBody>
          <a:bodyPr wrap="square">
            <a:spAutoFit/>
          </a:bodyPr>
          <a:lstStyle/>
          <a:p>
            <a:pPr lvl="0"/>
            <a:r>
              <a:rPr lang="en-US" sz="3200" dirty="0">
                <a:solidFill>
                  <a:prstClr val="white"/>
                </a:solidFill>
                <a:latin typeface="Roboto"/>
              </a:rPr>
              <a:t>How Does Recurrent Neural Networks Work?</a:t>
            </a:r>
          </a:p>
          <a:p>
            <a:pPr lvl="0"/>
            <a:endParaRPr lang="en-IN" dirty="0">
              <a:solidFill>
                <a:srgbClr val="51565E"/>
              </a:solidFill>
              <a:latin typeface="Roboto"/>
            </a:endParaRPr>
          </a:p>
          <a:p>
            <a:pPr lvl="0"/>
            <a:r>
              <a:rPr lang="en-US" sz="2400" dirty="0"/>
              <a:t>In Recurrent Neural networks, the information cycles through a loop to the middle hidden layer.</a:t>
            </a:r>
            <a:endParaRPr lang="en-IN" sz="2400" dirty="0">
              <a:solidFill>
                <a:srgbClr val="51565E"/>
              </a:solidFill>
              <a:latin typeface="Roboto"/>
            </a:endParaRPr>
          </a:p>
          <a:p>
            <a:pPr lvl="0"/>
            <a:endParaRPr lang="en-US" dirty="0">
              <a:solidFill>
                <a:srgbClr val="51565E"/>
              </a:solidFill>
              <a:latin typeface="Roboto"/>
            </a:endParaRPr>
          </a:p>
        </p:txBody>
      </p:sp>
      <p:pic>
        <p:nvPicPr>
          <p:cNvPr id="5" name="Picture 4">
            <a:extLst>
              <a:ext uri="{FF2B5EF4-FFF2-40B4-BE49-F238E27FC236}">
                <a16:creationId xmlns:a16="http://schemas.microsoft.com/office/drawing/2014/main" id="{52F8A000-9EF2-4080-BB6A-F82077BF4D75}"/>
              </a:ext>
            </a:extLst>
          </p:cNvPr>
          <p:cNvPicPr>
            <a:picLocks noChangeAspect="1"/>
          </p:cNvPicPr>
          <p:nvPr/>
        </p:nvPicPr>
        <p:blipFill>
          <a:blip r:embed="rId3"/>
          <a:stretch>
            <a:fillRect/>
          </a:stretch>
        </p:blipFill>
        <p:spPr>
          <a:xfrm>
            <a:off x="2067338" y="2026480"/>
            <a:ext cx="7527235" cy="4121426"/>
          </a:xfrm>
          <a:prstGeom prst="rect">
            <a:avLst/>
          </a:prstGeom>
        </p:spPr>
      </p:pic>
    </p:spTree>
    <p:extLst>
      <p:ext uri="{BB962C8B-B14F-4D97-AF65-F5344CB8AC3E}">
        <p14:creationId xmlns:p14="http://schemas.microsoft.com/office/powerpoint/2010/main" val="175396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0B6E3-3C31-4A60-9C46-1740CD945930}"/>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1114438D-3117-45DA-82FC-9BEC60BD0CE9}"/>
              </a:ext>
            </a:extLst>
          </p:cNvPr>
          <p:cNvSpPr/>
          <p:nvPr/>
        </p:nvSpPr>
        <p:spPr>
          <a:xfrm>
            <a:off x="821635" y="1228397"/>
            <a:ext cx="10893286" cy="5262979"/>
          </a:xfrm>
          <a:prstGeom prst="rect">
            <a:avLst/>
          </a:prstGeom>
        </p:spPr>
        <p:txBody>
          <a:bodyPr wrap="square">
            <a:spAutoFit/>
          </a:bodyPr>
          <a:lstStyle/>
          <a:p>
            <a:pPr lvl="0"/>
            <a:r>
              <a:rPr lang="en-US" sz="2400" dirty="0">
                <a:solidFill>
                  <a:prstClr val="white"/>
                </a:solidFill>
                <a:latin typeface="Google Sans"/>
              </a:rPr>
              <a:t>The input layer ‘x’ takes in the input to the neural network and processes it and passes it onto the middle layer. </a:t>
            </a:r>
          </a:p>
          <a:p>
            <a:pPr lvl="0"/>
            <a:endParaRPr lang="en-US" sz="2400" dirty="0">
              <a:solidFill>
                <a:prstClr val="white"/>
              </a:solidFill>
              <a:latin typeface="Google Sans"/>
            </a:endParaRPr>
          </a:p>
          <a:p>
            <a:pPr lvl="0"/>
            <a:r>
              <a:rPr lang="en-US" sz="2400" dirty="0">
                <a:solidFill>
                  <a:prstClr val="white"/>
                </a:solidFill>
                <a:latin typeface="Google Sans"/>
              </a:rPr>
              <a:t>The middle layer ‘h’ can consist of multiple hidden layers, each with its own activation functions and weights and biases.</a:t>
            </a:r>
          </a:p>
          <a:p>
            <a:pPr lvl="0"/>
            <a:r>
              <a:rPr lang="en-US" sz="2400" dirty="0">
                <a:solidFill>
                  <a:prstClr val="white"/>
                </a:solidFill>
                <a:latin typeface="Google Sans"/>
              </a:rPr>
              <a:t> </a:t>
            </a:r>
          </a:p>
          <a:p>
            <a:pPr lvl="0"/>
            <a:r>
              <a:rPr lang="en-US" sz="2400" dirty="0">
                <a:solidFill>
                  <a:prstClr val="white"/>
                </a:solidFill>
                <a:latin typeface="Google Sans"/>
              </a:rPr>
              <a:t>If you have a neural network where the various parameters of different hidden layers are not affected by the previous layer, </a:t>
            </a:r>
            <a:r>
              <a:rPr lang="en-US" sz="2400" dirty="0" err="1">
                <a:solidFill>
                  <a:prstClr val="white"/>
                </a:solidFill>
                <a:latin typeface="Google Sans"/>
              </a:rPr>
              <a:t>ie</a:t>
            </a:r>
            <a:r>
              <a:rPr lang="en-US" sz="2400" dirty="0">
                <a:solidFill>
                  <a:prstClr val="white"/>
                </a:solidFill>
                <a:latin typeface="Google Sans"/>
              </a:rPr>
              <a:t>: the neural network does not have memory, then you can use a recurrent neural network.</a:t>
            </a:r>
          </a:p>
          <a:p>
            <a:pPr lvl="0"/>
            <a:endParaRPr lang="en-US" sz="2400" dirty="0">
              <a:solidFill>
                <a:prstClr val="white"/>
              </a:solidFill>
              <a:latin typeface="Google Sans"/>
            </a:endParaRPr>
          </a:p>
          <a:p>
            <a:pPr lvl="0"/>
            <a:r>
              <a:rPr lang="en-US" sz="2400" dirty="0">
                <a:solidFill>
                  <a:prstClr val="white"/>
                </a:solidFill>
                <a:latin typeface="Google Sans"/>
              </a:rPr>
              <a:t>The Recurrent Neural Network will standardize the different activation functions and weights and biases so that each hidden layer has the same parameters. Then, instead of creating multiple hidden layers, it will create one and loop over it as many times as required. </a:t>
            </a:r>
          </a:p>
        </p:txBody>
      </p:sp>
      <p:sp>
        <p:nvSpPr>
          <p:cNvPr id="6" name="TextBox 5">
            <a:extLst>
              <a:ext uri="{FF2B5EF4-FFF2-40B4-BE49-F238E27FC236}">
                <a16:creationId xmlns:a16="http://schemas.microsoft.com/office/drawing/2014/main" id="{3A708538-FBFB-489D-9858-76B049768E55}"/>
              </a:ext>
            </a:extLst>
          </p:cNvPr>
          <p:cNvSpPr txBox="1"/>
          <p:nvPr/>
        </p:nvSpPr>
        <p:spPr>
          <a:xfrm>
            <a:off x="5638800" y="2710069"/>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05B31545-A16A-4253-BEC9-38AB7330383E}"/>
              </a:ext>
            </a:extLst>
          </p:cNvPr>
          <p:cNvSpPr txBox="1"/>
          <p:nvPr/>
        </p:nvSpPr>
        <p:spPr>
          <a:xfrm>
            <a:off x="821635" y="630940"/>
            <a:ext cx="7587975" cy="461665"/>
          </a:xfrm>
          <a:prstGeom prst="rect">
            <a:avLst/>
          </a:prstGeom>
          <a:noFill/>
        </p:spPr>
        <p:txBody>
          <a:bodyPr wrap="none" rtlCol="0">
            <a:spAutoFit/>
          </a:bodyPr>
          <a:lstStyle/>
          <a:p>
            <a:r>
              <a:rPr lang="en-IN" sz="2400" u="sng" dirty="0">
                <a:latin typeface="Google Sans"/>
              </a:rPr>
              <a:t>These are the following process taken in the above diagram</a:t>
            </a:r>
            <a:endParaRPr lang="en-US" sz="2400" u="sng" dirty="0">
              <a:latin typeface="Google Sans"/>
            </a:endParaRPr>
          </a:p>
        </p:txBody>
      </p:sp>
    </p:spTree>
    <p:extLst>
      <p:ext uri="{BB962C8B-B14F-4D97-AF65-F5344CB8AC3E}">
        <p14:creationId xmlns:p14="http://schemas.microsoft.com/office/powerpoint/2010/main" val="2190357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E46938-5519-4C09-9E2B-9F89D794E0CA}"/>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00B4DFBE-8D04-4CC7-8506-BD2CAB869FA6}"/>
              </a:ext>
            </a:extLst>
          </p:cNvPr>
          <p:cNvSpPr/>
          <p:nvPr/>
        </p:nvSpPr>
        <p:spPr>
          <a:xfrm>
            <a:off x="430695" y="1077632"/>
            <a:ext cx="11330609" cy="5201424"/>
          </a:xfrm>
          <a:prstGeom prst="rect">
            <a:avLst/>
          </a:prstGeom>
        </p:spPr>
        <p:txBody>
          <a:bodyPr wrap="square">
            <a:spAutoFit/>
          </a:bodyPr>
          <a:lstStyle/>
          <a:p>
            <a:pPr marL="285750" lvl="0" indent="-285750">
              <a:buFont typeface="Wingdings" panose="05000000000000000000" pitchFamily="2" charset="2"/>
              <a:buChar char="q"/>
            </a:pPr>
            <a:r>
              <a:rPr lang="en-US" sz="2400" dirty="0">
                <a:solidFill>
                  <a:prstClr val="white"/>
                </a:solidFill>
                <a:latin typeface="Google Sans"/>
              </a:rPr>
              <a:t>The task is to create an RNN model using TensorFlow and </a:t>
            </a:r>
            <a:r>
              <a:rPr lang="en-US" sz="2400" dirty="0" err="1">
                <a:solidFill>
                  <a:prstClr val="white"/>
                </a:solidFill>
                <a:latin typeface="Google Sans"/>
              </a:rPr>
              <a:t>Keras</a:t>
            </a:r>
            <a:r>
              <a:rPr lang="en-US" sz="2400" dirty="0">
                <a:solidFill>
                  <a:prstClr val="white"/>
                </a:solidFill>
                <a:latin typeface="Google Sans"/>
              </a:rPr>
              <a:t> for handwritten digit classification from the MNIST dataset. The pixel values are first normalized, and then a Sequential model with a Simple RNN layer is defined to process the sequential data of images. </a:t>
            </a:r>
          </a:p>
          <a:p>
            <a:pPr marL="285750" lvl="0" indent="-285750">
              <a:buFont typeface="Wingdings" panose="05000000000000000000" pitchFamily="2" charset="2"/>
              <a:buChar char="q"/>
            </a:pPr>
            <a:endParaRPr lang="en-US" sz="2400" dirty="0">
              <a:solidFill>
                <a:prstClr val="white"/>
              </a:solidFill>
              <a:latin typeface="Google Sans"/>
            </a:endParaRPr>
          </a:p>
          <a:p>
            <a:pPr marL="285750" lvl="0" indent="-285750">
              <a:buFont typeface="Wingdings" panose="05000000000000000000" pitchFamily="2" charset="2"/>
              <a:buChar char="q"/>
            </a:pPr>
            <a:r>
              <a:rPr lang="en-US" sz="2400" dirty="0">
                <a:solidFill>
                  <a:prstClr val="white"/>
                </a:solidFill>
                <a:latin typeface="Google Sans"/>
              </a:rPr>
              <a:t>The model is compiled with the Adam optimizer and sparse categorical cross-entropy loss. After reshaping the input data to fit the RNN input shape, the model is trained for 5 epochs with a batch size of 64, with 10% of the training data used for validation. The trained model's accuracy is evaluated on the test set.</a:t>
            </a:r>
          </a:p>
          <a:p>
            <a:pPr marL="285750" lvl="0" indent="-285750">
              <a:buFont typeface="Wingdings" panose="05000000000000000000" pitchFamily="2" charset="2"/>
              <a:buChar char="q"/>
            </a:pPr>
            <a:endParaRPr lang="en-US" sz="2400" dirty="0">
              <a:solidFill>
                <a:prstClr val="white"/>
              </a:solidFill>
              <a:latin typeface="Google Sans"/>
            </a:endParaRPr>
          </a:p>
          <a:p>
            <a:pPr marL="285750" lvl="0" indent="-285750">
              <a:buFont typeface="Wingdings" panose="05000000000000000000" pitchFamily="2" charset="2"/>
              <a:buChar char="q"/>
            </a:pPr>
            <a:r>
              <a:rPr lang="en-US" sz="2400" dirty="0">
                <a:solidFill>
                  <a:prstClr val="white"/>
                </a:solidFill>
                <a:latin typeface="Google Sans"/>
              </a:rPr>
              <a:t> Finally, a random test image is chosen for prediction, and the model's predicted label is visualized alongside the true label. The script provides insights into training progress, prints test accuracy, and showcases the model's prediction capability.</a:t>
            </a:r>
          </a:p>
          <a:p>
            <a:pPr marL="285750" lvl="0" indent="-285750">
              <a:buFont typeface="Wingdings" panose="05000000000000000000" pitchFamily="2" charset="2"/>
              <a:buChar char="q"/>
            </a:pPr>
            <a:endParaRPr lang="en-US" sz="2000" b="1" dirty="0">
              <a:solidFill>
                <a:prstClr val="white"/>
              </a:solidFill>
              <a:latin typeface="Google Sans"/>
            </a:endParaRPr>
          </a:p>
        </p:txBody>
      </p:sp>
      <p:sp>
        <p:nvSpPr>
          <p:cNvPr id="6" name="Rectangle 5">
            <a:extLst>
              <a:ext uri="{FF2B5EF4-FFF2-40B4-BE49-F238E27FC236}">
                <a16:creationId xmlns:a16="http://schemas.microsoft.com/office/drawing/2014/main" id="{04E46367-D63C-44C3-A0E6-FF62D95DEBF7}"/>
              </a:ext>
            </a:extLst>
          </p:cNvPr>
          <p:cNvSpPr/>
          <p:nvPr/>
        </p:nvSpPr>
        <p:spPr>
          <a:xfrm>
            <a:off x="3879094" y="366909"/>
            <a:ext cx="4248279" cy="584775"/>
          </a:xfrm>
          <a:prstGeom prst="rect">
            <a:avLst/>
          </a:prstGeom>
        </p:spPr>
        <p:txBody>
          <a:bodyPr wrap="none">
            <a:spAutoFit/>
          </a:bodyPr>
          <a:lstStyle/>
          <a:p>
            <a:pPr lvl="0"/>
            <a:r>
              <a:rPr lang="en-IN" sz="3200" b="1" dirty="0">
                <a:solidFill>
                  <a:prstClr val="white"/>
                </a:solidFill>
              </a:rPr>
              <a:t>PROBLEM STATEMENT</a:t>
            </a:r>
            <a:endParaRPr lang="en-US" sz="3200" b="1" dirty="0">
              <a:solidFill>
                <a:prstClr val="white"/>
              </a:solidFill>
            </a:endParaRPr>
          </a:p>
        </p:txBody>
      </p:sp>
    </p:spTree>
    <p:extLst>
      <p:ext uri="{BB962C8B-B14F-4D97-AF65-F5344CB8AC3E}">
        <p14:creationId xmlns:p14="http://schemas.microsoft.com/office/powerpoint/2010/main" val="365429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BE9CEF-6C6B-47DC-8575-F990BCC6A739}"/>
              </a:ext>
            </a:extLst>
          </p:cNvPr>
          <p:cNvPicPr>
            <a:picLocks noChangeAspect="1"/>
          </p:cNvPicPr>
          <p:nvPr/>
        </p:nvPicPr>
        <p:blipFill>
          <a:blip r:embed="rId2"/>
          <a:stretch>
            <a:fillRect/>
          </a:stretch>
        </p:blipFill>
        <p:spPr>
          <a:xfrm>
            <a:off x="-92766" y="0"/>
            <a:ext cx="12284765" cy="6858000"/>
          </a:xfrm>
          <a:prstGeom prst="rect">
            <a:avLst/>
          </a:prstGeom>
        </p:spPr>
      </p:pic>
      <p:pic>
        <p:nvPicPr>
          <p:cNvPr id="4" name="Picture 3">
            <a:extLst>
              <a:ext uri="{FF2B5EF4-FFF2-40B4-BE49-F238E27FC236}">
                <a16:creationId xmlns:a16="http://schemas.microsoft.com/office/drawing/2014/main" id="{AC26AC82-4E3A-44CC-A902-20FAED9864E0}"/>
              </a:ext>
            </a:extLst>
          </p:cNvPr>
          <p:cNvPicPr>
            <a:picLocks noChangeAspect="1"/>
          </p:cNvPicPr>
          <p:nvPr/>
        </p:nvPicPr>
        <p:blipFill>
          <a:blip r:embed="rId3"/>
          <a:stretch>
            <a:fillRect/>
          </a:stretch>
        </p:blipFill>
        <p:spPr>
          <a:xfrm>
            <a:off x="1484245" y="1410241"/>
            <a:ext cx="8126672" cy="2469094"/>
          </a:xfrm>
          <a:prstGeom prst="rect">
            <a:avLst/>
          </a:prstGeom>
        </p:spPr>
      </p:pic>
      <p:pic>
        <p:nvPicPr>
          <p:cNvPr id="6" name="Picture 5">
            <a:extLst>
              <a:ext uri="{FF2B5EF4-FFF2-40B4-BE49-F238E27FC236}">
                <a16:creationId xmlns:a16="http://schemas.microsoft.com/office/drawing/2014/main" id="{E8E85F14-7754-4F50-9A7D-D2E87EB0E3B4}"/>
              </a:ext>
            </a:extLst>
          </p:cNvPr>
          <p:cNvPicPr>
            <a:picLocks noChangeAspect="1"/>
          </p:cNvPicPr>
          <p:nvPr/>
        </p:nvPicPr>
        <p:blipFill>
          <a:blip r:embed="rId4"/>
          <a:stretch>
            <a:fillRect/>
          </a:stretch>
        </p:blipFill>
        <p:spPr>
          <a:xfrm>
            <a:off x="2652467" y="3841912"/>
            <a:ext cx="8132769" cy="2469094"/>
          </a:xfrm>
          <a:prstGeom prst="rect">
            <a:avLst/>
          </a:prstGeom>
        </p:spPr>
      </p:pic>
      <p:pic>
        <p:nvPicPr>
          <p:cNvPr id="7" name="Picture 6">
            <a:extLst>
              <a:ext uri="{FF2B5EF4-FFF2-40B4-BE49-F238E27FC236}">
                <a16:creationId xmlns:a16="http://schemas.microsoft.com/office/drawing/2014/main" id="{4FF62F31-5BF2-44F9-AD7B-B28D1E0ACD64}"/>
              </a:ext>
            </a:extLst>
          </p:cNvPr>
          <p:cNvPicPr>
            <a:picLocks noChangeAspect="1"/>
          </p:cNvPicPr>
          <p:nvPr/>
        </p:nvPicPr>
        <p:blipFill>
          <a:blip r:embed="rId5"/>
          <a:stretch>
            <a:fillRect/>
          </a:stretch>
        </p:blipFill>
        <p:spPr>
          <a:xfrm>
            <a:off x="8536363" y="3534037"/>
            <a:ext cx="579170" cy="615749"/>
          </a:xfrm>
          <a:prstGeom prst="rect">
            <a:avLst/>
          </a:prstGeom>
        </p:spPr>
      </p:pic>
      <p:sp>
        <p:nvSpPr>
          <p:cNvPr id="9" name="TextBox 8">
            <a:extLst>
              <a:ext uri="{FF2B5EF4-FFF2-40B4-BE49-F238E27FC236}">
                <a16:creationId xmlns:a16="http://schemas.microsoft.com/office/drawing/2014/main" id="{A36C9F93-C96D-4A9C-A315-ACB0BA05BAD0}"/>
              </a:ext>
            </a:extLst>
          </p:cNvPr>
          <p:cNvSpPr txBox="1"/>
          <p:nvPr/>
        </p:nvSpPr>
        <p:spPr>
          <a:xfrm>
            <a:off x="4290088" y="371797"/>
            <a:ext cx="3611823" cy="584775"/>
          </a:xfrm>
          <a:prstGeom prst="rect">
            <a:avLst/>
          </a:prstGeom>
          <a:noFill/>
        </p:spPr>
        <p:txBody>
          <a:bodyPr wrap="none" rtlCol="0">
            <a:spAutoFit/>
          </a:bodyPr>
          <a:lstStyle/>
          <a:p>
            <a:r>
              <a:rPr lang="en-IN" sz="3200" b="1" dirty="0"/>
              <a:t>PROJECT OVERVIEW</a:t>
            </a:r>
            <a:endParaRPr lang="en-US" sz="3200" b="1" dirty="0"/>
          </a:p>
        </p:txBody>
      </p:sp>
    </p:spTree>
    <p:extLst>
      <p:ext uri="{BB962C8B-B14F-4D97-AF65-F5344CB8AC3E}">
        <p14:creationId xmlns:p14="http://schemas.microsoft.com/office/powerpoint/2010/main" val="3226160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626</TotalTime>
  <Words>1276</Words>
  <Application>Microsoft Office PowerPoint</Application>
  <PresentationFormat>Widescreen</PresentationFormat>
  <Paragraphs>115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Viswanathan R</dc:creator>
  <cp:lastModifiedBy>917305898998</cp:lastModifiedBy>
  <cp:revision>61</cp:revision>
  <dcterms:created xsi:type="dcterms:W3CDTF">2024-04-20T02:36:10Z</dcterms:created>
  <dcterms:modified xsi:type="dcterms:W3CDTF">2024-04-23T16:13:07Z</dcterms:modified>
</cp:coreProperties>
</file>