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5" r:id="rId9"/>
    <p:sldId id="266" r:id="rId10"/>
    <p:sldId id="263" r:id="rId11"/>
    <p:sldId id="267"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195538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48757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8332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1346275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832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1224134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2551815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53267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97682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8C1E3-3DFE-494A-A064-A72B21C5C15C}"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119504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8C1E3-3DFE-494A-A064-A72B21C5C15C}"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83523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A8C1E3-3DFE-494A-A064-A72B21C5C15C}" type="datetimeFigureOut">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376540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8C1E3-3DFE-494A-A064-A72B21C5C15C}"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112476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8C1E3-3DFE-494A-A064-A72B21C5C15C}" type="datetimeFigureOut">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261311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A8C1E3-3DFE-494A-A064-A72B21C5C15C}"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138073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8C1E3-3DFE-494A-A064-A72B21C5C15C}"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473F9D-B704-499E-9839-62D8A62D0DA9}" type="slidenum">
              <a:rPr lang="en-IN" smtClean="0"/>
              <a:t>‹#›</a:t>
            </a:fld>
            <a:endParaRPr lang="en-IN"/>
          </a:p>
        </p:txBody>
      </p:sp>
    </p:spTree>
    <p:extLst>
      <p:ext uri="{BB962C8B-B14F-4D97-AF65-F5344CB8AC3E}">
        <p14:creationId xmlns:p14="http://schemas.microsoft.com/office/powerpoint/2010/main" val="11510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A8C1E3-3DFE-494A-A064-A72B21C5C15C}" type="datetimeFigureOut">
              <a:rPr lang="en-IN" smtClean="0"/>
              <a:t>02-08-2023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473F9D-B704-499E-9839-62D8A62D0DA9}" type="slidenum">
              <a:rPr lang="en-IN" smtClean="0"/>
              <a:t>‹#›</a:t>
            </a:fld>
            <a:endParaRPr lang="en-IN"/>
          </a:p>
        </p:txBody>
      </p:sp>
    </p:spTree>
    <p:extLst>
      <p:ext uri="{BB962C8B-B14F-4D97-AF65-F5344CB8AC3E}">
        <p14:creationId xmlns:p14="http://schemas.microsoft.com/office/powerpoint/2010/main" val="19951692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8F72-0135-F78F-C8F6-E263D093688D}"/>
              </a:ext>
            </a:extLst>
          </p:cNvPr>
          <p:cNvSpPr>
            <a:spLocks noGrp="1"/>
          </p:cNvSpPr>
          <p:nvPr>
            <p:ph type="ctrTitle"/>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AGILE METHODOLOGY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F3B7B2-0180-EE26-F38B-C354FBDFA1FD}"/>
              </a:ext>
            </a:extLst>
          </p:cNvPr>
          <p:cNvSpPr>
            <a:spLocks noGrp="1"/>
          </p:cNvSpPr>
          <p:nvPr>
            <p:ph type="subTitle" idx="1"/>
          </p:nvPr>
        </p:nvSpPr>
        <p:spPr/>
        <p:txBody>
          <a:bodyPr>
            <a:normAutofit/>
          </a:bodyPr>
          <a:lstStyle/>
          <a:p>
            <a:r>
              <a:rPr lang="en-US" sz="2600" dirty="0">
                <a:solidFill>
                  <a:schemeClr val="tx1"/>
                </a:solidFill>
                <a:latin typeface="Times New Roman" panose="02020603050405020304" pitchFamily="18" charset="0"/>
                <a:cs typeface="Times New Roman" panose="02020603050405020304" pitchFamily="18" charset="0"/>
              </a:rPr>
              <a:t>-BY VISHALI S</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88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7E5F-7D81-3DBA-E4B0-346811AC461C}"/>
              </a:ext>
            </a:extLst>
          </p:cNvPr>
          <p:cNvSpPr>
            <a:spLocks noGrp="1"/>
          </p:cNvSpPr>
          <p:nvPr>
            <p:ph type="title"/>
          </p:nvPr>
        </p:nvSpPr>
        <p:spPr/>
        <p:txBody>
          <a:bodyPr>
            <a:normAutofit fontScale="90000"/>
          </a:bodyPr>
          <a:lstStyle/>
          <a:p>
            <a:r>
              <a:rPr lang="en-US" sz="4400" b="0" i="0" dirty="0">
                <a:solidFill>
                  <a:srgbClr val="0F2C22"/>
                </a:solidFill>
                <a:effectLst/>
                <a:latin typeface="Times New Roman" panose="02020603050405020304" pitchFamily="18" charset="0"/>
                <a:cs typeface="Times New Roman" panose="02020603050405020304" pitchFamily="18" charset="0"/>
              </a:rPr>
              <a:t>Advantages of Agile Testing Methodology:</a:t>
            </a:r>
            <a:br>
              <a:rPr lang="en-US" b="0" i="0" dirty="0">
                <a:solidFill>
                  <a:srgbClr val="0F2C22"/>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830615BA-4BA7-EF34-1A8B-97947A5AB4EA}"/>
              </a:ext>
            </a:extLst>
          </p:cNvPr>
          <p:cNvSpPr>
            <a:spLocks noGrp="1"/>
          </p:cNvSpPr>
          <p:nvPr>
            <p:ph idx="1"/>
          </p:nvPr>
        </p:nvSpPr>
        <p:spPr/>
        <p:txBody>
          <a:bodyPr/>
          <a:lstStyle/>
          <a:p>
            <a:pPr algn="just">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It saves time and money.</a:t>
            </a:r>
          </a:p>
          <a:p>
            <a:pPr algn="just">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It is flexible and highly adaptable to changes.</a:t>
            </a:r>
          </a:p>
          <a:p>
            <a:pPr algn="just">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It provides a way for receiving regular feedback from the end user.</a:t>
            </a:r>
          </a:p>
          <a:p>
            <a:pPr algn="just">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Better determination of issues through daily meetings.</a:t>
            </a:r>
          </a:p>
          <a:p>
            <a:endParaRPr lang="en-IN" dirty="0"/>
          </a:p>
        </p:txBody>
      </p:sp>
    </p:spTree>
    <p:extLst>
      <p:ext uri="{BB962C8B-B14F-4D97-AF65-F5344CB8AC3E}">
        <p14:creationId xmlns:p14="http://schemas.microsoft.com/office/powerpoint/2010/main" val="114171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536A-B266-7B11-52B1-E20610803F53}"/>
              </a:ext>
            </a:extLst>
          </p:cNvPr>
          <p:cNvSpPr>
            <a:spLocks noGrp="1"/>
          </p:cNvSpPr>
          <p:nvPr>
            <p:ph type="title"/>
          </p:nvPr>
        </p:nvSpPr>
        <p:spPr/>
        <p:txBody>
          <a:bodyPr/>
          <a:lstStyle/>
          <a:p>
            <a:r>
              <a:rPr lang="en-US" dirty="0">
                <a:solidFill>
                  <a:srgbClr val="0F2C22"/>
                </a:solidFill>
                <a:latin typeface="Times New Roman" panose="02020603050405020304" pitchFamily="18" charset="0"/>
                <a:cs typeface="Times New Roman" panose="02020603050405020304" pitchFamily="18" charset="0"/>
              </a:rPr>
              <a:t>Disa</a:t>
            </a:r>
            <a:r>
              <a:rPr lang="en-US" b="0" i="0" dirty="0">
                <a:solidFill>
                  <a:srgbClr val="0F2C22"/>
                </a:solidFill>
                <a:effectLst/>
                <a:latin typeface="Times New Roman" panose="02020603050405020304" pitchFamily="18" charset="0"/>
                <a:cs typeface="Times New Roman" panose="02020603050405020304" pitchFamily="18" charset="0"/>
              </a:rPr>
              <a:t>dvantages of Agile Testing </a:t>
            </a:r>
            <a:br>
              <a:rPr lang="en-US" b="0" i="0" dirty="0">
                <a:solidFill>
                  <a:srgbClr val="0F2C22"/>
                </a:solidFill>
                <a:effectLst/>
                <a:latin typeface="Times New Roman" panose="02020603050405020304" pitchFamily="18" charset="0"/>
                <a:cs typeface="Times New Roman" panose="02020603050405020304" pitchFamily="18" charset="0"/>
              </a:rPr>
            </a:br>
            <a:r>
              <a:rPr lang="en-US" b="0" i="0" dirty="0">
                <a:solidFill>
                  <a:srgbClr val="0F2C22"/>
                </a:solidFill>
                <a:effectLst/>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E1A369-B9A6-C1FA-95D1-31B65BA53FCA}"/>
              </a:ext>
            </a:extLst>
          </p:cNvPr>
          <p:cNvSpPr>
            <a:spLocks noGrp="1"/>
          </p:cNvSpPr>
          <p:nvPr>
            <p:ph idx="1"/>
          </p:nvPr>
        </p:nvSpPr>
        <p:spPr/>
        <p:txBody>
          <a:bodyPr/>
          <a:lstStyle/>
          <a:p>
            <a:pPr>
              <a:buFont typeface="Wingdings" panose="05000000000000000000" pitchFamily="2" charset="2"/>
              <a:buChar char="Ø"/>
            </a:pPr>
            <a:r>
              <a:rPr lang="en-IN" sz="2400" i="0" dirty="0">
                <a:effectLst/>
                <a:latin typeface="Times New Roman" panose="02020603050405020304" pitchFamily="18" charset="0"/>
                <a:cs typeface="Times New Roman" panose="02020603050405020304" pitchFamily="18" charset="0"/>
              </a:rPr>
              <a:t>Lack of documentation.</a:t>
            </a:r>
          </a:p>
          <a:p>
            <a:pPr>
              <a:buFont typeface="Wingdings" panose="05000000000000000000" pitchFamily="2" charset="2"/>
              <a:buChar char="Ø"/>
            </a:pPr>
            <a:r>
              <a:rPr lang="en-IN" sz="2400" i="0" dirty="0">
                <a:effectLst/>
                <a:latin typeface="Times New Roman" panose="02020603050405020304" pitchFamily="18" charset="0"/>
                <a:cs typeface="Times New Roman" panose="02020603050405020304" pitchFamily="18" charset="0"/>
              </a:rPr>
              <a:t> Scope creep.</a:t>
            </a:r>
          </a:p>
          <a:p>
            <a:pPr>
              <a:buFont typeface="Wingdings" panose="05000000000000000000" pitchFamily="2" charset="2"/>
              <a:buChar char="Ø"/>
            </a:pPr>
            <a:r>
              <a:rPr lang="en-IN" sz="2400" i="0" dirty="0">
                <a:effectLst/>
                <a:latin typeface="Times New Roman" panose="02020603050405020304" pitchFamily="18" charset="0"/>
                <a:cs typeface="Times New Roman" panose="02020603050405020304" pitchFamily="18" charset="0"/>
              </a:rPr>
              <a:t> High demands on time.</a:t>
            </a:r>
          </a:p>
          <a:p>
            <a:pPr>
              <a:buFont typeface="Wingdings" panose="05000000000000000000" pitchFamily="2" charset="2"/>
              <a:buChar char="Ø"/>
            </a:pPr>
            <a:r>
              <a:rPr lang="en-IN" sz="2400" i="0" dirty="0">
                <a:effectLst/>
                <a:latin typeface="Times New Roman" panose="02020603050405020304" pitchFamily="18" charset="0"/>
                <a:cs typeface="Times New Roman" panose="02020603050405020304" pitchFamily="18" charset="0"/>
              </a:rPr>
              <a:t>Unsuitable for long-term projects.</a:t>
            </a:r>
          </a:p>
          <a:p>
            <a:endParaRPr lang="en-IN" dirty="0"/>
          </a:p>
        </p:txBody>
      </p:sp>
    </p:spTree>
    <p:extLst>
      <p:ext uri="{BB962C8B-B14F-4D97-AF65-F5344CB8AC3E}">
        <p14:creationId xmlns:p14="http://schemas.microsoft.com/office/powerpoint/2010/main" val="341286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211D-DD1C-8742-A278-CC723BDB86FA}"/>
              </a:ext>
            </a:extLst>
          </p:cNvPr>
          <p:cNvSpPr>
            <a:spLocks noGrp="1"/>
          </p:cNvSpPr>
          <p:nvPr>
            <p:ph type="title"/>
          </p:nvPr>
        </p:nvSpPr>
        <p:spPr/>
        <p:txBody>
          <a:bodyPr/>
          <a:lstStyle/>
          <a:p>
            <a:r>
              <a:rPr lang="en-IN" sz="4400" b="0" i="0" dirty="0">
                <a:solidFill>
                  <a:srgbClr val="0F2C22"/>
                </a:solidFill>
                <a:effectLst/>
                <a:latin typeface="Times New Roman" panose="02020603050405020304" pitchFamily="18" charset="0"/>
                <a:cs typeface="Times New Roman" panose="02020603050405020304" pitchFamily="18" charset="0"/>
              </a:rPr>
              <a:t>Conclusion:</a:t>
            </a:r>
            <a:br>
              <a:rPr lang="en-IN" b="0" i="0" dirty="0">
                <a:solidFill>
                  <a:srgbClr val="0F2C22"/>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1C146EE7-5DE8-1DC9-A085-E6A8F79DCECB}"/>
              </a:ext>
            </a:extLst>
          </p:cNvPr>
          <p:cNvSpPr>
            <a:spLocks noGrp="1"/>
          </p:cNvSpPr>
          <p:nvPr>
            <p:ph idx="1"/>
          </p:nvPr>
        </p:nvSpPr>
        <p:spPr/>
        <p:txBody>
          <a:bodyPr/>
          <a:lstStyle/>
          <a:p>
            <a:pPr algn="just"/>
            <a:r>
              <a:rPr lang="en-US" sz="2400" b="0" i="0" dirty="0">
                <a:solidFill>
                  <a:schemeClr val="tx1"/>
                </a:solidFill>
                <a:effectLst/>
                <a:latin typeface="Times New Roman" panose="02020603050405020304" pitchFamily="18" charset="0"/>
                <a:cs typeface="Times New Roman" panose="02020603050405020304" pitchFamily="18" charset="0"/>
              </a:rPr>
              <a:t>Agile testing not only facilitates the early detection of defects but also </a:t>
            </a:r>
            <a:r>
              <a:rPr lang="en-US" sz="2400" dirty="0">
                <a:solidFill>
                  <a:schemeClr val="tx1"/>
                </a:solidFill>
                <a:latin typeface="Times New Roman" panose="02020603050405020304" pitchFamily="18" charset="0"/>
                <a:cs typeface="Times New Roman" panose="02020603050405020304" pitchFamily="18" charset="0"/>
              </a:rPr>
              <a:t>reduces the cost of bugs</a:t>
            </a:r>
            <a:r>
              <a:rPr lang="en-US" sz="2400" b="0" i="0" dirty="0">
                <a:solidFill>
                  <a:schemeClr val="tx1"/>
                </a:solidFill>
                <a:effectLst/>
                <a:latin typeface="Times New Roman" panose="02020603050405020304" pitchFamily="18" charset="0"/>
                <a:cs typeface="Times New Roman" panose="02020603050405020304" pitchFamily="18" charset="0"/>
              </a:rPr>
              <a:t> by fixing them early. This approach also yields a customer-centric approach by delivering a high-quality product as early as possible.</a:t>
            </a:r>
          </a:p>
          <a:p>
            <a:endParaRPr lang="en-IN" dirty="0"/>
          </a:p>
        </p:txBody>
      </p:sp>
    </p:spTree>
    <p:extLst>
      <p:ext uri="{BB962C8B-B14F-4D97-AF65-F5344CB8AC3E}">
        <p14:creationId xmlns:p14="http://schemas.microsoft.com/office/powerpoint/2010/main" val="355117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92BE2-0AA8-239C-4BD7-2B2AFE4CC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6042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F697-0488-3100-B21F-48235E14E2A7}"/>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Definition:</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9884D4-DEF9-B40B-22B4-9F21C2DAD320}"/>
              </a:ext>
            </a:extLst>
          </p:cNvPr>
          <p:cNvSpPr>
            <a:spLocks noGrp="1"/>
          </p:cNvSpPr>
          <p:nvPr>
            <p:ph idx="1"/>
          </p:nvPr>
        </p:nvSpPr>
        <p:spPr/>
        <p:txBody>
          <a:bodyPr/>
          <a:lstStyle/>
          <a:p>
            <a:pPr algn="just"/>
            <a:r>
              <a:rPr lang="en-US" sz="2400" b="0" i="0" dirty="0">
                <a:solidFill>
                  <a:srgbClr val="0F2C22"/>
                </a:solidFill>
                <a:effectLst/>
                <a:latin typeface="Times New Roman" panose="02020603050405020304" pitchFamily="18" charset="0"/>
                <a:cs typeface="Times New Roman" panose="02020603050405020304" pitchFamily="18" charset="0"/>
              </a:rPr>
              <a:t>Agile testing is a software testing process that follows the principles of </a:t>
            </a:r>
            <a:r>
              <a:rPr lang="en-US" sz="2400" b="1" i="0" dirty="0">
                <a:solidFill>
                  <a:srgbClr val="0F2C22"/>
                </a:solidFill>
                <a:effectLst/>
                <a:latin typeface="Times New Roman" panose="02020603050405020304" pitchFamily="18" charset="0"/>
                <a:cs typeface="Times New Roman" panose="02020603050405020304" pitchFamily="18" charset="0"/>
              </a:rPr>
              <a:t>agile software development</a:t>
            </a:r>
            <a:r>
              <a:rPr lang="en-US" sz="2400" b="0" i="0" dirty="0">
                <a:solidFill>
                  <a:srgbClr val="0F2C22"/>
                </a:solidFill>
                <a:effectLst/>
                <a:latin typeface="Times New Roman" panose="02020603050405020304" pitchFamily="18" charset="0"/>
                <a:cs typeface="Times New Roman" panose="02020603050405020304" pitchFamily="18" charset="0"/>
              </a:rPr>
              <a:t>. Agile testing methodology aligns with iterative </a:t>
            </a:r>
            <a:r>
              <a:rPr lang="en-US" sz="2400" b="1" i="1" dirty="0">
                <a:solidFill>
                  <a:srgbClr val="0F2C22"/>
                </a:solidFill>
                <a:effectLst/>
                <a:latin typeface="Times New Roman" panose="02020603050405020304" pitchFamily="18" charset="0"/>
                <a:cs typeface="Times New Roman" panose="02020603050405020304" pitchFamily="18" charset="0"/>
              </a:rPr>
              <a:t>development methodology</a:t>
            </a:r>
            <a:r>
              <a:rPr lang="en-US" sz="2400" b="0" i="0" dirty="0">
                <a:solidFill>
                  <a:srgbClr val="0F2C22"/>
                </a:solidFill>
                <a:effectLst/>
                <a:latin typeface="Times New Roman" panose="02020603050405020304" pitchFamily="18" charset="0"/>
                <a:cs typeface="Times New Roman" panose="02020603050405020304" pitchFamily="18" charset="0"/>
              </a:rPr>
              <a:t> in which requirements develop gradually from customers and testing teams. The development is aligned with customer requirements.</a:t>
            </a:r>
          </a:p>
          <a:p>
            <a:pPr algn="just"/>
            <a:r>
              <a:rPr lang="en-US" sz="2400" b="0" i="0" dirty="0">
                <a:solidFill>
                  <a:srgbClr val="0F2C22"/>
                </a:solidFill>
                <a:effectLst/>
                <a:latin typeface="Times New Roman" panose="02020603050405020304" pitchFamily="18" charset="0"/>
                <a:cs typeface="Times New Roman" panose="02020603050405020304" pitchFamily="18" charset="0"/>
              </a:rPr>
              <a:t>Agile testing process is a continuous process rather than being sequential. The testing begins at the start of the project and there is ongoing integration between testing and development.  The common objective of agile development and testing is to achieve a high product quality.</a:t>
            </a:r>
          </a:p>
          <a:p>
            <a:endParaRPr lang="en-IN" dirty="0"/>
          </a:p>
        </p:txBody>
      </p:sp>
    </p:spTree>
    <p:extLst>
      <p:ext uri="{BB962C8B-B14F-4D97-AF65-F5344CB8AC3E}">
        <p14:creationId xmlns:p14="http://schemas.microsoft.com/office/powerpoint/2010/main" val="341961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B3F2-1482-6B4A-D549-7137DB73CBAE}"/>
              </a:ext>
            </a:extLst>
          </p:cNvPr>
          <p:cNvSpPr>
            <a:spLocks noGrp="1"/>
          </p:cNvSpPr>
          <p:nvPr>
            <p:ph type="title"/>
          </p:nvPr>
        </p:nvSpPr>
        <p:spPr/>
        <p:txBody>
          <a:bodyPr>
            <a:noAutofit/>
          </a:bodyPr>
          <a:lstStyle/>
          <a:p>
            <a:r>
              <a:rPr lang="en-IN" sz="4400" b="0" i="0" dirty="0">
                <a:solidFill>
                  <a:srgbClr val="0F2C22"/>
                </a:solidFill>
                <a:effectLst/>
                <a:latin typeface="Times New Roman" panose="02020603050405020304" pitchFamily="18" charset="0"/>
                <a:cs typeface="Times New Roman" panose="02020603050405020304" pitchFamily="18" charset="0"/>
              </a:rPr>
              <a:t>Agile Testing Principles:</a:t>
            </a:r>
            <a:br>
              <a:rPr lang="en-IN" sz="4400" b="0" i="0" dirty="0">
                <a:solidFill>
                  <a:srgbClr val="0F2C22"/>
                </a:solidFill>
                <a:effectLst/>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6F8126-7C2D-44CC-3D6A-54E6649357BD}"/>
              </a:ext>
            </a:extLst>
          </p:cNvPr>
          <p:cNvSpPr>
            <a:spLocks noGrp="1"/>
          </p:cNvSpPr>
          <p:nvPr>
            <p:ph idx="1"/>
          </p:nvPr>
        </p:nvSpPr>
        <p:spPr>
          <a:xfrm>
            <a:off x="677334" y="1577008"/>
            <a:ext cx="9248544" cy="5280991"/>
          </a:xfrm>
        </p:spPr>
        <p:txBody>
          <a:bodyPr>
            <a:normAutofit/>
          </a:bodyPr>
          <a:lstStyle/>
          <a:p>
            <a:pPr algn="just"/>
            <a:r>
              <a:rPr lang="en-US" sz="1900" b="1" i="0" dirty="0">
                <a:solidFill>
                  <a:srgbClr val="0F2C22"/>
                </a:solidFill>
                <a:effectLst/>
                <a:latin typeface="Times New Roman" panose="02020603050405020304" pitchFamily="18" charset="0"/>
                <a:cs typeface="Times New Roman" panose="02020603050405020304" pitchFamily="18" charset="0"/>
              </a:rPr>
              <a:t>Testing is continuous:</a:t>
            </a:r>
            <a:r>
              <a:rPr lang="en-US" sz="1900" b="0" i="0" dirty="0">
                <a:solidFill>
                  <a:srgbClr val="0F2C22"/>
                </a:solidFill>
                <a:effectLst/>
                <a:latin typeface="Times New Roman" panose="02020603050405020304" pitchFamily="18" charset="0"/>
                <a:cs typeface="Times New Roman" panose="02020603050405020304" pitchFamily="18" charset="0"/>
              </a:rPr>
              <a:t> Agile team tests continuously because it is the only way to ensure continuous progress of the product.</a:t>
            </a:r>
          </a:p>
          <a:p>
            <a:pPr algn="just"/>
            <a:r>
              <a:rPr lang="en-US" sz="1900" b="1" i="0" dirty="0">
                <a:solidFill>
                  <a:srgbClr val="0F2C22"/>
                </a:solidFill>
                <a:effectLst/>
                <a:latin typeface="Times New Roman" panose="02020603050405020304" pitchFamily="18" charset="0"/>
                <a:cs typeface="Times New Roman" panose="02020603050405020304" pitchFamily="18" charset="0"/>
              </a:rPr>
              <a:t>Continuous feedback- </a:t>
            </a:r>
            <a:r>
              <a:rPr lang="en-US" sz="1900" b="0" i="0" dirty="0">
                <a:solidFill>
                  <a:srgbClr val="0F2C22"/>
                </a:solidFill>
                <a:effectLst/>
                <a:latin typeface="Times New Roman" panose="02020603050405020304" pitchFamily="18" charset="0"/>
                <a:cs typeface="Times New Roman" panose="02020603050405020304" pitchFamily="18" charset="0"/>
              </a:rPr>
              <a:t>Agile testing provides feedback on an ongoing basis and this is how your product meets the business needs.</a:t>
            </a:r>
          </a:p>
          <a:p>
            <a:pPr algn="just"/>
            <a:r>
              <a:rPr lang="en-US" sz="1900" b="1" i="0" dirty="0">
                <a:solidFill>
                  <a:srgbClr val="0F2C22"/>
                </a:solidFill>
                <a:effectLst/>
                <a:latin typeface="Times New Roman" panose="02020603050405020304" pitchFamily="18" charset="0"/>
                <a:cs typeface="Times New Roman" panose="02020603050405020304" pitchFamily="18" charset="0"/>
              </a:rPr>
              <a:t>Tests performed by the whole team:</a:t>
            </a:r>
            <a:r>
              <a:rPr lang="en-US" sz="1900" b="0" i="0" dirty="0">
                <a:solidFill>
                  <a:srgbClr val="0F2C22"/>
                </a:solidFill>
                <a:effectLst/>
                <a:latin typeface="Times New Roman" panose="02020603050405020304" pitchFamily="18" charset="0"/>
                <a:cs typeface="Times New Roman" panose="02020603050405020304" pitchFamily="18" charset="0"/>
              </a:rPr>
              <a:t> In a traditional </a:t>
            </a:r>
            <a:r>
              <a:rPr lang="en-US" sz="1900" dirty="0">
                <a:solidFill>
                  <a:schemeClr val="tx1"/>
                </a:solidFill>
                <a:latin typeface="Times New Roman" panose="02020603050405020304" pitchFamily="18" charset="0"/>
                <a:cs typeface="Times New Roman" panose="02020603050405020304" pitchFamily="18" charset="0"/>
              </a:rPr>
              <a:t>software development life cycle,</a:t>
            </a:r>
            <a:r>
              <a:rPr lang="en-US" sz="1900" b="0" i="0" dirty="0">
                <a:solidFill>
                  <a:schemeClr val="tx1"/>
                </a:solidFill>
                <a:effectLst/>
                <a:latin typeface="Times New Roman" panose="02020603050405020304" pitchFamily="18" charset="0"/>
                <a:cs typeface="Times New Roman" panose="02020603050405020304" pitchFamily="18" charset="0"/>
              </a:rPr>
              <a:t> </a:t>
            </a:r>
            <a:r>
              <a:rPr lang="en-US" sz="1900" b="0" i="0" dirty="0">
                <a:solidFill>
                  <a:srgbClr val="0F2C22"/>
                </a:solidFill>
                <a:effectLst/>
                <a:latin typeface="Times New Roman" panose="02020603050405020304" pitchFamily="18" charset="0"/>
                <a:cs typeface="Times New Roman" panose="02020603050405020304" pitchFamily="18" charset="0"/>
              </a:rPr>
              <a:t>only the test team is responsible for testing but in agile testing, the developers and the business analysts also test the application.</a:t>
            </a:r>
          </a:p>
          <a:p>
            <a:pPr algn="just"/>
            <a:r>
              <a:rPr lang="en-US" sz="1900" b="1" i="0" dirty="0">
                <a:solidFill>
                  <a:srgbClr val="0F2C22"/>
                </a:solidFill>
                <a:effectLst/>
                <a:latin typeface="Times New Roman" panose="02020603050405020304" pitchFamily="18" charset="0"/>
                <a:cs typeface="Times New Roman" panose="02020603050405020304" pitchFamily="18" charset="0"/>
              </a:rPr>
              <a:t>Decrease time of feedback response:</a:t>
            </a:r>
            <a:r>
              <a:rPr lang="en-US" sz="1900" b="0" i="0" dirty="0">
                <a:solidFill>
                  <a:srgbClr val="0F2C22"/>
                </a:solidFill>
                <a:effectLst/>
                <a:latin typeface="Times New Roman" panose="02020603050405020304" pitchFamily="18" charset="0"/>
                <a:cs typeface="Times New Roman" panose="02020603050405020304" pitchFamily="18" charset="0"/>
              </a:rPr>
              <a:t> The business team is involved in each iteration in agile testing &amp; continuous feedback shortens the time of feedback response.</a:t>
            </a:r>
          </a:p>
          <a:p>
            <a:pPr algn="just"/>
            <a:r>
              <a:rPr lang="en-US" sz="1900" b="1" i="0" dirty="0">
                <a:solidFill>
                  <a:srgbClr val="0F2C22"/>
                </a:solidFill>
                <a:effectLst/>
                <a:latin typeface="Times New Roman" panose="02020603050405020304" pitchFamily="18" charset="0"/>
                <a:cs typeface="Times New Roman" panose="02020603050405020304" pitchFamily="18" charset="0"/>
              </a:rPr>
              <a:t>Simplified &amp; clean code:</a:t>
            </a:r>
            <a:r>
              <a:rPr lang="en-US" sz="1900" b="0" i="0" dirty="0">
                <a:solidFill>
                  <a:srgbClr val="0F2C22"/>
                </a:solidFill>
                <a:effectLst/>
                <a:latin typeface="Times New Roman" panose="02020603050405020304" pitchFamily="18" charset="0"/>
                <a:cs typeface="Times New Roman" panose="02020603050405020304" pitchFamily="18" charset="0"/>
              </a:rPr>
              <a:t> All the defects which are raised by the agile team are fixed within the same iteration and it helps in keeping the code clean and simplified.</a:t>
            </a:r>
          </a:p>
          <a:p>
            <a:pPr algn="just"/>
            <a:r>
              <a:rPr lang="en-US" sz="1900" b="1" i="0" dirty="0">
                <a:solidFill>
                  <a:srgbClr val="0F2C22"/>
                </a:solidFill>
                <a:effectLst/>
                <a:latin typeface="Times New Roman" panose="02020603050405020304" pitchFamily="18" charset="0"/>
                <a:cs typeface="Times New Roman" panose="02020603050405020304" pitchFamily="18" charset="0"/>
              </a:rPr>
              <a:t>Less documentation: </a:t>
            </a:r>
            <a:r>
              <a:rPr lang="en-US" sz="1900" b="0" i="0" dirty="0">
                <a:solidFill>
                  <a:srgbClr val="0F2C22"/>
                </a:solidFill>
                <a:effectLst/>
                <a:latin typeface="Times New Roman" panose="02020603050405020304" pitchFamily="18" charset="0"/>
                <a:cs typeface="Times New Roman" panose="02020603050405020304" pitchFamily="18" charset="0"/>
              </a:rPr>
              <a:t>Agile teams use a reusable checklist, the team focuses on the test instead of the incidental details.</a:t>
            </a:r>
          </a:p>
          <a:p>
            <a:pPr algn="just"/>
            <a:r>
              <a:rPr lang="en-US" sz="1900" b="1" i="0" dirty="0">
                <a:solidFill>
                  <a:srgbClr val="0F2C22"/>
                </a:solidFill>
                <a:effectLst/>
                <a:latin typeface="Times New Roman" panose="02020603050405020304" pitchFamily="18" charset="0"/>
                <a:cs typeface="Times New Roman" panose="02020603050405020304" pitchFamily="18" charset="0"/>
              </a:rPr>
              <a:t>Test Driven: </a:t>
            </a:r>
            <a:r>
              <a:rPr lang="en-US" sz="1900" b="0" i="0" dirty="0">
                <a:solidFill>
                  <a:srgbClr val="0F2C22"/>
                </a:solidFill>
                <a:effectLst/>
                <a:latin typeface="Times New Roman" panose="02020603050405020304" pitchFamily="18" charset="0"/>
                <a:cs typeface="Times New Roman" panose="02020603050405020304" pitchFamily="18" charset="0"/>
              </a:rPr>
              <a:t>In agile methods, testing is performed at the time of implementation whereas, in the traditional process, the testing is performed after implementation.</a:t>
            </a:r>
          </a:p>
          <a:p>
            <a:endParaRPr lang="en-IN" dirty="0"/>
          </a:p>
        </p:txBody>
      </p:sp>
    </p:spTree>
    <p:extLst>
      <p:ext uri="{BB962C8B-B14F-4D97-AF65-F5344CB8AC3E}">
        <p14:creationId xmlns:p14="http://schemas.microsoft.com/office/powerpoint/2010/main" val="261523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FDD3-A481-0343-874C-CF6C22EB6B06}"/>
              </a:ext>
            </a:extLst>
          </p:cNvPr>
          <p:cNvSpPr>
            <a:spLocks noGrp="1"/>
          </p:cNvSpPr>
          <p:nvPr>
            <p:ph type="title"/>
          </p:nvPr>
        </p:nvSpPr>
        <p:spPr/>
        <p:txBody>
          <a:bodyPr/>
          <a:lstStyle/>
          <a:p>
            <a:r>
              <a:rPr lang="en-IN" sz="4400" b="0" i="0" dirty="0">
                <a:solidFill>
                  <a:srgbClr val="0F2C22"/>
                </a:solidFill>
                <a:effectLst/>
                <a:latin typeface="Times New Roman" panose="02020603050405020304" pitchFamily="18" charset="0"/>
                <a:cs typeface="Times New Roman" panose="02020603050405020304" pitchFamily="18" charset="0"/>
              </a:rPr>
              <a:t>Agile Testing Methods:</a:t>
            </a:r>
            <a:br>
              <a:rPr lang="en-IN" b="0" i="0" dirty="0">
                <a:solidFill>
                  <a:srgbClr val="0F2C22"/>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2170DDF6-EF68-33DA-489E-35670549E922}"/>
              </a:ext>
            </a:extLst>
          </p:cNvPr>
          <p:cNvSpPr>
            <a:spLocks noGrp="1"/>
          </p:cNvSpPr>
          <p:nvPr>
            <p:ph idx="1"/>
          </p:nvPr>
        </p:nvSpPr>
        <p:spPr/>
        <p:txBody>
          <a:bodyPr/>
          <a:lstStyle/>
          <a:p>
            <a:pPr algn="l">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Behavior Driven Development (BDD).</a:t>
            </a:r>
          </a:p>
          <a:p>
            <a:pPr algn="l">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Acceptance Test Driven Development (ATDD).</a:t>
            </a:r>
          </a:p>
          <a:p>
            <a:pPr algn="l">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Exploratory Testing.</a:t>
            </a:r>
          </a:p>
          <a:p>
            <a:endParaRPr lang="en-IN" dirty="0"/>
          </a:p>
        </p:txBody>
      </p:sp>
    </p:spTree>
    <p:extLst>
      <p:ext uri="{BB962C8B-B14F-4D97-AF65-F5344CB8AC3E}">
        <p14:creationId xmlns:p14="http://schemas.microsoft.com/office/powerpoint/2010/main" val="385686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D1D4-C852-BB3A-F220-8AEDED0283FF}"/>
              </a:ext>
            </a:extLst>
          </p:cNvPr>
          <p:cNvSpPr>
            <a:spLocks noGrp="1"/>
          </p:cNvSpPr>
          <p:nvPr>
            <p:ph type="title"/>
          </p:nvPr>
        </p:nvSpPr>
        <p:spPr/>
        <p:txBody>
          <a:bodyPr>
            <a:normAutofit fontScale="90000"/>
          </a:bodyPr>
          <a:lstStyle/>
          <a:p>
            <a:r>
              <a:rPr lang="en-IN" sz="4400" b="0" i="0" dirty="0" err="1">
                <a:solidFill>
                  <a:srgbClr val="0F2C22"/>
                </a:solidFill>
                <a:effectLst/>
                <a:latin typeface="Times New Roman" panose="02020603050405020304" pitchFamily="18" charset="0"/>
                <a:cs typeface="Times New Roman" panose="02020603050405020304" pitchFamily="18" charset="0"/>
              </a:rPr>
              <a:t>Behavior</a:t>
            </a:r>
            <a:r>
              <a:rPr lang="en-IN" sz="4400" b="0" i="0" dirty="0">
                <a:solidFill>
                  <a:srgbClr val="0F2C22"/>
                </a:solidFill>
                <a:effectLst/>
                <a:latin typeface="Times New Roman" panose="02020603050405020304" pitchFamily="18" charset="0"/>
                <a:cs typeface="Times New Roman" panose="02020603050405020304" pitchFamily="18" charset="0"/>
              </a:rPr>
              <a:t> Driven Development (BDD):</a:t>
            </a:r>
            <a:br>
              <a:rPr lang="en-IN" b="0" i="0" dirty="0">
                <a:solidFill>
                  <a:srgbClr val="0F2C22"/>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70CB731E-C20C-86E0-01AE-11953078A884}"/>
              </a:ext>
            </a:extLst>
          </p:cNvPr>
          <p:cNvSpPr>
            <a:spLocks noGrp="1"/>
          </p:cNvSpPr>
          <p:nvPr>
            <p:ph idx="1"/>
          </p:nvPr>
        </p:nvSpPr>
        <p:spPr/>
        <p:txBody>
          <a:bodyPr>
            <a:normAutofit lnSpcReduction="10000"/>
          </a:bodyPr>
          <a:lstStyle/>
          <a:p>
            <a:pPr algn="just"/>
            <a:r>
              <a:rPr lang="en-US" sz="2400" b="0" i="0" dirty="0">
                <a:solidFill>
                  <a:srgbClr val="0F2C22"/>
                </a:solidFill>
                <a:effectLst/>
                <a:latin typeface="Times New Roman" panose="02020603050405020304" pitchFamily="18" charset="0"/>
                <a:cs typeface="Times New Roman" panose="02020603050405020304" pitchFamily="18" charset="0"/>
              </a:rPr>
              <a:t>Behavior Driven Development (BDD) improves communication amongst project stakeholders so that all members correctly understand each feature before the development process starts. There is continuous example-based communication between developers, testers, and business analysts.</a:t>
            </a:r>
          </a:p>
          <a:p>
            <a:pPr algn="just"/>
            <a:r>
              <a:rPr lang="en-US" sz="2400" b="0" i="0" dirty="0">
                <a:solidFill>
                  <a:srgbClr val="0F2C22"/>
                </a:solidFill>
                <a:effectLst/>
                <a:latin typeface="Times New Roman" panose="02020603050405020304" pitchFamily="18" charset="0"/>
                <a:cs typeface="Times New Roman" panose="02020603050405020304" pitchFamily="18" charset="0"/>
              </a:rPr>
              <a:t>The examples are called Scenarios which are written in a special format called Gherkin Given/When/Then syntax.  The scenarios hold information on how a given feature should behave in different situations with different input parameters. These are called “</a:t>
            </a:r>
            <a:r>
              <a:rPr lang="en-US" sz="2400" b="1" i="0" dirty="0">
                <a:solidFill>
                  <a:srgbClr val="0F2C22"/>
                </a:solidFill>
                <a:effectLst/>
                <a:latin typeface="Times New Roman" panose="02020603050405020304" pitchFamily="18" charset="0"/>
                <a:cs typeface="Times New Roman" panose="02020603050405020304" pitchFamily="18" charset="0"/>
              </a:rPr>
              <a:t>Executable Specifications” </a:t>
            </a:r>
            <a:r>
              <a:rPr lang="en-US" sz="2400" b="0" i="0" dirty="0">
                <a:solidFill>
                  <a:srgbClr val="0F2C22"/>
                </a:solidFill>
                <a:effectLst/>
                <a:latin typeface="Times New Roman" panose="02020603050405020304" pitchFamily="18" charset="0"/>
                <a:cs typeface="Times New Roman" panose="02020603050405020304" pitchFamily="18" charset="0"/>
              </a:rPr>
              <a:t>as it comprises of both specification and inputs to the automated tests.</a:t>
            </a:r>
          </a:p>
          <a:p>
            <a:endParaRPr lang="en-IN" dirty="0"/>
          </a:p>
        </p:txBody>
      </p:sp>
    </p:spTree>
    <p:extLst>
      <p:ext uri="{BB962C8B-B14F-4D97-AF65-F5344CB8AC3E}">
        <p14:creationId xmlns:p14="http://schemas.microsoft.com/office/powerpoint/2010/main" val="527400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41CD-7ABB-0B68-CC70-298C0E86C1A9}"/>
              </a:ext>
            </a:extLst>
          </p:cNvPr>
          <p:cNvSpPr>
            <a:spLocks noGrp="1"/>
          </p:cNvSpPr>
          <p:nvPr>
            <p:ph type="title"/>
          </p:nvPr>
        </p:nvSpPr>
        <p:spPr/>
        <p:txBody>
          <a:bodyPr>
            <a:noAutofit/>
          </a:bodyPr>
          <a:lstStyle/>
          <a:p>
            <a:r>
              <a:rPr lang="en-US" sz="4400" b="0" i="0" dirty="0">
                <a:solidFill>
                  <a:srgbClr val="0F2C22"/>
                </a:solidFill>
                <a:effectLst/>
                <a:latin typeface="Times New Roman" panose="02020603050405020304" pitchFamily="18" charset="0"/>
                <a:cs typeface="Times New Roman" panose="02020603050405020304" pitchFamily="18" charset="0"/>
              </a:rPr>
              <a:t>Acceptance Test Driven Development (ATDD):</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012957-B78F-A31D-CAB7-41FE61EB1E0B}"/>
              </a:ext>
            </a:extLst>
          </p:cNvPr>
          <p:cNvSpPr>
            <a:spLocks noGrp="1"/>
          </p:cNvSpPr>
          <p:nvPr>
            <p:ph idx="1"/>
          </p:nvPr>
        </p:nvSpPr>
        <p:spPr>
          <a:xfrm>
            <a:off x="677334" y="2160589"/>
            <a:ext cx="8596668" cy="4452246"/>
          </a:xfrm>
        </p:spPr>
        <p:txBody>
          <a:bodyPr>
            <a:noAutofit/>
          </a:bodyPr>
          <a:lstStyle/>
          <a:p>
            <a:pPr algn="just"/>
            <a:r>
              <a:rPr lang="en-US" sz="2400" b="0" i="0" dirty="0">
                <a:solidFill>
                  <a:srgbClr val="0F2C22"/>
                </a:solidFill>
                <a:effectLst/>
                <a:latin typeface="Times New Roman" panose="02020603050405020304" pitchFamily="18" charset="0"/>
                <a:cs typeface="Times New Roman" panose="02020603050405020304" pitchFamily="18" charset="0"/>
              </a:rPr>
              <a:t>ATDD focuses on involving team members with different perspectives such as the customer, developer, and tester.  </a:t>
            </a:r>
            <a:r>
              <a:rPr lang="en-US" sz="2400" b="1" i="0" dirty="0">
                <a:solidFill>
                  <a:srgbClr val="0F2C22"/>
                </a:solidFill>
                <a:effectLst/>
                <a:latin typeface="Times New Roman" panose="02020603050405020304" pitchFamily="18" charset="0"/>
                <a:cs typeface="Times New Roman" panose="02020603050405020304" pitchFamily="18" charset="0"/>
              </a:rPr>
              <a:t>Three Amigos</a:t>
            </a:r>
            <a:r>
              <a:rPr lang="en-US" sz="2400" b="0" i="0" dirty="0">
                <a:solidFill>
                  <a:srgbClr val="0F2C22"/>
                </a:solidFill>
                <a:effectLst/>
                <a:latin typeface="Times New Roman" panose="02020603050405020304" pitchFamily="18" charset="0"/>
                <a:cs typeface="Times New Roman" panose="02020603050405020304" pitchFamily="18" charset="0"/>
              </a:rPr>
              <a:t> meetings are held to formulate acceptance tests incorporating perspectives of the customer, development, and testing.  The customer is focused on the problem that is to be solved, the development is focused on how the problem will be solved whereas the testing is focused on what could go wrong.  The acceptance tests are a representation of the user’s point of view and it describes how the system will function. It also helps to verify that the system functions as it is supposed to.  In some instances </a:t>
            </a:r>
            <a:r>
              <a:rPr lang="en-US" sz="2400" dirty="0">
                <a:solidFill>
                  <a:schemeClr val="tx1"/>
                </a:solidFill>
                <a:latin typeface="Times New Roman" panose="02020603050405020304" pitchFamily="18" charset="0"/>
                <a:cs typeface="Times New Roman" panose="02020603050405020304" pitchFamily="18" charset="0"/>
              </a:rPr>
              <a:t>acceptance tests</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rgbClr val="0F2C22"/>
                </a:solidFill>
                <a:effectLst/>
                <a:latin typeface="Times New Roman" panose="02020603050405020304" pitchFamily="18" charset="0"/>
                <a:cs typeface="Times New Roman" panose="02020603050405020304" pitchFamily="18" charset="0"/>
              </a:rPr>
              <a:t>are automated.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80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408D-A479-AE2E-3BD8-3E2C68D94223}"/>
              </a:ext>
            </a:extLst>
          </p:cNvPr>
          <p:cNvSpPr>
            <a:spLocks noGrp="1"/>
          </p:cNvSpPr>
          <p:nvPr>
            <p:ph type="title"/>
          </p:nvPr>
        </p:nvSpPr>
        <p:spPr/>
        <p:txBody>
          <a:bodyPr/>
          <a:lstStyle/>
          <a:p>
            <a:r>
              <a:rPr lang="en-IN" sz="4400" i="0" dirty="0">
                <a:solidFill>
                  <a:srgbClr val="0F2C22"/>
                </a:solidFill>
                <a:effectLst/>
                <a:latin typeface="Times New Roman" panose="02020603050405020304" pitchFamily="18" charset="0"/>
                <a:cs typeface="Times New Roman" panose="02020603050405020304" pitchFamily="18" charset="0"/>
              </a:rPr>
              <a:t>Exploratory Testing:</a:t>
            </a:r>
            <a:br>
              <a:rPr lang="en-IN" b="0" i="0" dirty="0">
                <a:solidFill>
                  <a:srgbClr val="0F2C22"/>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39AD40F0-7A77-B35D-197A-2F1040983BE4}"/>
              </a:ext>
            </a:extLst>
          </p:cNvPr>
          <p:cNvSpPr>
            <a:spLocks noGrp="1"/>
          </p:cNvSpPr>
          <p:nvPr>
            <p:ph idx="1"/>
          </p:nvPr>
        </p:nvSpPr>
        <p:spPr/>
        <p:txBody>
          <a:bodyPr>
            <a:normAutofit/>
          </a:bodyPr>
          <a:lstStyle/>
          <a:p>
            <a:pPr algn="just"/>
            <a:r>
              <a:rPr lang="en-US" sz="2400" b="0" i="0" dirty="0">
                <a:solidFill>
                  <a:srgbClr val="0F2C22"/>
                </a:solidFill>
                <a:effectLst/>
                <a:latin typeface="Times New Roman" panose="02020603050405020304" pitchFamily="18" charset="0"/>
                <a:cs typeface="Times New Roman" panose="02020603050405020304" pitchFamily="18" charset="0"/>
              </a:rPr>
              <a:t>In this type of testing, the test design and test execution phase go hand in hand. Exploratory testing emphasizes working software over comprehensive documentation. The individuals and interactions are more important than the process and tools. Customer collaboration holds greater value than contract negotiation.  </a:t>
            </a:r>
            <a:r>
              <a:rPr lang="en-US" sz="2400" dirty="0">
                <a:solidFill>
                  <a:schemeClr val="tx1"/>
                </a:solidFill>
                <a:latin typeface="Times New Roman" panose="02020603050405020304" pitchFamily="18" charset="0"/>
                <a:cs typeface="Times New Roman" panose="02020603050405020304" pitchFamily="18" charset="0"/>
              </a:rPr>
              <a:t>Exploratory testing </a:t>
            </a:r>
            <a:r>
              <a:rPr lang="en-US" sz="2400" b="0" i="0" dirty="0">
                <a:solidFill>
                  <a:srgbClr val="0F2C22"/>
                </a:solidFill>
                <a:effectLst/>
                <a:latin typeface="Times New Roman" panose="02020603050405020304" pitchFamily="18" charset="0"/>
                <a:cs typeface="Times New Roman" panose="02020603050405020304" pitchFamily="18" charset="0"/>
              </a:rPr>
              <a:t>is more adaptable to changes. In this testers identify the functionality of an application by exploring the application. The testers try to learn the application, and design &amp; execute the test plans according to their findings.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90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3F5C-EF4F-01EB-BF5F-82ABA2F6BEA1}"/>
              </a:ext>
            </a:extLst>
          </p:cNvPr>
          <p:cNvSpPr>
            <a:spLocks noGrp="1"/>
          </p:cNvSpPr>
          <p:nvPr>
            <p:ph type="title"/>
          </p:nvPr>
        </p:nvSpPr>
        <p:spPr/>
        <p:txBody>
          <a:bodyPr>
            <a:noAutofit/>
          </a:bodyPr>
          <a:lstStyle/>
          <a:p>
            <a:r>
              <a:rPr lang="en-IN" sz="4400" b="0" i="0" dirty="0">
                <a:solidFill>
                  <a:srgbClr val="0F2C22"/>
                </a:solidFill>
                <a:effectLst/>
                <a:latin typeface="Times New Roman" panose="02020603050405020304" pitchFamily="18" charset="0"/>
                <a:cs typeface="Times New Roman" panose="02020603050405020304" pitchFamily="18" charset="0"/>
              </a:rPr>
              <a:t>Agile Testing Life Cycle:</a:t>
            </a:r>
            <a:br>
              <a:rPr lang="en-IN" sz="4400" b="0" i="0" dirty="0">
                <a:solidFill>
                  <a:srgbClr val="0F2C22"/>
                </a:solidFill>
                <a:effectLst/>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7D51C3-7084-7794-842A-36997C8B42FF}"/>
              </a:ext>
            </a:extLst>
          </p:cNvPr>
          <p:cNvSpPr>
            <a:spLocks noGrp="1"/>
          </p:cNvSpPr>
          <p:nvPr>
            <p:ph idx="1"/>
          </p:nvPr>
        </p:nvSpPr>
        <p:spPr/>
        <p:txBody>
          <a:bodyPr/>
          <a:lstStyle/>
          <a:p>
            <a:pPr algn="l">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Impact assessment</a:t>
            </a:r>
          </a:p>
          <a:p>
            <a:pPr algn="l">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Agile Testing Planning</a:t>
            </a:r>
          </a:p>
          <a:p>
            <a:pPr algn="l">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Release Readiness</a:t>
            </a:r>
          </a:p>
          <a:p>
            <a:pPr algn="l">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Daily Scrums</a:t>
            </a:r>
          </a:p>
          <a:p>
            <a:pPr algn="l">
              <a:buFont typeface="Wingdings" panose="05000000000000000000" pitchFamily="2" charset="2"/>
              <a:buChar char="Ø"/>
            </a:pPr>
            <a:r>
              <a:rPr lang="en-US" sz="2400" b="0" i="0" dirty="0">
                <a:solidFill>
                  <a:srgbClr val="0F2C22"/>
                </a:solidFill>
                <a:effectLst/>
                <a:latin typeface="Times New Roman" panose="02020603050405020304" pitchFamily="18" charset="0"/>
                <a:cs typeface="Times New Roman" panose="02020603050405020304" pitchFamily="18" charset="0"/>
              </a:rPr>
              <a:t>Test Agility Review</a:t>
            </a:r>
          </a:p>
          <a:p>
            <a:pPr marL="0" indent="0">
              <a:buNone/>
            </a:pPr>
            <a:br>
              <a:rPr lang="en-US" dirty="0"/>
            </a:br>
            <a:endParaRPr lang="en-IN" dirty="0"/>
          </a:p>
        </p:txBody>
      </p:sp>
    </p:spTree>
    <p:extLst>
      <p:ext uri="{BB962C8B-B14F-4D97-AF65-F5344CB8AC3E}">
        <p14:creationId xmlns:p14="http://schemas.microsoft.com/office/powerpoint/2010/main" val="138606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3796-FD06-679F-A3A6-F37FA588BB36}"/>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Diagram:</a:t>
            </a:r>
            <a:endParaRPr lang="en-IN" sz="44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1F6C6F1-6D7F-0255-2089-427DC527F6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27584"/>
            <a:ext cx="12191999" cy="4830416"/>
          </a:xfrm>
        </p:spPr>
      </p:pic>
    </p:spTree>
    <p:extLst>
      <p:ext uri="{BB962C8B-B14F-4D97-AF65-F5344CB8AC3E}">
        <p14:creationId xmlns:p14="http://schemas.microsoft.com/office/powerpoint/2010/main" val="5162284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774</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Poppins</vt:lpstr>
      <vt:lpstr>Times New Roman</vt:lpstr>
      <vt:lpstr>Trebuchet MS</vt:lpstr>
      <vt:lpstr>Wingdings</vt:lpstr>
      <vt:lpstr>Wingdings 3</vt:lpstr>
      <vt:lpstr>Facet</vt:lpstr>
      <vt:lpstr>AGILE METHODOLOGY </vt:lpstr>
      <vt:lpstr>Definition:</vt:lpstr>
      <vt:lpstr>Agile Testing Principles: </vt:lpstr>
      <vt:lpstr>Agile Testing Methods: </vt:lpstr>
      <vt:lpstr>Behavior Driven Development (BDD): </vt:lpstr>
      <vt:lpstr>Acceptance Test Driven Development (ATDD):</vt:lpstr>
      <vt:lpstr>Exploratory Testing: </vt:lpstr>
      <vt:lpstr>Agile Testing Life Cycle: </vt:lpstr>
      <vt:lpstr>Diagram:</vt:lpstr>
      <vt:lpstr>Advantages of Agile Testing Methodology: </vt:lpstr>
      <vt:lpstr>Disadvantages of Agile Testing  Methodology:</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 </dc:title>
  <dc:creator>Vishali S</dc:creator>
  <cp:lastModifiedBy>Vishali S</cp:lastModifiedBy>
  <cp:revision>2</cp:revision>
  <dcterms:created xsi:type="dcterms:W3CDTF">2023-08-02T01:40:52Z</dcterms:created>
  <dcterms:modified xsi:type="dcterms:W3CDTF">2023-08-02T02:46:28Z</dcterms:modified>
</cp:coreProperties>
</file>