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1"/>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11"/>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2"/>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13"/>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13"/>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
        <p:nvSpPr>
          <p:cNvPr id="89" name="Google Shape;89;p13"/>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4"/>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15"/>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15"/>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15"/>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15"/>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15"/>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15"/>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16"/>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6"/>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16"/>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16"/>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16"/>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16"/>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16"/>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16"/>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16"/>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16"/>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1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18"/>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8"/>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9" name="Google Shape;29;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5" name="Google Shape;35;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1" name="Google Shape;41;p7"/>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8" name="Google Shape;48;p8"/>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9" name="Google Shape;49;p8"/>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0" name="Google Shape;50;p8"/>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1" name="Google Shape;51;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9"/>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10"/>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about:blank" TargetMode="External"/><Relationship Id="rId4" Type="http://schemas.openxmlformats.org/officeDocument/2006/relationships/hyperlink" Target="http://localhost:8889/getAllDoctor-" TargetMode="External"/><Relationship Id="rId5" Type="http://schemas.openxmlformats.org/officeDocument/2006/relationships/hyperlink" Target="http://localhost:8889/getbydoctor/1-" TargetMode="External"/><Relationship Id="rId6" Type="http://schemas.openxmlformats.org/officeDocument/2006/relationships/hyperlink" Target="http://localhost:8889/updatedoctor/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localhost:8889/deletedoctor/1-" TargetMode="External"/><Relationship Id="rId4" Type="http://schemas.openxmlformats.org/officeDocument/2006/relationships/hyperlink" Target="about:blank" TargetMode="External"/><Relationship Id="rId5" Type="http://schemas.openxmlformats.org/officeDocument/2006/relationships/hyperlink" Target="http://localhost:8889/getAllpatients-" TargetMode="External"/><Relationship Id="rId6" Type="http://schemas.openxmlformats.org/officeDocument/2006/relationships/hyperlink" Target="http://localhost:8889/getbypatient/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localhost:8889/updatepatient/1-" TargetMode="External"/><Relationship Id="rId4" Type="http://schemas.openxmlformats.org/officeDocument/2006/relationships/hyperlink" Target="http://localhost:8889/deletepatient/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ctrTitle"/>
          </p:nvPr>
        </p:nvSpPr>
        <p:spPr>
          <a:xfrm>
            <a:off x="1144695" y="198781"/>
            <a:ext cx="9001462" cy="17656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IN" sz="4400">
                <a:latin typeface="Times New Roman"/>
                <a:ea typeface="Times New Roman"/>
                <a:cs typeface="Times New Roman"/>
                <a:sym typeface="Times New Roman"/>
              </a:rPr>
              <a:t>HOSPITAL MANAGEMENT SYSTEM</a:t>
            </a:r>
            <a:endParaRPr sz="4400">
              <a:latin typeface="Times New Roman"/>
              <a:ea typeface="Times New Roman"/>
              <a:cs typeface="Times New Roman"/>
              <a:sym typeface="Times New Roman"/>
            </a:endParaRPr>
          </a:p>
        </p:txBody>
      </p:sp>
      <p:sp>
        <p:nvSpPr>
          <p:cNvPr id="138" name="Google Shape;138;p19"/>
          <p:cNvSpPr txBox="1"/>
          <p:nvPr>
            <p:ph idx="1" type="subTitle"/>
          </p:nvPr>
        </p:nvSpPr>
        <p:spPr>
          <a:xfrm>
            <a:off x="1144643" y="2012312"/>
            <a:ext cx="9058570" cy="336568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Clr>
                <a:schemeClr val="lt1"/>
              </a:buClr>
              <a:buSzPct val="100000"/>
              <a:buNone/>
            </a:pPr>
            <a:r>
              <a:rPr lang="en-IN">
                <a:latin typeface="Times New Roman"/>
                <a:ea typeface="Times New Roman"/>
                <a:cs typeface="Times New Roman"/>
                <a:sym typeface="Times New Roman"/>
              </a:rPr>
              <a:t>Project Members:</a:t>
            </a:r>
            <a:endParaRPr>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lt1"/>
              </a:buClr>
              <a:buSzPct val="100000"/>
              <a:buNone/>
            </a:pPr>
            <a:r>
              <a:t/>
            </a:r>
            <a:endParaRPr>
              <a:latin typeface="Times New Roman"/>
              <a:ea typeface="Times New Roman"/>
              <a:cs typeface="Times New Roman"/>
              <a:sym typeface="Times New Roman"/>
            </a:endParaRPr>
          </a:p>
          <a:p>
            <a:pPr indent="-320040" lvl="0" marL="342900" rtl="0" algn="l">
              <a:lnSpc>
                <a:spcPct val="120000"/>
              </a:lnSpc>
              <a:spcBef>
                <a:spcPts val="1000"/>
              </a:spcBef>
              <a:spcAft>
                <a:spcPts val="0"/>
              </a:spcAft>
              <a:buClr>
                <a:schemeClr val="lt1"/>
              </a:buClr>
              <a:buSzPct val="100000"/>
              <a:buFont typeface="Arial"/>
              <a:buChar char="•"/>
            </a:pPr>
            <a:r>
              <a:rPr lang="en-IN">
                <a:latin typeface="Times New Roman"/>
                <a:ea typeface="Times New Roman"/>
                <a:cs typeface="Times New Roman"/>
                <a:sym typeface="Times New Roman"/>
              </a:rPr>
              <a:t>Sneha P</a:t>
            </a:r>
            <a:endParaRPr/>
          </a:p>
          <a:p>
            <a:pPr indent="-320040" lvl="0" marL="342900" rtl="0" algn="l">
              <a:lnSpc>
                <a:spcPct val="120000"/>
              </a:lnSpc>
              <a:spcBef>
                <a:spcPts val="1000"/>
              </a:spcBef>
              <a:spcAft>
                <a:spcPts val="0"/>
              </a:spcAft>
              <a:buClr>
                <a:schemeClr val="lt1"/>
              </a:buClr>
              <a:buSzPct val="100000"/>
              <a:buFont typeface="Arial"/>
              <a:buChar char="•"/>
            </a:pPr>
            <a:r>
              <a:rPr lang="en-IN">
                <a:latin typeface="Times New Roman"/>
                <a:ea typeface="Times New Roman"/>
                <a:cs typeface="Times New Roman"/>
                <a:sym typeface="Times New Roman"/>
              </a:rPr>
              <a:t>Dharshiniaathi P</a:t>
            </a:r>
            <a:endParaRPr>
              <a:latin typeface="Times New Roman"/>
              <a:ea typeface="Times New Roman"/>
              <a:cs typeface="Times New Roman"/>
              <a:sym typeface="Times New Roman"/>
            </a:endParaRPr>
          </a:p>
          <a:p>
            <a:pPr indent="-320040" lvl="0" marL="342900" rtl="0" algn="l">
              <a:lnSpc>
                <a:spcPct val="120000"/>
              </a:lnSpc>
              <a:spcBef>
                <a:spcPts val="1000"/>
              </a:spcBef>
              <a:spcAft>
                <a:spcPts val="0"/>
              </a:spcAft>
              <a:buClr>
                <a:schemeClr val="lt1"/>
              </a:buClr>
              <a:buSzPct val="100000"/>
              <a:buFont typeface="Arial"/>
              <a:buChar char="•"/>
            </a:pPr>
            <a:r>
              <a:rPr lang="en-IN">
                <a:latin typeface="Times New Roman"/>
                <a:ea typeface="Times New Roman"/>
                <a:cs typeface="Times New Roman"/>
                <a:sym typeface="Times New Roman"/>
              </a:rPr>
              <a:t>Soundarya S</a:t>
            </a:r>
            <a:endParaRPr/>
          </a:p>
          <a:p>
            <a:pPr indent="-320040" lvl="0" marL="342900" rtl="0" algn="l">
              <a:lnSpc>
                <a:spcPct val="120000"/>
              </a:lnSpc>
              <a:spcBef>
                <a:spcPts val="1000"/>
              </a:spcBef>
              <a:spcAft>
                <a:spcPts val="0"/>
              </a:spcAft>
              <a:buClr>
                <a:schemeClr val="lt1"/>
              </a:buClr>
              <a:buSzPct val="100000"/>
              <a:buFont typeface="Arial"/>
              <a:buChar char="•"/>
            </a:pPr>
            <a:r>
              <a:rPr lang="en-IN">
                <a:latin typeface="Times New Roman"/>
                <a:ea typeface="Times New Roman"/>
                <a:cs typeface="Times New Roman"/>
                <a:sym typeface="Times New Roman"/>
              </a:rPr>
              <a:t>Sindhuja K</a:t>
            </a:r>
            <a:endParaRPr/>
          </a:p>
          <a:p>
            <a:pPr indent="-320040" lvl="0" marL="342900" rtl="0" algn="l">
              <a:lnSpc>
                <a:spcPct val="120000"/>
              </a:lnSpc>
              <a:spcBef>
                <a:spcPts val="1000"/>
              </a:spcBef>
              <a:spcAft>
                <a:spcPts val="0"/>
              </a:spcAft>
              <a:buClr>
                <a:schemeClr val="lt1"/>
              </a:buClr>
              <a:buSzPct val="100000"/>
              <a:buFont typeface="Arial"/>
              <a:buChar char="•"/>
            </a:pPr>
            <a:r>
              <a:rPr lang="en-IN">
                <a:latin typeface="Times New Roman"/>
                <a:ea typeface="Times New Roman"/>
                <a:cs typeface="Times New Roman"/>
                <a:sym typeface="Times New Roman"/>
              </a:rPr>
              <a:t>Vishali P</a:t>
            </a:r>
            <a:endParaRPr>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lt1"/>
              </a:buClr>
              <a:buSzPct val="100000"/>
              <a:buNone/>
            </a:pPr>
            <a:r>
              <a:t/>
            </a:r>
            <a:endParaRPr>
              <a:latin typeface="Times New Roman"/>
              <a:ea typeface="Times New Roman"/>
              <a:cs typeface="Times New Roman"/>
              <a:sym typeface="Times New Roman"/>
            </a:endParaRPr>
          </a:p>
        </p:txBody>
      </p:sp>
      <p:sp>
        <p:nvSpPr>
          <p:cNvPr id="139" name="Google Shape;139;p19"/>
          <p:cNvSpPr txBox="1"/>
          <p:nvPr/>
        </p:nvSpPr>
        <p:spPr>
          <a:xfrm>
            <a:off x="5221358" y="5300869"/>
            <a:ext cx="66525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600" u="none" cap="none" strike="noStrike">
                <a:solidFill>
                  <a:schemeClr val="lt1"/>
                </a:solidFill>
                <a:latin typeface="Times New Roman"/>
                <a:ea typeface="Times New Roman"/>
                <a:cs typeface="Times New Roman"/>
                <a:sym typeface="Times New Roman"/>
              </a:rPr>
              <a:t>Guided By</a:t>
            </a:r>
            <a:endParaRPr/>
          </a:p>
          <a:p>
            <a:pPr indent="0" lvl="0" marL="0" marR="0" rtl="0" algn="l">
              <a:spcBef>
                <a:spcPts val="0"/>
              </a:spcBef>
              <a:spcAft>
                <a:spcPts val="0"/>
              </a:spcAft>
              <a:buNone/>
            </a:pPr>
            <a:r>
              <a:rPr lang="en-IN" sz="3600">
                <a:solidFill>
                  <a:schemeClr val="lt1"/>
                </a:solidFill>
                <a:latin typeface="Times New Roman"/>
                <a:ea typeface="Times New Roman"/>
                <a:cs typeface="Times New Roman"/>
                <a:sym typeface="Times New Roman"/>
              </a:rPr>
              <a:t>Prof. Indrakka Mali</a:t>
            </a:r>
            <a:endParaRPr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919119" y="477080"/>
            <a:ext cx="10353761"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lang="en-IN">
                <a:latin typeface="Times New Roman"/>
                <a:ea typeface="Times New Roman"/>
                <a:cs typeface="Times New Roman"/>
                <a:sym typeface="Times New Roman"/>
              </a:rPr>
              <a:t>APPLICATION PROGRAMMING INTERFACE API</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85" name="Google Shape;185;p28"/>
          <p:cNvSpPr txBox="1"/>
          <p:nvPr/>
        </p:nvSpPr>
        <p:spPr>
          <a:xfrm>
            <a:off x="463827" y="707912"/>
            <a:ext cx="109150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API under direct to do all: Directly can access all doctor/patient details using this url.</a:t>
            </a:r>
            <a:endParaRPr/>
          </a:p>
        </p:txBody>
      </p:sp>
      <p:pic>
        <p:nvPicPr>
          <p:cNvPr id="186" name="Google Shape;186;p28"/>
          <p:cNvPicPr preferRelativeResize="0"/>
          <p:nvPr/>
        </p:nvPicPr>
        <p:blipFill rotWithShape="1">
          <a:blip r:embed="rId3">
            <a:alphaModFix/>
          </a:blip>
          <a:srcRect b="0" l="0" r="0" t="0"/>
          <a:stretch/>
        </p:blipFill>
        <p:spPr>
          <a:xfrm>
            <a:off x="919119" y="1169578"/>
            <a:ext cx="9835256" cy="54793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662608" y="92765"/>
            <a:ext cx="10866783" cy="66479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Doctor URL</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@PostMapping/Doctors:  This annotation is used to insert the doctor’s data using the Http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3"/>
              </a:rPr>
              <a:t>http://localhost:8889/doctors-</a:t>
            </a:r>
            <a:r>
              <a:rPr lang="en-IN" sz="2400">
                <a:solidFill>
                  <a:schemeClr val="lt1"/>
                </a:solidFill>
                <a:latin typeface="Times New Roman"/>
                <a:ea typeface="Times New Roman"/>
                <a:cs typeface="Times New Roman"/>
                <a:sym typeface="Times New Roman"/>
              </a:rPr>
              <a:t> insert the data in the doctor field.</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@GetMapping/Doctores: Used to when getting the data using Http get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4"/>
              </a:rPr>
              <a:t>http://localhost:8889/getAllDoctor-</a:t>
            </a:r>
            <a:r>
              <a:rPr lang="en-IN" sz="2400">
                <a:solidFill>
                  <a:schemeClr val="lt1"/>
                </a:solidFill>
                <a:latin typeface="Times New Roman"/>
                <a:ea typeface="Times New Roman"/>
                <a:cs typeface="Times New Roman"/>
                <a:sym typeface="Times New Roman"/>
              </a:rPr>
              <a:t> Used to get all doctor data</a:t>
            </a:r>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5"/>
              </a:rPr>
              <a:t>http://localhost:8889/getbydoctor/1-</a:t>
            </a:r>
            <a:r>
              <a:rPr lang="en-IN" sz="2400">
                <a:solidFill>
                  <a:schemeClr val="lt1"/>
                </a:solidFill>
                <a:latin typeface="Times New Roman"/>
                <a:ea typeface="Times New Roman"/>
                <a:cs typeface="Times New Roman"/>
                <a:sym typeface="Times New Roman"/>
              </a:rPr>
              <a:t> Used to get doctor by using Id No.</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@PutMapping: Used to update the data using Http put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6"/>
              </a:rPr>
              <a:t>http://localhost:8889/updatedoctor/1-</a:t>
            </a:r>
            <a:r>
              <a:rPr lang="en-IN" sz="2400">
                <a:solidFill>
                  <a:schemeClr val="lt1"/>
                </a:solidFill>
                <a:latin typeface="Times New Roman"/>
                <a:ea typeface="Times New Roman"/>
                <a:cs typeface="Times New Roman"/>
                <a:sym typeface="Times New Roman"/>
              </a:rPr>
              <a:t> Used to update any information about doctor.</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702366" y="243512"/>
            <a:ext cx="11158330"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@DeleteMapping: Used to delete the data using Http delete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3"/>
              </a:rPr>
              <a:t>http://localhost:8889/deletedoctor/1-</a:t>
            </a:r>
            <a:r>
              <a:rPr lang="en-IN" sz="2400">
                <a:solidFill>
                  <a:schemeClr val="lt1"/>
                </a:solidFill>
                <a:latin typeface="Times New Roman"/>
                <a:ea typeface="Times New Roman"/>
                <a:cs typeface="Times New Roman"/>
                <a:sym typeface="Times New Roman"/>
              </a:rPr>
              <a:t> Delete the particular doctor information using id no.</a:t>
            </a:r>
            <a:endParaRPr/>
          </a:p>
          <a:p>
            <a:pPr indent="0" lvl="0" marL="0" marR="0" rtl="0" algn="l">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Patients URL:</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@PostMapping/Patients:  This annotation is used to insert the patients data using the Http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4"/>
              </a:rPr>
              <a:t>http://localhost:portno/patients-</a:t>
            </a:r>
            <a:r>
              <a:rPr lang="en-IN" sz="2400">
                <a:solidFill>
                  <a:schemeClr val="lt1"/>
                </a:solidFill>
                <a:latin typeface="Times New Roman"/>
                <a:ea typeface="Times New Roman"/>
                <a:cs typeface="Times New Roman"/>
                <a:sym typeface="Times New Roman"/>
              </a:rPr>
              <a:t> insert the data in the patient field.</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@GetMapping/Patients: Used to when getting the data using Http get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5"/>
              </a:rPr>
              <a:t>http://localhost:8889/getAllpatients-</a:t>
            </a:r>
            <a:r>
              <a:rPr lang="en-IN" sz="2400">
                <a:solidFill>
                  <a:schemeClr val="lt1"/>
                </a:solidFill>
                <a:latin typeface="Times New Roman"/>
                <a:ea typeface="Times New Roman"/>
                <a:cs typeface="Times New Roman"/>
                <a:sym typeface="Times New Roman"/>
              </a:rPr>
              <a:t> Used to get all patients data</a:t>
            </a:r>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6"/>
              </a:rPr>
              <a:t>http://localhost:8889/getbypatient/1-</a:t>
            </a:r>
            <a:r>
              <a:rPr lang="en-IN" sz="2400">
                <a:solidFill>
                  <a:schemeClr val="lt1"/>
                </a:solidFill>
                <a:latin typeface="Times New Roman"/>
                <a:ea typeface="Times New Roman"/>
                <a:cs typeface="Times New Roman"/>
                <a:sym typeface="Times New Roman"/>
              </a:rPr>
              <a:t> Used to get patients by using Id No.</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675861" y="556591"/>
            <a:ext cx="11251096"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@PutMapping: Used to update the data using Http put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3"/>
              </a:rPr>
              <a:t>http://localhost:8889/updatepatient/1-</a:t>
            </a:r>
            <a:r>
              <a:rPr lang="en-IN" sz="2400">
                <a:solidFill>
                  <a:schemeClr val="lt1"/>
                </a:solidFill>
                <a:latin typeface="Times New Roman"/>
                <a:ea typeface="Times New Roman"/>
                <a:cs typeface="Times New Roman"/>
                <a:sym typeface="Times New Roman"/>
              </a:rPr>
              <a:t> Used to update any information about patients.</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@DeleteMapping: Used to delete the data using Http delete request.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r>
              <a:rPr lang="en-IN" sz="2400" u="sng">
                <a:solidFill>
                  <a:schemeClr val="hlink"/>
                </a:solidFill>
                <a:latin typeface="Times New Roman"/>
                <a:ea typeface="Times New Roman"/>
                <a:cs typeface="Times New Roman"/>
                <a:sym typeface="Times New Roman"/>
                <a:hlinkClick r:id="rId4"/>
              </a:rPr>
              <a:t>http://localhost:8889/deletepatient/1-</a:t>
            </a:r>
            <a:r>
              <a:rPr lang="en-IN" sz="2400">
                <a:solidFill>
                  <a:schemeClr val="lt1"/>
                </a:solidFill>
                <a:latin typeface="Times New Roman"/>
                <a:ea typeface="Times New Roman"/>
                <a:cs typeface="Times New Roman"/>
                <a:sym typeface="Times New Roman"/>
              </a:rPr>
              <a:t> Delete the particular patients information using id no.</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Bookman Old Style"/>
              <a:buNone/>
            </a:pPr>
            <a:r>
              <a:rPr lang="en-IN"/>
              <a:t>FRONT END:</a:t>
            </a:r>
            <a:endParaRPr/>
          </a:p>
        </p:txBody>
      </p:sp>
      <p:sp>
        <p:nvSpPr>
          <p:cNvPr id="207" name="Google Shape;207;p32"/>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To connect the spring boot program with vs code program using @cross origin annotation.</a:t>
            </a:r>
            <a:endParaRPr/>
          </a:p>
          <a:p>
            <a:pPr indent="-228600" lvl="0" marL="228600" rtl="0" algn="l">
              <a:lnSpc>
                <a:spcPct val="120000"/>
              </a:lnSpc>
              <a:spcBef>
                <a:spcPts val="1000"/>
              </a:spcBef>
              <a:spcAft>
                <a:spcPts val="0"/>
              </a:spcAft>
              <a:buClr>
                <a:schemeClr val="lt1"/>
              </a:buClr>
              <a:buSzPts val="2000"/>
              <a:buNone/>
            </a:pPr>
            <a:r>
              <a:rPr b="1" lang="en-IN"/>
              <a:t>Command used:</a:t>
            </a:r>
            <a:endParaRPr/>
          </a:p>
          <a:p>
            <a:pPr indent="-228600" lvl="0" marL="228600" rtl="0" algn="l">
              <a:lnSpc>
                <a:spcPct val="120000"/>
              </a:lnSpc>
              <a:spcBef>
                <a:spcPts val="1000"/>
              </a:spcBef>
              <a:spcAft>
                <a:spcPts val="0"/>
              </a:spcAft>
              <a:buClr>
                <a:schemeClr val="lt1"/>
              </a:buClr>
              <a:buSzPts val="2000"/>
              <a:buChar char="•"/>
            </a:pPr>
            <a:r>
              <a:rPr lang="en-IN"/>
              <a:t>The component command – ng g c componentname</a:t>
            </a:r>
            <a:endParaRPr/>
          </a:p>
          <a:p>
            <a:pPr indent="-228600" lvl="0" marL="228600" rtl="0" algn="l">
              <a:lnSpc>
                <a:spcPct val="120000"/>
              </a:lnSpc>
              <a:spcBef>
                <a:spcPts val="1000"/>
              </a:spcBef>
              <a:spcAft>
                <a:spcPts val="0"/>
              </a:spcAft>
              <a:buClr>
                <a:schemeClr val="lt1"/>
              </a:buClr>
              <a:buSzPts val="2000"/>
              <a:buChar char="•"/>
            </a:pPr>
            <a:r>
              <a:rPr lang="en-IN"/>
              <a:t>The class command-ng g class classname</a:t>
            </a:r>
            <a:endParaRPr/>
          </a:p>
          <a:p>
            <a:pPr indent="-228600" lvl="0" marL="228600" rtl="0" algn="l">
              <a:lnSpc>
                <a:spcPct val="120000"/>
              </a:lnSpc>
              <a:spcBef>
                <a:spcPts val="1000"/>
              </a:spcBef>
              <a:spcAft>
                <a:spcPts val="0"/>
              </a:spcAft>
              <a:buClr>
                <a:schemeClr val="lt1"/>
              </a:buClr>
              <a:buSzPts val="2000"/>
              <a:buChar char="•"/>
            </a:pPr>
            <a:r>
              <a:rPr lang="en-IN"/>
              <a:t>The service command-ng g s servicename</a:t>
            </a:r>
            <a:endParaRPr/>
          </a:p>
          <a:p>
            <a:pPr indent="-228600" lvl="0" marL="228600" rtl="0" algn="l">
              <a:lnSpc>
                <a:spcPct val="120000"/>
              </a:lnSpc>
              <a:spcBef>
                <a:spcPts val="1000"/>
              </a:spcBef>
              <a:spcAft>
                <a:spcPts val="0"/>
              </a:spcAft>
              <a:buClr>
                <a:schemeClr val="lt1"/>
              </a:buClr>
              <a:buSzPts val="2000"/>
              <a:buChar char="•"/>
            </a:pPr>
            <a:r>
              <a:rPr lang="en-IN"/>
              <a:t>To run the project-ng serve --open</a:t>
            </a:r>
            <a:endParaRPr/>
          </a:p>
          <a:p>
            <a:pPr indent="-101600" lvl="0" marL="22860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Bookman Old Style"/>
              <a:buNone/>
            </a:pPr>
            <a:r>
              <a:rPr lang="en-IN"/>
              <a:t>HOME PAGE</a:t>
            </a:r>
            <a:endParaRPr/>
          </a:p>
        </p:txBody>
      </p:sp>
      <p:sp>
        <p:nvSpPr>
          <p:cNvPr id="213" name="Google Shape;213;p3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None/>
            </a:pPr>
            <a:r>
              <a:t/>
            </a:r>
            <a:endParaRPr/>
          </a:p>
          <a:p>
            <a:pPr indent="-101600" lvl="0" marL="228600" rtl="0" algn="l">
              <a:lnSpc>
                <a:spcPct val="120000"/>
              </a:lnSpc>
              <a:spcBef>
                <a:spcPts val="1000"/>
              </a:spcBef>
              <a:spcAft>
                <a:spcPts val="0"/>
              </a:spcAft>
              <a:buClr>
                <a:schemeClr val="lt1"/>
              </a:buClr>
              <a:buSzPts val="2000"/>
              <a:buNone/>
            </a:pPr>
            <a:r>
              <a:t/>
            </a:r>
            <a:endParaRPr/>
          </a:p>
        </p:txBody>
      </p:sp>
      <p:pic>
        <p:nvPicPr>
          <p:cNvPr descr="C:\Users\Sneha\Pictures\home page.PNG" id="214" name="Google Shape;214;p33"/>
          <p:cNvPicPr preferRelativeResize="0"/>
          <p:nvPr/>
        </p:nvPicPr>
        <p:blipFill rotWithShape="1">
          <a:blip r:embed="rId3">
            <a:alphaModFix/>
          </a:blip>
          <a:srcRect b="0" l="0" r="0" t="0"/>
          <a:stretch/>
        </p:blipFill>
        <p:spPr>
          <a:xfrm>
            <a:off x="3124200" y="2299064"/>
            <a:ext cx="5943600" cy="35269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Bookman Old Style"/>
              <a:buNone/>
            </a:pPr>
            <a:r>
              <a:rPr lang="en-IN"/>
              <a:t>REGISTER PATIENT PAGE</a:t>
            </a:r>
            <a:endParaRPr/>
          </a:p>
        </p:txBody>
      </p:sp>
      <p:pic>
        <p:nvPicPr>
          <p:cNvPr descr="C:\Users\Sneha\Pictures\patient register.PNG" id="220" name="Google Shape;220;p34"/>
          <p:cNvPicPr preferRelativeResize="0"/>
          <p:nvPr>
            <p:ph idx="1" type="body"/>
          </p:nvPr>
        </p:nvPicPr>
        <p:blipFill rotWithShape="1">
          <a:blip r:embed="rId3">
            <a:alphaModFix/>
          </a:blip>
          <a:srcRect b="0" l="0" r="0" t="0"/>
          <a:stretch/>
        </p:blipFill>
        <p:spPr>
          <a:xfrm>
            <a:off x="2605114" y="2095500"/>
            <a:ext cx="6972247" cy="369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Bookman Old Style"/>
              <a:buNone/>
            </a:pPr>
            <a:r>
              <a:rPr lang="en-IN"/>
              <a:t>DOCTOR REGISTER PAGE</a:t>
            </a:r>
            <a:endParaRPr/>
          </a:p>
        </p:txBody>
      </p:sp>
      <p:pic>
        <p:nvPicPr>
          <p:cNvPr descr="C:\Users\Sneha\Pictures\doctor register.PNG" id="226" name="Google Shape;226;p35"/>
          <p:cNvPicPr preferRelativeResize="0"/>
          <p:nvPr>
            <p:ph idx="1" type="body"/>
          </p:nvPr>
        </p:nvPicPr>
        <p:blipFill rotWithShape="1">
          <a:blip r:embed="rId3">
            <a:alphaModFix/>
          </a:blip>
          <a:srcRect b="0" l="0" r="0" t="0"/>
          <a:stretch/>
        </p:blipFill>
        <p:spPr>
          <a:xfrm>
            <a:off x="2798397" y="2095500"/>
            <a:ext cx="6585680" cy="369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Bookman Old Style"/>
              <a:buNone/>
            </a:pPr>
            <a:r>
              <a:rPr lang="en-IN"/>
              <a:t>SEARCH PAGE </a:t>
            </a:r>
            <a:endParaRPr/>
          </a:p>
        </p:txBody>
      </p:sp>
      <p:pic>
        <p:nvPicPr>
          <p:cNvPr descr="C:\Users\Sneha\Pictures\patient table.PNG" id="232" name="Google Shape;232;p36"/>
          <p:cNvPicPr preferRelativeResize="0"/>
          <p:nvPr>
            <p:ph idx="1" type="body"/>
          </p:nvPr>
        </p:nvPicPr>
        <p:blipFill rotWithShape="1">
          <a:blip r:embed="rId3">
            <a:alphaModFix/>
          </a:blip>
          <a:srcRect b="0" l="0" r="0" t="0"/>
          <a:stretch/>
        </p:blipFill>
        <p:spPr>
          <a:xfrm>
            <a:off x="2824373" y="2095500"/>
            <a:ext cx="6533728" cy="369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Bookman Old Style"/>
              <a:buNone/>
            </a:pPr>
            <a:r>
              <a:rPr lang="en-IN"/>
              <a:t>CONCLUSION:</a:t>
            </a:r>
            <a:endParaRPr/>
          </a:p>
        </p:txBody>
      </p:sp>
      <p:sp>
        <p:nvSpPr>
          <p:cNvPr id="238" name="Google Shape;238;p3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The project entitled as Hospital Management System is the system that deals with the issues related to a particular hospital.</a:t>
            </a:r>
            <a:endParaRPr/>
          </a:p>
          <a:p>
            <a:pPr indent="-228600" lvl="0" marL="228600" rtl="0" algn="l">
              <a:lnSpc>
                <a:spcPct val="120000"/>
              </a:lnSpc>
              <a:spcBef>
                <a:spcPts val="1000"/>
              </a:spcBef>
              <a:spcAft>
                <a:spcPts val="0"/>
              </a:spcAft>
              <a:buClr>
                <a:schemeClr val="lt1"/>
              </a:buClr>
              <a:buSzPts val="2000"/>
              <a:buChar char="•"/>
            </a:pPr>
            <a:r>
              <a:rPr lang="en-IN"/>
              <a:t>This project is successfully implemented with all the features mentioned in system requirements specification.</a:t>
            </a:r>
            <a:endParaRPr/>
          </a:p>
          <a:p>
            <a:pPr indent="-228600" lvl="0" marL="228600" rtl="0" algn="l">
              <a:lnSpc>
                <a:spcPct val="120000"/>
              </a:lnSpc>
              <a:spcBef>
                <a:spcPts val="1000"/>
              </a:spcBef>
              <a:spcAft>
                <a:spcPts val="0"/>
              </a:spcAft>
              <a:buClr>
                <a:schemeClr val="lt1"/>
              </a:buClr>
              <a:buSzPts val="2000"/>
              <a:buChar char="•"/>
            </a:pPr>
            <a:r>
              <a:rPr lang="en-IN"/>
              <a:t>So this serves the right purpose in achieving the desired requirements of both the communities.</a:t>
            </a:r>
            <a:endParaRPr/>
          </a:p>
          <a:p>
            <a:pPr indent="-228600" lvl="0" marL="22860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649357" y="503583"/>
            <a:ext cx="10522226"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chemeClr val="lt1"/>
                </a:solidFill>
                <a:latin typeface="Times New Roman"/>
                <a:ea typeface="Times New Roman"/>
                <a:cs typeface="Times New Roman"/>
                <a:sym typeface="Times New Roman"/>
              </a:rPr>
              <a:t>Contents:</a:t>
            </a:r>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Introduction</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Software Required</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Working of Back-End</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Work Flow</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Annotations</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APIs</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Features of system</a:t>
            </a:r>
            <a:endParaRPr/>
          </a:p>
          <a:p>
            <a:pPr indent="-571500" lvl="0" marL="571500" marR="0" rtl="0" algn="l">
              <a:spcBef>
                <a:spcPts val="0"/>
              </a:spcBef>
              <a:spcAft>
                <a:spcPts val="0"/>
              </a:spcAft>
              <a:buClr>
                <a:schemeClr val="lt1"/>
              </a:buClr>
              <a:buSzPts val="3600"/>
              <a:buFont typeface="Arial"/>
              <a:buChar char="•"/>
            </a:pPr>
            <a:r>
              <a:rPr lang="en-IN" sz="3600">
                <a:solidFill>
                  <a:schemeClr val="lt1"/>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40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914400" y="566678"/>
            <a:ext cx="10959548"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Introduction</a:t>
            </a:r>
            <a:r>
              <a:rPr b="1" lang="en-IN" sz="3600">
                <a:solidFill>
                  <a:schemeClr val="lt1"/>
                </a:solidFill>
                <a:latin typeface="Rockwell"/>
                <a:ea typeface="Rockwell"/>
                <a:cs typeface="Rockwell"/>
                <a:sym typeface="Rockwell"/>
              </a:rPr>
              <a:t>:</a:t>
            </a:r>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a:p>
            <a:pPr indent="-457200" lvl="0" marL="457200" marR="0" rtl="0" algn="l">
              <a:spcBef>
                <a:spcPts val="0"/>
              </a:spcBef>
              <a:spcAft>
                <a:spcPts val="0"/>
              </a:spcAft>
              <a:buClr>
                <a:schemeClr val="lt1"/>
              </a:buClr>
              <a:buSzPts val="3200"/>
              <a:buFont typeface="Noto Sans Symbols"/>
              <a:buChar char="⮚"/>
            </a:pPr>
            <a:r>
              <a:rPr lang="en-IN" sz="3200">
                <a:solidFill>
                  <a:schemeClr val="lt1"/>
                </a:solidFill>
                <a:latin typeface="Times New Roman"/>
                <a:ea typeface="Times New Roman"/>
                <a:cs typeface="Times New Roman"/>
                <a:sym typeface="Times New Roman"/>
              </a:rPr>
              <a:t>Hospital Management System is a enabling hospitals to manage information of doctor and patients.</a:t>
            </a:r>
            <a:endParaRPr/>
          </a:p>
          <a:p>
            <a:pPr indent="-254000" lvl="0" marL="457200" marR="0" rtl="0" algn="l">
              <a:spcBef>
                <a:spcPts val="0"/>
              </a:spcBef>
              <a:spcAft>
                <a:spcPts val="0"/>
              </a:spcAft>
              <a:buClr>
                <a:schemeClr val="lt1"/>
              </a:buClr>
              <a:buSzPts val="3200"/>
              <a:buFont typeface="Noto Sans Symbols"/>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Noto Sans Symbols"/>
              <a:buChar char="⮚"/>
            </a:pPr>
            <a:r>
              <a:rPr lang="en-IN" sz="3200">
                <a:solidFill>
                  <a:schemeClr val="lt1"/>
                </a:solidFill>
                <a:latin typeface="Times New Roman"/>
                <a:ea typeface="Times New Roman"/>
                <a:cs typeface="Times New Roman"/>
                <a:sym typeface="Times New Roman"/>
              </a:rPr>
              <a:t>Hospital Management System came about to assisting user to speed up their process like who are registered, search doctor/patients using id and update doctors/patient details and delete the records of patients.</a:t>
            </a:r>
            <a:endParaRPr/>
          </a:p>
          <a:p>
            <a:pPr indent="-254000" lvl="0" marL="457200" marR="0" rtl="0" algn="l">
              <a:spcBef>
                <a:spcPts val="0"/>
              </a:spcBef>
              <a:spcAft>
                <a:spcPts val="0"/>
              </a:spcAft>
              <a:buClr>
                <a:schemeClr val="lt1"/>
              </a:buClr>
              <a:buSzPts val="3200"/>
              <a:buFont typeface="Noto Sans Symbols"/>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Noto Sans Symbols"/>
              <a:buChar char="⮚"/>
            </a:pPr>
            <a:r>
              <a:rPr lang="en-IN" sz="3200">
                <a:solidFill>
                  <a:schemeClr val="lt1"/>
                </a:solidFill>
                <a:latin typeface="Times New Roman"/>
                <a:ea typeface="Times New Roman"/>
                <a:cs typeface="Times New Roman"/>
                <a:sym typeface="Times New Roman"/>
              </a:rPr>
              <a:t>Finally, HMS is a simple project about the record of the doctors and patients. </a:t>
            </a:r>
            <a:endParaRPr sz="3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682487" y="258901"/>
            <a:ext cx="10827026" cy="634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Software Requirement:</a:t>
            </a:r>
            <a:endParaRPr/>
          </a:p>
          <a:p>
            <a:pPr indent="0" lvl="0" marL="0" marR="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Arial"/>
              <a:buChar char="•"/>
            </a:pPr>
            <a:r>
              <a:rPr lang="en-IN" sz="3200">
                <a:solidFill>
                  <a:schemeClr val="lt1"/>
                </a:solidFill>
                <a:latin typeface="Times New Roman"/>
                <a:ea typeface="Times New Roman"/>
                <a:cs typeface="Times New Roman"/>
                <a:sym typeface="Times New Roman"/>
              </a:rPr>
              <a:t>Language: Java</a:t>
            </a:r>
            <a:endParaRPr/>
          </a:p>
          <a:p>
            <a:pPr indent="-254000" lvl="0" marL="457200" marR="0" rtl="0" algn="l">
              <a:spcBef>
                <a:spcPts val="0"/>
              </a:spcBef>
              <a:spcAft>
                <a:spcPts val="0"/>
              </a:spcAft>
              <a:buClr>
                <a:schemeClr val="lt1"/>
              </a:buClr>
              <a:buSzPts val="3200"/>
              <a:buFont typeface="Arial"/>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Arial"/>
              <a:buChar char="•"/>
            </a:pPr>
            <a:r>
              <a:rPr lang="en-IN" sz="3200">
                <a:solidFill>
                  <a:schemeClr val="lt1"/>
                </a:solidFill>
                <a:latin typeface="Times New Roman"/>
                <a:ea typeface="Times New Roman"/>
                <a:cs typeface="Times New Roman"/>
                <a:sym typeface="Times New Roman"/>
              </a:rPr>
              <a:t>IDE: Spring Tool Suite</a:t>
            </a:r>
            <a:endParaRPr/>
          </a:p>
          <a:p>
            <a:pPr indent="-254000" lvl="0" marL="457200" marR="0" rtl="0" algn="l">
              <a:spcBef>
                <a:spcPts val="0"/>
              </a:spcBef>
              <a:spcAft>
                <a:spcPts val="0"/>
              </a:spcAft>
              <a:buClr>
                <a:schemeClr val="lt1"/>
              </a:buClr>
              <a:buSzPts val="3200"/>
              <a:buFont typeface="Arial"/>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Arial"/>
              <a:buChar char="•"/>
            </a:pPr>
            <a:r>
              <a:rPr lang="en-IN" sz="3200">
                <a:solidFill>
                  <a:schemeClr val="lt1"/>
                </a:solidFill>
                <a:latin typeface="Times New Roman"/>
                <a:ea typeface="Times New Roman"/>
                <a:cs typeface="Times New Roman"/>
                <a:sym typeface="Times New Roman"/>
              </a:rPr>
              <a:t>Client: Postman</a:t>
            </a:r>
            <a:endParaRPr/>
          </a:p>
          <a:p>
            <a:pPr indent="-254000" lvl="0" marL="457200" marR="0" rtl="0" algn="l">
              <a:spcBef>
                <a:spcPts val="0"/>
              </a:spcBef>
              <a:spcAft>
                <a:spcPts val="0"/>
              </a:spcAft>
              <a:buClr>
                <a:schemeClr val="lt1"/>
              </a:buClr>
              <a:buSzPts val="3200"/>
              <a:buFont typeface="Arial"/>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Arial"/>
              <a:buChar char="•"/>
            </a:pPr>
            <a:r>
              <a:rPr lang="en-IN" sz="3200">
                <a:solidFill>
                  <a:schemeClr val="lt1"/>
                </a:solidFill>
                <a:latin typeface="Times New Roman"/>
                <a:ea typeface="Times New Roman"/>
                <a:cs typeface="Times New Roman"/>
                <a:sym typeface="Times New Roman"/>
              </a:rPr>
              <a:t>Back-End: MySQL</a:t>
            </a:r>
            <a:endParaRPr/>
          </a:p>
          <a:p>
            <a:pPr indent="-254000" lvl="0" marL="457200" marR="0" rtl="0" algn="l">
              <a:spcBef>
                <a:spcPts val="0"/>
              </a:spcBef>
              <a:spcAft>
                <a:spcPts val="0"/>
              </a:spcAft>
              <a:buClr>
                <a:schemeClr val="lt1"/>
              </a:buClr>
              <a:buSzPts val="3200"/>
              <a:buFont typeface="Arial"/>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Arial"/>
              <a:buChar char="•"/>
            </a:pPr>
            <a:r>
              <a:rPr lang="en-IN" sz="3200">
                <a:solidFill>
                  <a:schemeClr val="lt1"/>
                </a:solidFill>
                <a:latin typeface="Times New Roman"/>
                <a:ea typeface="Times New Roman"/>
                <a:cs typeface="Times New Roman"/>
                <a:sym typeface="Times New Roman"/>
              </a:rPr>
              <a:t>Front-End: Angular,(Visual Studio Code for coding purpose)</a:t>
            </a:r>
            <a:endParaRPr sz="3200">
              <a:solidFill>
                <a:schemeClr val="lt1"/>
              </a:solidFill>
              <a:latin typeface="Times New Roman"/>
              <a:ea typeface="Times New Roman"/>
              <a:cs typeface="Times New Roman"/>
              <a:sym typeface="Times New Roman"/>
            </a:endParaRPr>
          </a:p>
          <a:p>
            <a:pPr indent="-254000" lvl="0" marL="457200" marR="0" rtl="0" algn="l">
              <a:spcBef>
                <a:spcPts val="0"/>
              </a:spcBef>
              <a:spcAft>
                <a:spcPts val="0"/>
              </a:spcAft>
              <a:buClr>
                <a:schemeClr val="lt1"/>
              </a:buClr>
              <a:buSzPts val="3200"/>
              <a:buFont typeface="Arial"/>
              <a:buNone/>
            </a:pPr>
            <a:r>
              <a:t/>
            </a:r>
            <a:endParaRPr sz="32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3200"/>
              <a:buFont typeface="Arial"/>
              <a:buChar char="•"/>
            </a:pPr>
            <a:r>
              <a:rPr lang="en-IN" sz="3200">
                <a:solidFill>
                  <a:schemeClr val="lt1"/>
                </a:solidFill>
                <a:latin typeface="Times New Roman"/>
                <a:ea typeface="Times New Roman"/>
                <a:cs typeface="Times New Roman"/>
                <a:sym typeface="Times New Roman"/>
              </a:rPr>
              <a:t>Operating System: Windows 10 or 11</a:t>
            </a:r>
            <a:endParaRPr sz="32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nvSpPr>
        <p:spPr>
          <a:xfrm>
            <a:off x="675860" y="742121"/>
            <a:ext cx="11304105"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Working of Back-End:</a:t>
            </a:r>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Mainly Four packages used in this project. They are:</a:t>
            </a:r>
            <a:endParaRPr/>
          </a:p>
          <a:p>
            <a:pPr indent="-285750" lvl="0" marL="285750" marR="0" rtl="0" algn="l">
              <a:spcBef>
                <a:spcPts val="0"/>
              </a:spcBef>
              <a:spcAft>
                <a:spcPts val="0"/>
              </a:spcAft>
              <a:buClr>
                <a:schemeClr val="lt1"/>
              </a:buClr>
              <a:buSzPts val="2400"/>
              <a:buFont typeface="Arial"/>
              <a:buChar char="•"/>
            </a:pPr>
            <a:r>
              <a:rPr lang="en-IN" sz="2400">
                <a:solidFill>
                  <a:schemeClr val="lt1"/>
                </a:solidFill>
                <a:latin typeface="Times New Roman"/>
                <a:ea typeface="Times New Roman"/>
                <a:cs typeface="Times New Roman"/>
                <a:sym typeface="Times New Roman"/>
              </a:rPr>
              <a:t>     Entity</a:t>
            </a:r>
            <a:endParaRPr/>
          </a:p>
          <a:p>
            <a:pPr indent="-285750" lvl="0" marL="285750" marR="0" rtl="0" algn="l">
              <a:spcBef>
                <a:spcPts val="0"/>
              </a:spcBef>
              <a:spcAft>
                <a:spcPts val="0"/>
              </a:spcAft>
              <a:buClr>
                <a:schemeClr val="lt1"/>
              </a:buClr>
              <a:buSzPts val="2400"/>
              <a:buFont typeface="Arial"/>
              <a:buChar char="•"/>
            </a:pPr>
            <a:r>
              <a:rPr lang="en-IN" sz="2400">
                <a:solidFill>
                  <a:schemeClr val="lt1"/>
                </a:solidFill>
                <a:latin typeface="Times New Roman"/>
                <a:ea typeface="Times New Roman"/>
                <a:cs typeface="Times New Roman"/>
                <a:sym typeface="Times New Roman"/>
              </a:rPr>
              <a:t>     Controller</a:t>
            </a:r>
            <a:endParaRPr/>
          </a:p>
          <a:p>
            <a:pPr indent="-285750" lvl="0" marL="285750" marR="0" rtl="0" algn="l">
              <a:spcBef>
                <a:spcPts val="0"/>
              </a:spcBef>
              <a:spcAft>
                <a:spcPts val="0"/>
              </a:spcAft>
              <a:buClr>
                <a:schemeClr val="lt1"/>
              </a:buClr>
              <a:buSzPts val="2400"/>
              <a:buFont typeface="Arial"/>
              <a:buChar char="•"/>
            </a:pPr>
            <a:r>
              <a:rPr lang="en-IN" sz="2400">
                <a:solidFill>
                  <a:schemeClr val="lt1"/>
                </a:solidFill>
                <a:latin typeface="Times New Roman"/>
                <a:ea typeface="Times New Roman"/>
                <a:cs typeface="Times New Roman"/>
                <a:sym typeface="Times New Roman"/>
              </a:rPr>
              <a:t>     Repository</a:t>
            </a:r>
            <a:endParaRPr/>
          </a:p>
          <a:p>
            <a:pPr indent="-285750" lvl="0" marL="285750" marR="0" rtl="0" algn="l">
              <a:spcBef>
                <a:spcPts val="0"/>
              </a:spcBef>
              <a:spcAft>
                <a:spcPts val="0"/>
              </a:spcAft>
              <a:buClr>
                <a:schemeClr val="lt1"/>
              </a:buClr>
              <a:buSzPts val="2400"/>
              <a:buFont typeface="Arial"/>
              <a:buChar char="•"/>
            </a:pPr>
            <a:r>
              <a:rPr lang="en-IN" sz="2400">
                <a:solidFill>
                  <a:schemeClr val="lt1"/>
                </a:solidFill>
                <a:latin typeface="Times New Roman"/>
                <a:ea typeface="Times New Roman"/>
                <a:cs typeface="Times New Roman"/>
                <a:sym typeface="Times New Roman"/>
              </a:rPr>
              <a:t>     Service</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Entity:</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The entities are the persistence objects stores as a record in the database. In this entity, we have created the doctor, patient and error classes. Using this entity we have created two tables called doctor, patient.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569843" y="371061"/>
            <a:ext cx="11251096"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Controller:</a:t>
            </a:r>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Controller class is responsible for processing incoming request, preparing the model and returning the view as a response.</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Service:</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Service Components are the class file which contains @Service annotation, to create a class with implements the doctor/patient service and write the business logic to store, update, retrieve and delete the data.</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Repository:</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Repository is used for managing the data. It directly connected with the database and then it can return to the repository and response to the service and it can return to the controller and then respond to the client.</a:t>
            </a:r>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556591" y="238539"/>
            <a:ext cx="11410122"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lt1"/>
              </a:solidFill>
              <a:latin typeface="Rockwell"/>
              <a:ea typeface="Rockwell"/>
              <a:cs typeface="Rockwell"/>
              <a:sym typeface="Rockwell"/>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Work Flow:</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Times New Roman"/>
                <a:ea typeface="Times New Roman"/>
                <a:cs typeface="Times New Roman"/>
                <a:sym typeface="Times New Roman"/>
              </a:rPr>
              <a:t>Client send a request to server for different options like inserting, fetching, update and delete a data.</a:t>
            </a:r>
            <a:endParaRPr/>
          </a:p>
          <a:p>
            <a:pPr indent="-190500" lvl="0" marL="342900" marR="0" rtl="0" algn="l">
              <a:spcBef>
                <a:spcPts val="0"/>
              </a:spcBef>
              <a:spcAft>
                <a:spcPts val="0"/>
              </a:spcAft>
              <a:buClr>
                <a:schemeClr val="lt1"/>
              </a:buClr>
              <a:buSzPts val="2400"/>
              <a:buFont typeface="Noto Sans Symbols"/>
              <a:buNone/>
            </a:pPr>
            <a:r>
              <a:t/>
            </a:r>
            <a:endParaRPr sz="24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Times New Roman"/>
                <a:ea typeface="Times New Roman"/>
                <a:cs typeface="Times New Roman"/>
                <a:sym typeface="Times New Roman"/>
              </a:rPr>
              <a:t>When the client hit on request, request goes to the controller class and use respective url to take data.</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Times New Roman"/>
                <a:ea typeface="Times New Roman"/>
                <a:cs typeface="Times New Roman"/>
                <a:sym typeface="Times New Roman"/>
              </a:rPr>
              <a:t>Then control of url goes to the service class and conditions get executed.</a:t>
            </a:r>
            <a:endParaRPr/>
          </a:p>
          <a:p>
            <a:pPr indent="-190500" lvl="0" marL="342900" marR="0" rtl="0" algn="l">
              <a:spcBef>
                <a:spcPts val="0"/>
              </a:spcBef>
              <a:spcAft>
                <a:spcPts val="0"/>
              </a:spcAft>
              <a:buClr>
                <a:schemeClr val="lt1"/>
              </a:buClr>
              <a:buSzPts val="2400"/>
              <a:buFont typeface="Noto Sans Symbols"/>
              <a:buNone/>
            </a:pPr>
            <a:r>
              <a:t/>
            </a:r>
            <a:endParaRPr sz="24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Times New Roman"/>
                <a:ea typeface="Times New Roman"/>
                <a:cs typeface="Times New Roman"/>
                <a:sym typeface="Times New Roman"/>
              </a:rPr>
              <a:t>For returning respond to client use same sequence to controller class.</a:t>
            </a:r>
            <a:endParaRPr/>
          </a:p>
          <a:p>
            <a:pPr indent="-190500" lvl="0" marL="342900" marR="0" rtl="0" algn="l">
              <a:spcBef>
                <a:spcPts val="0"/>
              </a:spcBef>
              <a:spcAft>
                <a:spcPts val="0"/>
              </a:spcAft>
              <a:buClr>
                <a:schemeClr val="lt1"/>
              </a:buClr>
              <a:buSzPts val="2400"/>
              <a:buFont typeface="Noto Sans Symbols"/>
              <a:buNone/>
            </a:pPr>
            <a:r>
              <a:t/>
            </a:r>
            <a:endParaRPr sz="24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400"/>
              <a:buFont typeface="Noto Sans Symbols"/>
              <a:buChar char="⮚"/>
            </a:pPr>
            <a:r>
              <a:rPr lang="en-IN" sz="2400">
                <a:solidFill>
                  <a:schemeClr val="lt1"/>
                </a:solidFill>
                <a:latin typeface="Times New Roman"/>
                <a:ea typeface="Times New Roman"/>
                <a:cs typeface="Times New Roman"/>
                <a:sym typeface="Times New Roman"/>
              </a:rPr>
              <a:t>Here, Repository class is used to interact with database using Hibernate Technology.</a:t>
            </a:r>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516835" y="357809"/>
            <a:ext cx="11158330" cy="66787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lt1"/>
                </a:solidFill>
                <a:latin typeface="Times New Roman"/>
                <a:ea typeface="Times New Roman"/>
                <a:cs typeface="Times New Roman"/>
                <a:sym typeface="Times New Roman"/>
              </a:rPr>
              <a:t>Annotations:</a:t>
            </a:r>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Annotations are used to provide supplemental information about a program. Annotation starts with @.</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@Id: Used to declare attribute as primary key.</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@GeneratedValue: Used to generate value automatically when user insert new record in the table.</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@JsonIgnore: Used to ignore the logical property used in serialization and serialization.</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@Entity: Used to mark this class as an Entity bean.</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@PathVariable: Used to extract the value of the template variables and assign their values </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nvSpPr>
        <p:spPr>
          <a:xfrm>
            <a:off x="583096" y="394692"/>
            <a:ext cx="10840278" cy="75713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@OnetoMany:  Used to create a one to many relationship between the subject id and student entities.</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@Cascadetype.All: ensure that all persistence events such as persist, refresh, merge and remove that occur on the parent will be passed to the child.</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@override: informs the compiler that elements is meant to override an element declared in superclass.</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@RestController: Used at the class level and allows the class to handle the requests made by the client.</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@Autowired: Enables you to inject the object dependency implicitly.</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@Repository: Used to in repository class.</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lt1"/>
                </a:solidFill>
                <a:latin typeface="Times New Roman"/>
                <a:ea typeface="Times New Roman"/>
                <a:cs typeface="Times New Roman"/>
                <a:sym typeface="Times New Roman"/>
              </a:rPr>
              <a:t>@Service: Used to mark the class as a service provider.</a:t>
            </a:r>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