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slides/slide13.xml" ContentType="application/vnd.openxmlformats-officedocument.presentationml.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50"/>
  </p:normalViewPr>
  <p:slideViewPr>
    <p:cSldViewPr showGuides="1">
      <p:cViewPr>
        <p:scale>
          <a:sx n="81" d="100"/>
          <a:sy n="81" d="100"/>
        </p:scale>
        <p:origin x="552" y="102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Users\uditvamsi\Downloads\employee_data%20(1).csv" TargetMode="External"/><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oleObject" Target="file:///\\Users\uditvamsi\Downloads\employee_data%20(1).csv" TargetMode="External"/><Relationship Id="rId2" Type="http://schemas.microsoft.com/office/2011/relationships/chartStyle" Target="style2.xml"/><Relationship Id="rId3" Type="http://schemas.microsoft.com/office/2011/relationships/chartColorStyle" Target="colors2.xml"/></Relationships>
</file>

<file path=ppt/charts/_rels/chart3.xml.rels><?xml version="1.0" encoding="UTF-8" standalone="yes"?>
<Relationships xmlns="http://schemas.openxmlformats.org/package/2006/relationships"><Relationship Id="rId1" Type="http://schemas.openxmlformats.org/officeDocument/2006/relationships/oleObject" Target="file:///\\Users\uditvamsi\Downloads\employee_data%20(1).csv" TargetMode="External"/><Relationship Id="rId2" Type="http://schemas.microsoft.com/office/2011/relationships/chartStyle" Target="style3.xml"/><Relationship Id="rId3" Type="http://schemas.microsoft.com/office/2011/relationships/chartColorStyle" Target="colors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(1).csv]Sheet1!PivotTable1</c:name>
    <c:fmtId val="-1"/>
  </c:pivotSource>
  <c:chart>
    <c:autoTitleDeleted val="1"/>
    <c:plotArea>
      <c:layout>
        <c:manualLayout>
          <c:layoutTarget val="inner"/>
          <c:xMode val="edge"/>
          <c:yMode val="edge"/>
          <c:x val="0.0646745377032184"/>
          <c:y val="0.268958125517329"/>
          <c:w val="0.698102192390537"/>
          <c:h val="0.664552709213235"/>
        </c:manualLayout>
      </c:layout>
      <c:barChart>
        <c:barDir val="col"/>
        <c:grouping val="clustered"/>
        <c:varyColors val="0"/>
        <c:ser>
          <c:idx val="0"/>
          <c:order val="0"/>
          <c:tx>
            <c:strRef>
              <c:f>Sheet1!$B$3:$B$4</c:f>
              <c:strCache>
                <c:ptCount val="1"/>
                <c:pt idx="0">
                  <c:v>HIGH</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invertIfNegative val="0"/>
          <c:dLbls>
            <c:delete val="1"/>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37.0</c:v>
                </c:pt>
                <c:pt idx="1">
                  <c:v>45.0</c:v>
                </c:pt>
                <c:pt idx="2">
                  <c:v>41.0</c:v>
                </c:pt>
                <c:pt idx="3">
                  <c:v>34.0</c:v>
                </c:pt>
                <c:pt idx="4">
                  <c:v>50.0</c:v>
                </c:pt>
                <c:pt idx="5">
                  <c:v>50.0</c:v>
                </c:pt>
                <c:pt idx="6">
                  <c:v>44.0</c:v>
                </c:pt>
                <c:pt idx="7">
                  <c:v>40.0</c:v>
                </c:pt>
                <c:pt idx="8">
                  <c:v>38.0</c:v>
                </c:pt>
                <c:pt idx="9">
                  <c:v>40.0</c:v>
                </c:pt>
              </c:numCache>
            </c:numRef>
          </c:val>
        </c:ser>
        <c:ser>
          <c:idx val="1"/>
          <c:order val="1"/>
          <c:tx>
            <c:strRef>
              <c:f>Sheet1!$C$3:$C$4</c:f>
              <c:strCache>
                <c:ptCount val="1"/>
                <c:pt idx="0">
                  <c:v>LOW</c:v>
                </c:pt>
              </c:strCache>
            </c:strRef>
          </c:tx>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invertIfNegative val="0"/>
          <c:dLbls>
            <c:delete val="1"/>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80.0</c:v>
                </c:pt>
                <c:pt idx="1">
                  <c:v>89.0</c:v>
                </c:pt>
                <c:pt idx="2">
                  <c:v>78.0</c:v>
                </c:pt>
                <c:pt idx="3">
                  <c:v>76.0</c:v>
                </c:pt>
                <c:pt idx="4">
                  <c:v>73.0</c:v>
                </c:pt>
                <c:pt idx="5">
                  <c:v>68.0</c:v>
                </c:pt>
                <c:pt idx="6">
                  <c:v>85.0</c:v>
                </c:pt>
                <c:pt idx="7">
                  <c:v>78.0</c:v>
                </c:pt>
                <c:pt idx="8">
                  <c:v>75.0</c:v>
                </c:pt>
                <c:pt idx="9">
                  <c:v>79.0</c:v>
                </c:pt>
              </c:numCache>
            </c:numRef>
          </c:val>
        </c:ser>
        <c:ser>
          <c:idx val="2"/>
          <c:order val="2"/>
          <c:tx>
            <c:strRef>
              <c:f>Sheet1!$D$3:$D$4</c:f>
              <c:strCache>
                <c:ptCount val="1"/>
                <c:pt idx="0">
                  <c:v>MED</c:v>
                </c:pt>
              </c:strCache>
            </c:strRef>
          </c:tx>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invertIfNegative val="0"/>
          <c:dLbls>
            <c:delete val="1"/>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152.0</c:v>
                </c:pt>
                <c:pt idx="1">
                  <c:v>141.0</c:v>
                </c:pt>
                <c:pt idx="2">
                  <c:v>160.0</c:v>
                </c:pt>
                <c:pt idx="3">
                  <c:v>158.0</c:v>
                </c:pt>
                <c:pt idx="4">
                  <c:v>158.0</c:v>
                </c:pt>
                <c:pt idx="5">
                  <c:v>151.0</c:v>
                </c:pt>
                <c:pt idx="6">
                  <c:v>146.0</c:v>
                </c:pt>
                <c:pt idx="7">
                  <c:v>156.0</c:v>
                </c:pt>
                <c:pt idx="8">
                  <c:v>160.0</c:v>
                </c:pt>
                <c:pt idx="9">
                  <c:v>148.0</c:v>
                </c:pt>
              </c:numCache>
            </c:numRef>
          </c:val>
        </c:ser>
        <c:ser>
          <c:idx val="3"/>
          <c:order val="3"/>
          <c:tx>
            <c:strRef>
              <c:f>Sheet1!$E$3:$E$4</c:f>
              <c:strCache>
                <c:ptCount val="1"/>
                <c:pt idx="0">
                  <c:v>VERY HIGH</c:v>
                </c:pt>
              </c:strCache>
            </c:strRef>
          </c:tx>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invertIfNegative val="0"/>
          <c:dLbls>
            <c:delete val="1"/>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34.0</c:v>
                </c:pt>
                <c:pt idx="1">
                  <c:v>25.0</c:v>
                </c:pt>
                <c:pt idx="2">
                  <c:v>23.0</c:v>
                </c:pt>
                <c:pt idx="3">
                  <c:v>28.0</c:v>
                </c:pt>
                <c:pt idx="4">
                  <c:v>23.0</c:v>
                </c:pt>
                <c:pt idx="5">
                  <c:v>32.0</c:v>
                </c:pt>
                <c:pt idx="6">
                  <c:v>24.0</c:v>
                </c:pt>
                <c:pt idx="7">
                  <c:v>30.0</c:v>
                </c:pt>
                <c:pt idx="8">
                  <c:v>24.0</c:v>
                </c:pt>
                <c:pt idx="9">
                  <c:v>27.0</c:v>
                </c:pt>
              </c:numCache>
            </c:numRef>
          </c:val>
        </c:ser>
        <c:dLbls>
          <c:showLegendKey val="0"/>
          <c:showVal val="0"/>
          <c:showCatName val="0"/>
          <c:showSerName val="0"/>
          <c:showPercent val="0"/>
          <c:showBubbleSize val="0"/>
        </c:dLbls>
        <c:gapWidth val="100"/>
        <c:overlap val="-24"/>
        <c:axId val="299611967"/>
        <c:axId val="752314480"/>
      </c:barChart>
      <c:catAx>
        <c:axId val="299611967"/>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lang="en-US" sz="1195" b="0" i="0" u="none" strike="noStrike" kern="1200" baseline="0">
                <a:solidFill>
                  <a:schemeClr val="lt1">
                    <a:lumMod val="85000"/>
                  </a:schemeClr>
                </a:solidFill>
                <a:latin typeface="+mn-lt"/>
                <a:ea typeface="+mn-ea"/>
                <a:cs typeface="+mn-cs"/>
              </a:defRPr>
            </a:pPr>
          </a:p>
        </c:txPr>
        <c:crossAx val="752314480"/>
        <c:crosses val="autoZero"/>
        <c:auto val="1"/>
        <c:lblAlgn val="ctr"/>
        <c:lblOffset val="100"/>
        <c:noMultiLvlLbl val="0"/>
      </c:catAx>
      <c:valAx>
        <c:axId val="75231448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195" b="0" i="0" u="none" strike="noStrike" kern="1200" baseline="0">
                <a:solidFill>
                  <a:schemeClr val="lt1">
                    <a:lumMod val="85000"/>
                  </a:schemeClr>
                </a:solidFill>
                <a:latin typeface="+mn-lt"/>
                <a:ea typeface="+mn-ea"/>
                <a:cs typeface="+mn-cs"/>
              </a:defRPr>
            </a:pPr>
          </a:p>
        </c:txPr>
        <c:crossAx val="299611967"/>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lang="en-US" sz="1195" b="0" i="0" u="none" strike="noStrike" kern="1200" baseline="0">
              <a:solidFill>
                <a:schemeClr val="lt1">
                  <a:lumMod val="85000"/>
                </a:schemeClr>
              </a:solidFill>
              <a:latin typeface="+mn-lt"/>
              <a:ea typeface="+mn-ea"/>
              <a:cs typeface="+mn-cs"/>
            </a:defRPr>
          </a:pPr>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(1).csv]Sheet3!PivotTable2</c:name>
    <c:fmtId val="-1"/>
  </c:pivotSource>
  <c:chart>
    <c:title>
      <c:layout/>
      <c:overlay val="0"/>
      <c:spPr>
        <a:noFill/>
        <a:ln>
          <a:noFill/>
        </a:ln>
        <a:effectLst/>
      </c:spPr>
      <c:txPr>
        <a:bodyPr rot="0" spcFirstLastPara="1" vertOverflow="ellipsis" vert="horz" wrap="square" anchor="ctr" anchorCtr="1"/>
        <a:lstStyle/>
        <a:p>
          <a:pPr>
            <a:defRPr lang="en-US" sz="213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p>
      </c:txPr>
    </c:title>
    <c:autoTitleDeleted val="0"/>
    <c:plotArea>
      <c:layout/>
      <c:barChart>
        <c:barDir val="col"/>
        <c:grouping val="clustered"/>
        <c:varyColors val="0"/>
        <c:ser>
          <c:idx val="0"/>
          <c:order val="0"/>
          <c:tx>
            <c:strRef>
              <c:f>Sheet3!$B$3:$B$4</c:f>
              <c:strCache>
                <c:ptCount val="1"/>
                <c:pt idx="0">
                  <c:v>MED</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invertIfNegative val="0"/>
          <c:dLbls>
            <c:delete val="1"/>
          </c:dLbls>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Sheet3!$B$5:$B$15</c:f>
              <c:numCache>
                <c:formatCode>General</c:formatCode>
                <c:ptCount val="10"/>
                <c:pt idx="0">
                  <c:v>152.0</c:v>
                </c:pt>
                <c:pt idx="1">
                  <c:v>141.0</c:v>
                </c:pt>
                <c:pt idx="2">
                  <c:v>160.0</c:v>
                </c:pt>
                <c:pt idx="3">
                  <c:v>158.0</c:v>
                </c:pt>
                <c:pt idx="4">
                  <c:v>158.0</c:v>
                </c:pt>
                <c:pt idx="5">
                  <c:v>151.0</c:v>
                </c:pt>
                <c:pt idx="6">
                  <c:v>146.0</c:v>
                </c:pt>
                <c:pt idx="7">
                  <c:v>156.0</c:v>
                </c:pt>
                <c:pt idx="8">
                  <c:v>160.0</c:v>
                </c:pt>
                <c:pt idx="9">
                  <c:v>148.0</c:v>
                </c:pt>
              </c:numCache>
            </c:numRef>
          </c:val>
        </c:ser>
        <c:dLbls>
          <c:showLegendKey val="0"/>
          <c:showVal val="0"/>
          <c:showCatName val="0"/>
          <c:showSerName val="0"/>
          <c:showPercent val="0"/>
          <c:showBubbleSize val="0"/>
        </c:dLbls>
        <c:gapWidth val="100"/>
        <c:overlap val="-24"/>
        <c:axId val="1039928480"/>
        <c:axId val="299701663"/>
      </c:barChart>
      <c:catAx>
        <c:axId val="103992848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lang="en-US" sz="1195" b="0" i="0" u="none" strike="noStrike" kern="1200" baseline="0">
                <a:solidFill>
                  <a:schemeClr val="lt1">
                    <a:lumMod val="85000"/>
                  </a:schemeClr>
                </a:solidFill>
                <a:latin typeface="+mn-lt"/>
                <a:ea typeface="+mn-ea"/>
                <a:cs typeface="+mn-cs"/>
              </a:defRPr>
            </a:pPr>
          </a:p>
        </c:txPr>
        <c:crossAx val="299701663"/>
        <c:crosses val="autoZero"/>
        <c:auto val="1"/>
        <c:lblAlgn val="ctr"/>
        <c:lblOffset val="100"/>
        <c:noMultiLvlLbl val="0"/>
      </c:catAx>
      <c:valAx>
        <c:axId val="299701663"/>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195" b="0" i="0" u="none" strike="noStrike" kern="1200" baseline="0">
                <a:solidFill>
                  <a:schemeClr val="lt1">
                    <a:lumMod val="85000"/>
                  </a:schemeClr>
                </a:solidFill>
                <a:latin typeface="+mn-lt"/>
                <a:ea typeface="+mn-ea"/>
                <a:cs typeface="+mn-cs"/>
              </a:defRPr>
            </a:pPr>
          </a:p>
        </c:txPr>
        <c:crossAx val="1039928480"/>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lang="en-US" sz="1195" b="0" i="0" u="none" strike="noStrike" kern="1200" baseline="0">
              <a:solidFill>
                <a:schemeClr val="lt1">
                  <a:lumMod val="85000"/>
                </a:schemeClr>
              </a:solidFill>
              <a:latin typeface="+mn-lt"/>
              <a:ea typeface="+mn-ea"/>
              <a:cs typeface="+mn-cs"/>
            </a:defRPr>
          </a:pPr>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(1).csv]Sheet4!PivotTable4</c:name>
    <c:fmtId val="-1"/>
  </c:pivotSource>
  <c:chart>
    <c:title>
      <c:layout/>
      <c:overlay val="0"/>
      <c:spPr>
        <a:noFill/>
        <a:ln>
          <a:noFill/>
        </a:ln>
        <a:effectLst/>
      </c:spPr>
      <c:txPr>
        <a:bodyPr rot="0" spcFirstLastPara="1" vertOverflow="ellipsis" vert="horz" wrap="square" anchor="ctr" anchorCtr="1"/>
        <a:lstStyle/>
        <a:p>
          <a:pPr>
            <a:defRPr lang="en-US" sz="213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p>
      </c:txPr>
    </c:title>
    <c:autoTitleDeleted val="0"/>
    <c:plotArea>
      <c:layout/>
      <c:barChart>
        <c:barDir val="col"/>
        <c:grouping val="clustered"/>
        <c:varyColors val="0"/>
        <c:ser>
          <c:idx val="0"/>
          <c:order val="0"/>
          <c:tx>
            <c:strRef>
              <c:f>Sheet4!$B$3:$B$4</c:f>
              <c:strCache>
                <c:ptCount val="1"/>
                <c:pt idx="0">
                  <c:v>LOW</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invertIfNegative val="0"/>
          <c:dLbls>
            <c:delete val="1"/>
          </c:dLbls>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Sheet4!$B$5:$B$15</c:f>
              <c:numCache>
                <c:formatCode>General</c:formatCode>
                <c:ptCount val="10"/>
                <c:pt idx="0">
                  <c:v>80.0</c:v>
                </c:pt>
                <c:pt idx="1">
                  <c:v>89.0</c:v>
                </c:pt>
                <c:pt idx="2">
                  <c:v>78.0</c:v>
                </c:pt>
                <c:pt idx="3">
                  <c:v>76.0</c:v>
                </c:pt>
                <c:pt idx="4">
                  <c:v>73.0</c:v>
                </c:pt>
                <c:pt idx="5">
                  <c:v>68.0</c:v>
                </c:pt>
                <c:pt idx="6">
                  <c:v>85.0</c:v>
                </c:pt>
                <c:pt idx="7">
                  <c:v>78.0</c:v>
                </c:pt>
                <c:pt idx="8">
                  <c:v>75.0</c:v>
                </c:pt>
                <c:pt idx="9">
                  <c:v>79.0</c:v>
                </c:pt>
              </c:numCache>
            </c:numRef>
          </c:val>
        </c:ser>
        <c:dLbls>
          <c:showLegendKey val="0"/>
          <c:showVal val="0"/>
          <c:showCatName val="0"/>
          <c:showSerName val="0"/>
          <c:showPercent val="0"/>
          <c:showBubbleSize val="0"/>
        </c:dLbls>
        <c:gapWidth val="100"/>
        <c:overlap val="-24"/>
        <c:axId val="1239982047"/>
        <c:axId val="1237844639"/>
      </c:barChart>
      <c:catAx>
        <c:axId val="1239982047"/>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lang="en-US" sz="1195" b="0" i="0" u="none" strike="noStrike" kern="1200" baseline="0">
                <a:solidFill>
                  <a:schemeClr val="lt1">
                    <a:lumMod val="85000"/>
                  </a:schemeClr>
                </a:solidFill>
                <a:latin typeface="+mn-lt"/>
                <a:ea typeface="+mn-ea"/>
                <a:cs typeface="+mn-cs"/>
              </a:defRPr>
            </a:pPr>
          </a:p>
        </c:txPr>
        <c:crossAx val="1237844639"/>
        <c:crosses val="autoZero"/>
        <c:auto val="1"/>
        <c:lblAlgn val="ctr"/>
        <c:lblOffset val="100"/>
        <c:noMultiLvlLbl val="0"/>
      </c:catAx>
      <c:valAx>
        <c:axId val="1237844639"/>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195" b="0" i="0" u="none" strike="noStrike" kern="1200" baseline="0">
                <a:solidFill>
                  <a:schemeClr val="lt1">
                    <a:lumMod val="85000"/>
                  </a:schemeClr>
                </a:solidFill>
                <a:latin typeface="+mn-lt"/>
                <a:ea typeface="+mn-ea"/>
                <a:cs typeface="+mn-cs"/>
              </a:defRPr>
            </a:pPr>
          </a:p>
        </c:txPr>
        <c:crossAx val="1239982047"/>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lang="en-US" sz="1195" b="0" i="0" u="none" strike="noStrike" kern="1200" baseline="0">
              <a:solidFill>
                <a:schemeClr val="lt1">
                  <a:lumMod val="85000"/>
                </a:schemeClr>
              </a:solidFill>
              <a:latin typeface="+mn-lt"/>
              <a:ea typeface="+mn-ea"/>
              <a:cs typeface="+mn-cs"/>
            </a:defRPr>
          </a:pPr>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5"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5"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5" kern="1200"/>
  </cs:dataLabel>
  <cs:dataLabelCallout>
    <cs:lnRef idx="0"/>
    <cs:fillRef idx="0"/>
    <cs:effectRef idx="0"/>
    <cs:fontRef idx="minor">
      <a:schemeClr val="dk1">
        <a:lumMod val="65000"/>
        <a:lumOff val="35000"/>
      </a:schemeClr>
    </cs:fontRef>
    <cs:spPr>
      <a:solidFill>
        <a:schemeClr val="lt1"/>
      </a:solidFill>
    </cs:spPr>
    <cs:defRPr sz="1195"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5"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5"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5"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3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5"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5"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5"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5"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5" kern="1200"/>
  </cs:dataLabel>
  <cs:dataLabelCallout>
    <cs:lnRef idx="0"/>
    <cs:fillRef idx="0"/>
    <cs:effectRef idx="0"/>
    <cs:fontRef idx="minor">
      <a:schemeClr val="dk1">
        <a:lumMod val="65000"/>
        <a:lumOff val="35000"/>
      </a:schemeClr>
    </cs:fontRef>
    <cs:spPr>
      <a:solidFill>
        <a:schemeClr val="lt1"/>
      </a:solidFill>
    </cs:spPr>
    <cs:defRPr sz="1195"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5"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5"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5"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3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5"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5"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5"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5"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5" kern="1200"/>
  </cs:dataLabel>
  <cs:dataLabelCallout>
    <cs:lnRef idx="0"/>
    <cs:fillRef idx="0"/>
    <cs:effectRef idx="0"/>
    <cs:fontRef idx="minor">
      <a:schemeClr val="dk1">
        <a:lumMod val="65000"/>
        <a:lumOff val="35000"/>
      </a:schemeClr>
    </cs:fontRef>
    <cs:spPr>
      <a:solidFill>
        <a:schemeClr val="lt1"/>
      </a:solidFill>
    </cs:spPr>
    <cs:defRPr sz="1195"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5"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5"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5"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3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5"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5"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71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fld>
            <a:endParaRPr lang="en-IN"/>
          </a:p>
        </p:txBody>
      </p:sp>
      <p:sp>
        <p:nvSpPr>
          <p:cNvPr id="104871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71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7" name=""/>
        <p:cNvGrpSpPr/>
        <p:nvPr/>
      </p:nvGrpSpPr>
      <p:grpSpPr>
        <a:xfrm>
          <a:off x="0" y="0"/>
          <a:ext cx="0" cy="0"/>
          <a:chOff x="0" y="0"/>
          <a:chExt cx="0" cy="0"/>
        </a:xfrm>
      </p:grpSpPr>
      <p:sp>
        <p:nvSpPr>
          <p:cNvPr id="1048698"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99" name="Holder 3"/>
          <p:cNvSpPr>
            <a:spLocks noGrp="1"/>
          </p:cNvSpPr>
          <p:nvPr>
            <p:ph type="body" idx="1"/>
          </p:nvPr>
        </p:nvSpPr>
        <p:spPr/>
        <p:txBody>
          <a:bodyPr bIns="0" lIns="0" rIns="0" tIns="0"/>
          <a:p/>
        </p:txBody>
      </p:sp>
      <p:sp>
        <p:nvSpPr>
          <p:cNvPr id="104870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2"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8" name=""/>
        <p:cNvGrpSpPr/>
        <p:nvPr/>
      </p:nvGrpSpPr>
      <p:grpSpPr>
        <a:xfrm>
          <a:off x="0" y="0"/>
          <a:ext cx="0" cy="0"/>
          <a:chOff x="0" y="0"/>
          <a:chExt cx="0" cy="0"/>
        </a:xfrm>
      </p:grpSpPr>
      <p:sp>
        <p:nvSpPr>
          <p:cNvPr id="1048703"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704"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5"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8" name="Holder 7"/>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9" name=""/>
        <p:cNvGrpSpPr/>
        <p:nvPr/>
      </p:nvGrpSpPr>
      <p:grpSpPr>
        <a:xfrm>
          <a:off x="0" y="0"/>
          <a:ext cx="0" cy="0"/>
          <a:chOff x="0" y="0"/>
          <a:chExt cx="0" cy="0"/>
        </a:xfrm>
      </p:grpSpPr>
      <p:sp>
        <p:nvSpPr>
          <p:cNvPr id="104870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11" name="Holder 4"/>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chart" Target="../charts/chart3.xml"/><Relationship Id="rId2"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8.jpe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452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00000000000000000"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99321" y="3048000"/>
            <a:ext cx="8610600" cy="2529840"/>
          </a:xfrm>
          <a:prstGeom prst="rect"/>
          <a:noFill/>
        </p:spPr>
        <p:txBody>
          <a:bodyPr rtlCol="0" wrap="square">
            <a:spAutoFit/>
          </a:bodyPr>
          <a:p>
            <a:r>
              <a:rPr dirty="0" sz="2400" lang="en-US"/>
              <a:t>STUDENT NAME</a:t>
            </a:r>
            <a:r>
              <a:rPr altLang="en-GB" dirty="0" sz="2400" lang="en-US"/>
              <a:t>:</a:t>
            </a:r>
            <a:r>
              <a:rPr altLang="en-GB" dirty="0" sz="2400" lang="en-US"/>
              <a:t> </a:t>
            </a:r>
            <a:r>
              <a:rPr altLang="en-GB" dirty="0" sz="2400" lang="en-US"/>
              <a:t>V</a:t>
            </a:r>
            <a:r>
              <a:rPr altLang="en-GB" dirty="0" sz="2400" lang="en-US"/>
              <a:t>I</a:t>
            </a:r>
            <a:r>
              <a:rPr altLang="en-GB" dirty="0" sz="2400" lang="en-US"/>
              <a:t>S</a:t>
            </a:r>
            <a:r>
              <a:rPr altLang="en-GB" dirty="0" sz="2400" lang="en-US"/>
              <a:t>H</a:t>
            </a:r>
            <a:r>
              <a:rPr altLang="en-GB" dirty="0" sz="2400" lang="en-US"/>
              <a:t>A</a:t>
            </a:r>
            <a:r>
              <a:rPr altLang="en-GB" dirty="0" sz="2400" lang="en-US"/>
              <a:t>L</a:t>
            </a:r>
            <a:r>
              <a:rPr altLang="en-GB" dirty="0" sz="2400" lang="en-US"/>
              <a:t>I</a:t>
            </a:r>
            <a:r>
              <a:rPr altLang="en-GB" dirty="0" sz="2400" lang="en-US"/>
              <a:t>.</a:t>
            </a:r>
            <a:r>
              <a:rPr altLang="en-GB" dirty="0" sz="2400" lang="en-US"/>
              <a:t>R</a:t>
            </a:r>
            <a:endParaRPr dirty="0" sz="2400" lang="en-US"/>
          </a:p>
          <a:p>
            <a:r>
              <a:rPr dirty="0" sz="2400" lang="en-US"/>
              <a:t>REGISTER NO: </a:t>
            </a:r>
            <a:r>
              <a:rPr altLang="en-GB" dirty="0" sz="2400" lang="en-US"/>
              <a:t>3</a:t>
            </a:r>
            <a:r>
              <a:rPr altLang="en-GB" dirty="0" sz="2400" lang="en-US"/>
              <a:t>1</a:t>
            </a:r>
            <a:r>
              <a:rPr altLang="en-GB" dirty="0" sz="2400" lang="en-US"/>
              <a:t>2</a:t>
            </a:r>
            <a:r>
              <a:rPr altLang="en-GB" dirty="0" sz="2400" lang="en-US"/>
              <a:t>2</a:t>
            </a:r>
            <a:r>
              <a:rPr altLang="en-GB" dirty="0" sz="2400" lang="en-US"/>
              <a:t>0</a:t>
            </a:r>
            <a:r>
              <a:rPr altLang="en-GB" dirty="0" sz="2400" lang="en-US"/>
              <a:t>9</a:t>
            </a:r>
            <a:r>
              <a:rPr altLang="en-GB" dirty="0" sz="2400" lang="en-US"/>
              <a:t>3</a:t>
            </a:r>
            <a:r>
              <a:rPr altLang="en-GB" dirty="0" sz="2400" lang="en-US"/>
              <a:t>7</a:t>
            </a:r>
            <a:r>
              <a:rPr altLang="en-GB" dirty="0" sz="2400" lang="en-US"/>
              <a:t>4</a:t>
            </a:r>
            <a:endParaRPr dirty="0" sz="2400" lang="en-US"/>
          </a:p>
          <a:p>
            <a:r>
              <a:rPr dirty="0" sz="2400" lang="en-US"/>
              <a:t>DEPARTMENT:</a:t>
            </a:r>
            <a:r>
              <a:rPr altLang="en-GB" dirty="0" sz="2400" lang="en-US"/>
              <a:t> </a:t>
            </a:r>
            <a:r>
              <a:rPr altLang="en-GB" dirty="0" sz="2400" lang="en-US"/>
              <a:t>B</a:t>
            </a:r>
            <a:r>
              <a:rPr altLang="en-GB" dirty="0" sz="2400" lang="en-US"/>
              <a:t>.</a:t>
            </a:r>
            <a:r>
              <a:rPr altLang="en-GB" dirty="0" sz="2400" lang="en-US"/>
              <a:t>C</a:t>
            </a:r>
            <a:r>
              <a:rPr altLang="en-GB" dirty="0" sz="2400" lang="en-US"/>
              <a:t>O</a:t>
            </a:r>
            <a:r>
              <a:rPr altLang="en-GB" dirty="0" sz="2400" lang="en-US"/>
              <a:t>M</a:t>
            </a:r>
            <a:r>
              <a:rPr altLang="en-GB" dirty="0" sz="2400" lang="en-US"/>
              <a:t> </a:t>
            </a:r>
            <a:r>
              <a:rPr altLang="en-GB" dirty="0" sz="2400" lang="en-US"/>
              <a:t>G</a:t>
            </a:r>
            <a:r>
              <a:rPr altLang="en-GB" dirty="0" sz="2400" lang="en-US"/>
              <a:t>E</a:t>
            </a:r>
            <a:r>
              <a:rPr altLang="en-GB" dirty="0" sz="2400" lang="en-US"/>
              <a:t>N</a:t>
            </a:r>
            <a:r>
              <a:rPr altLang="en-GB" dirty="0" sz="2400" lang="en-US"/>
              <a:t>E</a:t>
            </a:r>
            <a:r>
              <a:rPr altLang="en-GB" dirty="0" sz="2400" lang="en-US"/>
              <a:t>R</a:t>
            </a:r>
            <a:r>
              <a:rPr altLang="en-GB" dirty="0" sz="2400" lang="en-US"/>
              <a:t>A</a:t>
            </a:r>
            <a:r>
              <a:rPr altLang="en-GB" dirty="0" sz="2400" lang="en-US"/>
              <a:t>L</a:t>
            </a:r>
            <a:r>
              <a:rPr altLang="en-GB" dirty="0" sz="2400" lang="en-US"/>
              <a:t> </a:t>
            </a:r>
            <a:r>
              <a:rPr altLang="en-GB" dirty="0" sz="2400" lang="en-US"/>
              <a:t>(</a:t>
            </a:r>
            <a:r>
              <a:rPr altLang="en-GB" dirty="0" sz="2400" lang="en-US"/>
              <a:t> </a:t>
            </a:r>
            <a:r>
              <a:rPr altLang="en-GB" dirty="0" sz="2400" lang="en-US"/>
              <a:t>B</a:t>
            </a:r>
            <a:r>
              <a:rPr altLang="en-GB" dirty="0" sz="2400" lang="en-US"/>
              <a:t> </a:t>
            </a:r>
            <a:r>
              <a:rPr altLang="en-GB" dirty="0" sz="2400" lang="en-US"/>
              <a:t>S</a:t>
            </a:r>
            <a:r>
              <a:rPr altLang="en-GB" dirty="0" sz="2400" lang="en-US"/>
              <a:t>E</a:t>
            </a:r>
            <a:r>
              <a:rPr altLang="en-GB" dirty="0" sz="2400" lang="en-US"/>
              <a:t>C</a:t>
            </a:r>
            <a:r>
              <a:rPr altLang="en-GB" dirty="0" sz="2400" lang="en-US"/>
              <a:t> </a:t>
            </a:r>
            <a:r>
              <a:rPr altLang="en-GB" dirty="0" sz="2400" lang="en-US"/>
              <a:t>)</a:t>
            </a:r>
            <a:endParaRPr dirty="0" sz="2400" lang="en-US"/>
          </a:p>
          <a:p>
            <a:r>
              <a:rPr dirty="0" sz="2400" lang="en-US"/>
              <a:t>COLLEGE: ANNA ADHARSH COLLEGE FOR WOMEN,ANNANAGAR –CHENNAI-600040</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048679" name="object 8"/>
          <p:cNvSpPr txBox="1"/>
          <p:nvPr/>
        </p:nvSpPr>
        <p:spPr>
          <a:xfrm>
            <a:off x="739775" y="291147"/>
            <a:ext cx="5241691" cy="813435"/>
          </a:xfrm>
          <a:prstGeom prst="rect"/>
        </p:spPr>
        <p:txBody>
          <a:bodyPr bIns="0" lIns="0" rIns="0" rtlCol="0" tIns="13335" vert="horz" wrap="square">
            <a:spAutoFit/>
          </a:bodyPr>
          <a:p>
            <a:pPr marL="12700">
              <a:lnSpc>
                <a:spcPct val="100000"/>
              </a:lnSpc>
              <a:spcBef>
                <a:spcPts val="105"/>
              </a:spcBef>
            </a:pPr>
            <a:r>
              <a:rPr b="1" dirty="0" sz="4800" spc="15">
                <a:latin typeface="Trebuchet MS" panose="020B0603020202020204"/>
                <a:cs typeface="Trebuchet MS" panose="020B0603020202020204"/>
              </a:rPr>
              <a:t>M</a:t>
            </a:r>
            <a:r>
              <a:rPr b="1" dirty="0" sz="4800">
                <a:latin typeface="Trebuchet MS" panose="020B0603020202020204"/>
                <a:cs typeface="Trebuchet MS" panose="020B0603020202020204"/>
              </a:rPr>
              <a:t>O</a:t>
            </a:r>
            <a:r>
              <a:rPr b="1" dirty="0" sz="4800" spc="-15">
                <a:latin typeface="Trebuchet MS" panose="020B0603020202020204"/>
                <a:cs typeface="Trebuchet MS" panose="020B0603020202020204"/>
              </a:rPr>
              <a:t>D</a:t>
            </a:r>
            <a:r>
              <a:rPr b="1" dirty="0" sz="4800" spc="-35">
                <a:latin typeface="Trebuchet MS" panose="020B0603020202020204"/>
                <a:cs typeface="Trebuchet MS" panose="020B0603020202020204"/>
              </a:rPr>
              <a:t>E</a:t>
            </a:r>
            <a:r>
              <a:rPr b="1" dirty="0" sz="4800" spc="-30">
                <a:latin typeface="Trebuchet MS" panose="020B0603020202020204"/>
                <a:cs typeface="Trebuchet MS" panose="020B0603020202020204"/>
              </a:rPr>
              <a:t>LL</a:t>
            </a:r>
            <a:r>
              <a:rPr b="1" dirty="0" sz="4800" spc="-5">
                <a:latin typeface="Trebuchet MS" panose="020B0603020202020204"/>
                <a:cs typeface="Trebuchet MS" panose="020B0603020202020204"/>
              </a:rPr>
              <a:t>I</a:t>
            </a:r>
            <a:r>
              <a:rPr b="1" dirty="0" sz="4800" spc="30">
                <a:latin typeface="Trebuchet MS" panose="020B0603020202020204"/>
                <a:cs typeface="Trebuchet MS" panose="020B0603020202020204"/>
              </a:rPr>
              <a:t>N</a:t>
            </a:r>
            <a:r>
              <a:rPr b="1" dirty="0" sz="4800" spc="5">
                <a:latin typeface="Trebuchet MS" panose="020B0603020202020204"/>
                <a:cs typeface="Trebuchet MS" panose="020B0603020202020204"/>
              </a:rPr>
              <a:t>G</a:t>
            </a:r>
            <a:endParaRPr dirty="0" sz="4800">
              <a:latin typeface="Trebuchet MS" panose="020B0603020202020204"/>
              <a:cs typeface="Trebuchet MS" panose="020B0603020202020204"/>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Box 1"/>
          <p:cNvSpPr txBox="1"/>
          <p:nvPr/>
        </p:nvSpPr>
        <p:spPr>
          <a:xfrm>
            <a:off x="2743200" y="1720840"/>
            <a:ext cx="5768202" cy="5273040"/>
          </a:xfrm>
          <a:prstGeom prst="rect"/>
          <a:noFill/>
        </p:spPr>
        <p:txBody>
          <a:bodyPr rtlCol="0" wrap="none">
            <a:spAutoFit/>
          </a:bodyPr>
          <a:p>
            <a:r>
              <a:rPr b="1" dirty="0" sz="2400" lang="en-US" u="sng">
                <a:latin typeface="Times New Roman" panose="02020603050405020304" pitchFamily="18" charset="0"/>
                <a:cs typeface="Times New Roman" panose="02020603050405020304" pitchFamily="18" charset="0"/>
              </a:rPr>
              <a:t>DATA COLLECTION</a:t>
            </a:r>
            <a:endParaRPr b="1" dirty="0" sz="2400" lang="en-US" u="sng">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US">
                <a:latin typeface="Times New Roman" panose="02020603050405020304" pitchFamily="18" charset="0"/>
                <a:cs typeface="Times New Roman" panose="02020603050405020304" pitchFamily="18" charset="0"/>
              </a:rPr>
              <a:t>KAGGLE-EMPLOYEE DATA</a:t>
            </a:r>
            <a:endParaRPr dirty="0" sz="2400" lang="en-US">
              <a:latin typeface="Times New Roman" panose="02020603050405020304" pitchFamily="18" charset="0"/>
              <a:cs typeface="Times New Roman" panose="02020603050405020304" pitchFamily="18" charset="0"/>
            </a:endParaRPr>
          </a:p>
          <a:p>
            <a:r>
              <a:rPr b="1" dirty="0" sz="2400" lang="en-US" u="sng">
                <a:latin typeface="Times New Roman" panose="02020603050405020304" pitchFamily="18" charset="0"/>
                <a:cs typeface="Times New Roman" panose="02020603050405020304" pitchFamily="18" charset="0"/>
              </a:rPr>
              <a:t>FEATURE COLLECTION</a:t>
            </a:r>
            <a:endParaRPr b="1" dirty="0" sz="2400" lang="en-US" u="sng">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US">
                <a:latin typeface="Times New Roman" panose="02020603050405020304" pitchFamily="18" charset="0"/>
                <a:cs typeface="Times New Roman" panose="02020603050405020304" pitchFamily="18" charset="0"/>
              </a:rPr>
              <a:t>EMPLOYEE PERFOMMANCE RATING</a:t>
            </a:r>
            <a:endParaRPr dirty="0" sz="2400" lang="en-US">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US">
                <a:latin typeface="Times New Roman" panose="02020603050405020304" pitchFamily="18" charset="0"/>
                <a:cs typeface="Times New Roman" panose="02020603050405020304" pitchFamily="18" charset="0"/>
              </a:rPr>
              <a:t>EMPLOYEE  CATEGORIZE</a:t>
            </a:r>
            <a:endParaRPr dirty="0" sz="2400" lang="en-US">
              <a:latin typeface="Times New Roman" panose="02020603050405020304" pitchFamily="18" charset="0"/>
              <a:cs typeface="Times New Roman" panose="02020603050405020304" pitchFamily="18" charset="0"/>
            </a:endParaRPr>
          </a:p>
          <a:p>
            <a:r>
              <a:rPr b="1" dirty="0" sz="2400" lang="en-US" u="sng">
                <a:latin typeface="Times New Roman" panose="02020603050405020304" pitchFamily="18" charset="0"/>
                <a:cs typeface="Times New Roman" panose="02020603050405020304" pitchFamily="18" charset="0"/>
              </a:rPr>
              <a:t>DATA CLEANING</a:t>
            </a:r>
            <a:endParaRPr b="1" dirty="0" sz="2400" lang="en-US" u="sng">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US">
                <a:latin typeface="Times New Roman" panose="02020603050405020304" pitchFamily="18" charset="0"/>
                <a:cs typeface="Times New Roman" panose="02020603050405020304" pitchFamily="18" charset="0"/>
              </a:rPr>
              <a:t>MISSING VALUES</a:t>
            </a:r>
            <a:endParaRPr dirty="0" sz="2400" lang="en-US">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US">
                <a:latin typeface="Times New Roman" panose="02020603050405020304" pitchFamily="18" charset="0"/>
                <a:cs typeface="Times New Roman" panose="02020603050405020304" pitchFamily="18" charset="0"/>
              </a:rPr>
              <a:t>MISSING FILTER</a:t>
            </a:r>
            <a:endParaRPr dirty="0" sz="2400" lang="en-US">
              <a:latin typeface="Times New Roman" panose="02020603050405020304" pitchFamily="18" charset="0"/>
              <a:cs typeface="Times New Roman" panose="02020603050405020304" pitchFamily="18" charset="0"/>
            </a:endParaRPr>
          </a:p>
          <a:p>
            <a:r>
              <a:rPr b="1" dirty="0" sz="2400" lang="en-US" u="sng">
                <a:latin typeface="Times New Roman" panose="02020603050405020304" pitchFamily="18" charset="0"/>
                <a:cs typeface="Times New Roman" panose="02020603050405020304" pitchFamily="18" charset="0"/>
              </a:rPr>
              <a:t>PERFOMMANCE LEVEL</a:t>
            </a:r>
            <a:endParaRPr b="1" dirty="0" sz="2400" lang="en-US" u="sng">
              <a:latin typeface="Times New Roman" panose="02020603050405020304" pitchFamily="18" charset="0"/>
              <a:cs typeface="Times New Roman" panose="02020603050405020304" pitchFamily="18" charset="0"/>
            </a:endParaRPr>
          </a:p>
          <a:p>
            <a:r>
              <a:rPr b="1" dirty="0" sz="2400" lang="en-US" u="sng">
                <a:latin typeface="Times New Roman" panose="02020603050405020304" pitchFamily="18" charset="0"/>
                <a:cs typeface="Times New Roman" panose="02020603050405020304" pitchFamily="18" charset="0"/>
              </a:rPr>
              <a:t>PIVOT TABLE</a:t>
            </a:r>
            <a:endParaRPr b="1" dirty="0" sz="2400" lang="en-US" u="sng">
              <a:latin typeface="Times New Roman" panose="02020603050405020304" pitchFamily="18" charset="0"/>
              <a:cs typeface="Times New Roman" panose="02020603050405020304" pitchFamily="18" charset="0"/>
            </a:endParaRPr>
          </a:p>
          <a:p>
            <a:r>
              <a:rPr b="1" dirty="0" sz="2400" lang="en-US" u="sng">
                <a:latin typeface="Times New Roman" panose="02020603050405020304" pitchFamily="18" charset="0"/>
                <a:cs typeface="Times New Roman" panose="02020603050405020304" pitchFamily="18" charset="0"/>
              </a:rPr>
              <a:t>SLICER</a:t>
            </a:r>
            <a:endParaRPr b="1" dirty="0" sz="2400" lang="en-US" u="sng">
              <a:latin typeface="Times New Roman" panose="02020603050405020304" pitchFamily="18" charset="0"/>
              <a:cs typeface="Times New Roman" panose="02020603050405020304" pitchFamily="18" charset="0"/>
            </a:endParaRPr>
          </a:p>
          <a:p>
            <a:r>
              <a:rPr b="1" dirty="0" sz="2400" lang="en-US" u="sng">
                <a:latin typeface="Times New Roman" panose="02020603050405020304" pitchFamily="18" charset="0"/>
                <a:cs typeface="Times New Roman" panose="02020603050405020304" pitchFamily="18" charset="0"/>
              </a:rPr>
              <a:t>GRAPHS</a:t>
            </a:r>
            <a:endParaRPr b="1" dirty="0" sz="2400" lang="en-US" u="sng">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object 4"/>
          <p:cNvSpPr/>
          <p:nvPr/>
        </p:nvSpPr>
        <p:spPr>
          <a:xfrm>
            <a:off x="8382000" y="1510784"/>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5" name="object 7"/>
          <p:cNvSpPr txBox="1">
            <a:spLocks noGrp="1"/>
          </p:cNvSpPr>
          <p:nvPr>
            <p:ph type="title"/>
          </p:nvPr>
        </p:nvSpPr>
        <p:spPr>
          <a:xfrm>
            <a:off x="755332" y="385444"/>
            <a:ext cx="4679214" cy="8134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endParaRPr dirty="0"/>
          </a:p>
        </p:txBody>
      </p:sp>
      <p:sp>
        <p:nvSpPr>
          <p:cNvPr id="104868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sp>
        <p:nvSpPr>
          <p:cNvPr id="1048687" name="TextBox 7"/>
          <p:cNvSpPr txBox="1"/>
          <p:nvPr/>
        </p:nvSpPr>
        <p:spPr>
          <a:xfrm>
            <a:off x="773725" y="1495296"/>
            <a:ext cx="5534393" cy="497840"/>
          </a:xfrm>
          <a:prstGeom prst="rect"/>
          <a:noFill/>
        </p:spPr>
        <p:txBody>
          <a:bodyPr rtlCol="0" wrap="none">
            <a:spAutoFit/>
          </a:bodyPr>
          <a:p>
            <a:r>
              <a:rPr dirty="0" sz="2400" lang="en-US">
                <a:latin typeface="Times New Roman" panose="02020603050405020304" pitchFamily="18" charset="0"/>
                <a:cs typeface="Times New Roman" panose="02020603050405020304" pitchFamily="18" charset="0"/>
              </a:rPr>
              <a:t>EMPLOYEES PERFOMMANCE  LEVEL</a:t>
            </a:r>
            <a:endParaRPr dirty="0" sz="2400" lang="en-US">
              <a:latin typeface="Times New Roman" panose="02020603050405020304" pitchFamily="18" charset="0"/>
              <a:cs typeface="Times New Roman" panose="02020603050405020304" pitchFamily="18" charset="0"/>
            </a:endParaRPr>
          </a:p>
        </p:txBody>
      </p:sp>
      <p:graphicFrame>
        <p:nvGraphicFramePr>
          <p:cNvPr id="4194304" name="employee perfommance analysis"/>
          <p:cNvGraphicFramePr>
            <a:graphicFrameLocks/>
          </p:cNvGraphicFramePr>
          <p:nvPr/>
        </p:nvGraphicFramePr>
        <p:xfrm>
          <a:off x="901481" y="2140466"/>
          <a:ext cx="7512050" cy="349833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object 4"/>
          <p:cNvSpPr/>
          <p:nvPr/>
        </p:nvSpPr>
        <p:spPr>
          <a:xfrm>
            <a:off x="8382000" y="1510784"/>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3967094" cy="8134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endParaRPr dirty="0"/>
          </a:p>
        </p:txBody>
      </p:sp>
      <p:sp>
        <p:nvSpPr>
          <p:cNvPr id="104869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12</a:t>
            </a:fld>
            <a:endParaRPr sz="1100">
              <a:latin typeface="Trebuchet MS" panose="020B0603020202020204"/>
              <a:cs typeface="Trebuchet MS" panose="020B0603020202020204"/>
            </a:endParaRPr>
          </a:p>
        </p:txBody>
      </p:sp>
      <p:sp>
        <p:nvSpPr>
          <p:cNvPr id="1048693" name="TextBox 1"/>
          <p:cNvSpPr txBox="1"/>
          <p:nvPr/>
        </p:nvSpPr>
        <p:spPr>
          <a:xfrm>
            <a:off x="755332" y="1556175"/>
            <a:ext cx="7172325" cy="904240"/>
          </a:xfrm>
          <a:prstGeom prst="rect"/>
          <a:noFill/>
        </p:spPr>
        <p:txBody>
          <a:bodyPr rtlCol="0" wrap="square">
            <a:spAutoFit/>
          </a:bodyPr>
          <a:p>
            <a:r>
              <a:rPr dirty="0" sz="2400" lang="en-US">
                <a:latin typeface="Times New Roman" panose="02020603050405020304" pitchFamily="18" charset="0"/>
                <a:cs typeface="Times New Roman" panose="02020603050405020304" pitchFamily="18" charset="0"/>
              </a:rPr>
              <a:t>EMPLOYEES PERFOMANCE ON MEDIUM LEVEL</a:t>
            </a:r>
            <a:endParaRPr dirty="0" sz="2400" lang="en-US">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 </a:t>
            </a:r>
            <a:endParaRPr dirty="0" sz="2400" lang="en-US">
              <a:latin typeface="Times New Roman" panose="02020603050405020304" pitchFamily="18" charset="0"/>
              <a:cs typeface="Times New Roman" panose="02020603050405020304" pitchFamily="18" charset="0"/>
            </a:endParaRPr>
          </a:p>
        </p:txBody>
      </p:sp>
      <p:graphicFrame>
        <p:nvGraphicFramePr>
          <p:cNvPr id="4194305" name="Chart 11"/>
          <p:cNvGraphicFramePr>
            <a:graphicFrameLocks/>
          </p:cNvGraphicFramePr>
          <p:nvPr/>
        </p:nvGraphicFramePr>
        <p:xfrm>
          <a:off x="990600" y="2619374"/>
          <a:ext cx="5791200" cy="320040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4" name="Title 1"/>
          <p:cNvSpPr>
            <a:spLocks noGrp="1"/>
          </p:cNvSpPr>
          <p:nvPr>
            <p:ph type="title"/>
          </p:nvPr>
        </p:nvSpPr>
        <p:spPr>
          <a:xfrm>
            <a:off x="755332" y="385444"/>
            <a:ext cx="10681335" cy="1600200"/>
          </a:xfrm>
        </p:spPr>
        <p:txBody>
          <a:bodyPr/>
          <a:p>
            <a:r>
              <a:rPr dirty="0" lang="en-US"/>
              <a:t>RESULTS</a:t>
            </a:r>
            <a:br>
              <a:rPr dirty="0" lang="en-US"/>
            </a:br>
            <a:endParaRPr dirty="0" lang="en-US"/>
          </a:p>
        </p:txBody>
      </p:sp>
      <p:sp>
        <p:nvSpPr>
          <p:cNvPr id="1048695" name="TextBox 3"/>
          <p:cNvSpPr txBox="1"/>
          <p:nvPr/>
        </p:nvSpPr>
        <p:spPr>
          <a:xfrm>
            <a:off x="755332" y="1710002"/>
            <a:ext cx="6508224" cy="1209040"/>
          </a:xfrm>
          <a:prstGeom prst="rect"/>
          <a:noFill/>
        </p:spPr>
        <p:txBody>
          <a:bodyPr rtlCol="0" wrap="none">
            <a:spAutoFit/>
          </a:bodyPr>
          <a:p>
            <a:r>
              <a:rPr dirty="0" sz="2400" lang="en-US">
                <a:latin typeface="Times New Roman" panose="02020603050405020304" pitchFamily="18" charset="0"/>
                <a:cs typeface="Times New Roman" panose="02020603050405020304" pitchFamily="18" charset="0"/>
              </a:rPr>
              <a:t>EMPLOYEES PERFOMANCE ON LOW LEVEL</a:t>
            </a:r>
            <a:endParaRPr dirty="0" sz="2400" lang="en-US">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 </a:t>
            </a:r>
            <a:endParaRPr dirty="0" sz="2400" lang="en-US">
              <a:latin typeface="Times New Roman" panose="02020603050405020304" pitchFamily="18" charset="0"/>
              <a:cs typeface="Times New Roman" panose="02020603050405020304" pitchFamily="18" charset="0"/>
            </a:endParaRPr>
          </a:p>
          <a:p>
            <a:endParaRPr dirty="0" lang="en-US"/>
          </a:p>
        </p:txBody>
      </p:sp>
      <p:graphicFrame>
        <p:nvGraphicFramePr>
          <p:cNvPr id="4194306" name="Chart 4"/>
          <p:cNvGraphicFramePr>
            <a:graphicFrameLocks/>
          </p:cNvGraphicFramePr>
          <p:nvPr/>
        </p:nvGraphicFramePr>
        <p:xfrm>
          <a:off x="1066800" y="2447330"/>
          <a:ext cx="5302250" cy="313055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96" name="Title 1"/>
          <p:cNvSpPr>
            <a:spLocks noGrp="1"/>
          </p:cNvSpPr>
          <p:nvPr>
            <p:ph type="title"/>
          </p:nvPr>
        </p:nvSpPr>
        <p:spPr>
          <a:xfrm>
            <a:off x="755332" y="385444"/>
            <a:ext cx="10681335" cy="80010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7" name="TextBox 2"/>
          <p:cNvSpPr txBox="1"/>
          <p:nvPr/>
        </p:nvSpPr>
        <p:spPr>
          <a:xfrm rot="10800000" flipV="1">
            <a:off x="990600" y="1286242"/>
            <a:ext cx="8839200" cy="2936240"/>
          </a:xfrm>
          <a:prstGeom prst="rect"/>
          <a:noFill/>
        </p:spPr>
        <p:txBody>
          <a:bodyPr rtlCol="0" wrap="square">
            <a:spAutoFit/>
          </a:bodyPr>
          <a:p>
            <a:r>
              <a:rPr dirty="0" sz="2400" lang="en-IN">
                <a:latin typeface="Times New Roman" panose="02020603050405020304" pitchFamily="18" charset="0"/>
                <a:cs typeface="Times New Roman" panose="02020603050405020304" pitchFamily="18" charset="0"/>
              </a:rPr>
              <a:t>The dataset shows that most entries fall into the MED category (1530), followed by LOW (781), VERY HIGH (270), and HIGH (419). </a:t>
            </a:r>
            <a:r>
              <a:rPr b="1" dirty="0" sz="2400" lang="en-IN">
                <a:latin typeface="Times New Roman" panose="02020603050405020304" pitchFamily="18" charset="0"/>
                <a:cs typeface="Times New Roman" panose="02020603050405020304" pitchFamily="18" charset="0"/>
              </a:rPr>
              <a:t>NEL</a:t>
            </a:r>
            <a:r>
              <a:rPr dirty="0" sz="2400" lang="en-IN">
                <a:latin typeface="Times New Roman" panose="02020603050405020304" pitchFamily="18" charset="0"/>
                <a:cs typeface="Times New Roman" panose="02020603050405020304" pitchFamily="18" charset="0"/>
              </a:rPr>
              <a:t> has the highest total count (304). The data is well-balanced, with no missing or excess entries, indicating a structured dataset.</a:t>
            </a:r>
            <a:endParaRPr dirty="0" sz="2400" lang="en-IN">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a:p>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0" name="object 2"/>
          <p:cNvSpPr/>
          <p:nvPr/>
        </p:nvSpPr>
        <p:spPr>
          <a:xfrm>
            <a:off x="0" y="140821"/>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96954" y="521826"/>
            <a:ext cx="5899121" cy="7150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564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834589" cy="8134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endParaRPr dirty="0"/>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52603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7056986" cy="7150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3"/>
          <p:cNvSpPr txBox="1"/>
          <p:nvPr/>
        </p:nvSpPr>
        <p:spPr>
          <a:xfrm>
            <a:off x="834072" y="1884819"/>
            <a:ext cx="6334125" cy="3342640"/>
          </a:xfrm>
          <a:prstGeom prst="rect"/>
          <a:noFill/>
        </p:spPr>
        <p:txBody>
          <a:bodyPr rtlCol="0" wrap="square">
            <a:spAutoFit/>
          </a:bodyPr>
          <a:p>
            <a:r>
              <a:rPr dirty="0" sz="2400" lang="en-IN">
                <a:latin typeface="Times New Roman" panose="02020603050405020304" pitchFamily="18" charset="0"/>
                <a:cs typeface="Times New Roman" panose="02020603050405020304" pitchFamily="18" charset="0"/>
              </a:rPr>
              <a:t>Our organization is experiencing inconsistent employee performance, impacting productivity and team morale. Current performance evaluation methods are ineffective and lack standardization. We need to implement a structured performance analysis system to address these issues and improve overall efficiency.</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8049960" cy="7150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662098" y="1695450"/>
            <a:ext cx="7924800" cy="45618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endParaRPr b="0" dirty="0" sz="2400" i="0" lang="en-US">
              <a:solidFill>
                <a:srgbClr val="0D0D0D"/>
              </a:solidFill>
              <a:effectLst/>
              <a:latin typeface="Times New Roman" panose="02020603050405020304" pitchFamily="18" charset="0"/>
              <a:cs typeface="Times New Roman" panose="02020603050405020304" pitchFamily="18" charset="0"/>
            </a:endParaRPr>
          </a:p>
          <a:p>
            <a:r>
              <a:rPr dirty="0" sz="2400" lang="en-IN">
                <a:latin typeface="Times New Roman" panose="02020603050405020304" pitchFamily="18" charset="0"/>
                <a:cs typeface="Times New Roman" panose="02020603050405020304" pitchFamily="18" charset="0"/>
              </a:rPr>
              <a:t>The project aims to implement a standardized performance analysis system to enhance how employee performance is assessed and managed. By reviewing existing evaluation methods and developing consistent criteria, the project will introduce tools for effective data collection and feedback. This approach will ensure fairer evaluations, boost productivity, and better align individual performance with organizational goals, ultimately increasing overall employee satisfaction and efficiency.</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11087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6"/>
          <p:cNvSpPr txBox="1"/>
          <p:nvPr/>
        </p:nvSpPr>
        <p:spPr>
          <a:xfrm>
            <a:off x="699452" y="2514428"/>
            <a:ext cx="6753447" cy="2936240"/>
          </a:xfrm>
          <a:prstGeom prst="rect"/>
          <a:noFill/>
        </p:spPr>
        <p:txBody>
          <a:bodyPr rtlCol="0" wrap="square">
            <a:spAutoFit/>
          </a:bodyPr>
          <a:p>
            <a:r>
              <a:rPr dirty="0" sz="2400" lang="en-IN">
                <a:latin typeface="Times New Roman" panose="02020603050405020304" pitchFamily="18" charset="0"/>
                <a:cs typeface="Times New Roman" panose="02020603050405020304" pitchFamily="18" charset="0"/>
              </a:rPr>
              <a:t>The end users of the performance analysis system are employees, who receive feedback for growth; managers, who evaluate and guide performance; HR professionals, who manage the process and support development; and organizational leaders, who use data for strategic decisions</a:t>
            </a:r>
            <a:endParaRPr dirty="0" sz="2400" lang="en-US">
              <a:latin typeface="Times New Roman" panose="02020603050405020304" pitchFamily="18" charset="0"/>
              <a:cs typeface="Times New Roman" panose="02020603050405020304" pitchFamily="18" charset="0"/>
            </a:endParaRPr>
          </a:p>
        </p:txBody>
      </p:sp>
      <p:pic>
        <p:nvPicPr>
          <p:cNvPr id="2097163" name="Picture 12" descr="A group of people with different colored faces  Description automatically generated"/>
          <p:cNvPicPr>
            <a:picLocks noChangeAspect="1"/>
          </p:cNvPicPr>
          <p:nvPr/>
        </p:nvPicPr>
        <p:blipFill>
          <a:blip xmlns:r="http://schemas.openxmlformats.org/officeDocument/2006/relationships" r:embed="rId2"/>
          <a:stretch>
            <a:fillRect/>
          </a:stretch>
        </p:blipFill>
        <p:spPr>
          <a:xfrm>
            <a:off x="7010400" y="4058830"/>
            <a:ext cx="3773492" cy="2599145"/>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978168" y="462915"/>
            <a:ext cx="9763125" cy="12325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endParaRPr dirty="0" sz="3600"/>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4572000" y="2207172"/>
            <a:ext cx="6169293" cy="2428240"/>
          </a:xfrm>
          <a:prstGeom prst="rect"/>
          <a:noFill/>
        </p:spPr>
        <p:txBody>
          <a:bodyPr rtlCol="0" wrap="none">
            <a:spAutoFit/>
          </a:bodyPr>
          <a:p>
            <a:pPr indent="-457200" marL="457200">
              <a:buFont typeface="+mj-lt"/>
              <a:buAutoNum type="arabicPeriod"/>
            </a:pPr>
            <a:r>
              <a:rPr dirty="0" sz="2400" lang="en-US">
                <a:latin typeface="Times New Roman" panose="02020603050405020304" pitchFamily="18" charset="0"/>
                <a:cs typeface="Times New Roman" panose="02020603050405020304" pitchFamily="18" charset="0"/>
              </a:rPr>
              <a:t>CONDITIONAL FORMATTING-MISSING</a:t>
            </a:r>
            <a:endParaRPr dirty="0" sz="2400" lang="en-US">
              <a:latin typeface="Times New Roman" panose="02020603050405020304" pitchFamily="18" charset="0"/>
              <a:cs typeface="Times New Roman" panose="02020603050405020304" pitchFamily="18" charset="0"/>
            </a:endParaRPr>
          </a:p>
          <a:p>
            <a:pPr indent="-457200" marL="457200">
              <a:buFont typeface="+mj-lt"/>
              <a:buAutoNum type="arabicPeriod"/>
            </a:pPr>
            <a:r>
              <a:rPr dirty="0" sz="2400" lang="en-US">
                <a:latin typeface="Times New Roman" panose="02020603050405020304" pitchFamily="18" charset="0"/>
                <a:cs typeface="Times New Roman" panose="02020603050405020304" pitchFamily="18" charset="0"/>
              </a:rPr>
              <a:t>FILTER-REMOVE</a:t>
            </a:r>
            <a:endParaRPr dirty="0" sz="2400" lang="en-US">
              <a:latin typeface="Times New Roman" panose="02020603050405020304" pitchFamily="18" charset="0"/>
              <a:cs typeface="Times New Roman" panose="02020603050405020304" pitchFamily="18" charset="0"/>
            </a:endParaRPr>
          </a:p>
          <a:p>
            <a:pPr indent="-457200" marL="457200">
              <a:buFont typeface="+mj-lt"/>
              <a:buAutoNum type="arabicPeriod"/>
            </a:pPr>
            <a:r>
              <a:rPr dirty="0" sz="2400" lang="en-US">
                <a:latin typeface="Times New Roman" panose="02020603050405020304" pitchFamily="18" charset="0"/>
                <a:cs typeface="Times New Roman" panose="02020603050405020304" pitchFamily="18" charset="0"/>
              </a:rPr>
              <a:t>FORMULA-PERFOMMANCE</a:t>
            </a:r>
            <a:endParaRPr dirty="0" sz="2400" lang="en-US">
              <a:latin typeface="Times New Roman" panose="02020603050405020304" pitchFamily="18" charset="0"/>
              <a:cs typeface="Times New Roman" panose="02020603050405020304" pitchFamily="18" charset="0"/>
            </a:endParaRPr>
          </a:p>
          <a:p>
            <a:pPr indent="-457200" marL="457200">
              <a:buFont typeface="+mj-lt"/>
              <a:buAutoNum type="arabicPeriod"/>
            </a:pPr>
            <a:r>
              <a:rPr dirty="0" sz="2400" lang="en-US">
                <a:latin typeface="Times New Roman" panose="02020603050405020304" pitchFamily="18" charset="0"/>
                <a:cs typeface="Times New Roman" panose="02020603050405020304" pitchFamily="18" charset="0"/>
              </a:rPr>
              <a:t>PIVOT-SUMMARY</a:t>
            </a:r>
            <a:endParaRPr dirty="0" sz="2400" lang="en-US">
              <a:latin typeface="Times New Roman" panose="02020603050405020304" pitchFamily="18" charset="0"/>
              <a:cs typeface="Times New Roman" panose="02020603050405020304" pitchFamily="18" charset="0"/>
            </a:endParaRPr>
          </a:p>
          <a:p>
            <a:pPr indent="-457200" marL="457200">
              <a:buFont typeface="+mj-lt"/>
              <a:buAutoNum type="arabicPeriod"/>
            </a:pPr>
            <a:r>
              <a:rPr dirty="0" sz="2400" lang="en-US">
                <a:latin typeface="Times New Roman" panose="02020603050405020304" pitchFamily="18" charset="0"/>
                <a:cs typeface="Times New Roman" panose="02020603050405020304" pitchFamily="18" charset="0"/>
              </a:rPr>
              <a:t>GRAPH-DATA VISUALIZATION</a:t>
            </a:r>
            <a:endParaRPr dirty="0" sz="2400" lang="en-US">
              <a:latin typeface="Times New Roman" panose="02020603050405020304" pitchFamily="18" charset="0"/>
              <a:cs typeface="Times New Roman" panose="02020603050405020304" pitchFamily="18" charset="0"/>
            </a:endParaRPr>
          </a:p>
          <a:p>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8" name="Title 1"/>
          <p:cNvSpPr>
            <a:spLocks noGrp="1"/>
          </p:cNvSpPr>
          <p:nvPr>
            <p:ph type="title"/>
          </p:nvPr>
        </p:nvSpPr>
        <p:spPr>
          <a:xfrm>
            <a:off x="755332" y="385444"/>
            <a:ext cx="10681335" cy="800100"/>
          </a:xfrm>
        </p:spPr>
        <p:txBody>
          <a:bodyPr/>
          <a:p>
            <a:r>
              <a:rPr dirty="0" lang="en-IN"/>
              <a:t>Dataset Description</a:t>
            </a:r>
            <a:endParaRPr dirty="0" lang="en-IN"/>
          </a:p>
        </p:txBody>
      </p:sp>
      <p:sp>
        <p:nvSpPr>
          <p:cNvPr id="1048669" name="TextBox 4"/>
          <p:cNvSpPr txBox="1"/>
          <p:nvPr/>
        </p:nvSpPr>
        <p:spPr>
          <a:xfrm>
            <a:off x="2222938" y="1655379"/>
            <a:ext cx="5543570" cy="4053840"/>
          </a:xfrm>
          <a:prstGeom prst="rect"/>
          <a:noFill/>
        </p:spPr>
        <p:txBody>
          <a:bodyPr rtlCol="0" wrap="none">
            <a:spAutoFit/>
          </a:bodyPr>
          <a:p>
            <a:pPr indent="-457200" marL="457200">
              <a:buFont typeface="+mj-lt"/>
              <a:buAutoNum type="arabicPeriod"/>
            </a:pPr>
            <a:r>
              <a:rPr dirty="0" sz="2400" lang="en-US">
                <a:latin typeface="Times New Roman" panose="02020603050405020304" pitchFamily="18" charset="0"/>
                <a:cs typeface="Times New Roman" panose="02020603050405020304" pitchFamily="18" charset="0"/>
              </a:rPr>
              <a:t>EMPLOYEE DATASET-KAGGELE</a:t>
            </a:r>
            <a:endParaRPr dirty="0" sz="2400" lang="en-US">
              <a:latin typeface="Times New Roman" panose="02020603050405020304" pitchFamily="18" charset="0"/>
              <a:cs typeface="Times New Roman" panose="02020603050405020304" pitchFamily="18" charset="0"/>
            </a:endParaRPr>
          </a:p>
          <a:p>
            <a:pPr indent="-457200" marL="457200">
              <a:buFont typeface="+mj-lt"/>
              <a:buAutoNum type="arabicPeriod"/>
            </a:pPr>
            <a:r>
              <a:rPr dirty="0" sz="2400" lang="en-US">
                <a:latin typeface="Times New Roman" panose="02020603050405020304" pitchFamily="18" charset="0"/>
                <a:cs typeface="Times New Roman" panose="02020603050405020304" pitchFamily="18" charset="0"/>
              </a:rPr>
              <a:t>26 FEATURES</a:t>
            </a:r>
            <a:endParaRPr dirty="0" sz="2400" lang="en-US">
              <a:latin typeface="Times New Roman" panose="02020603050405020304" pitchFamily="18" charset="0"/>
              <a:cs typeface="Times New Roman" panose="02020603050405020304" pitchFamily="18" charset="0"/>
            </a:endParaRPr>
          </a:p>
          <a:p>
            <a:pPr indent="-457200" marL="457200">
              <a:buFont typeface="+mj-lt"/>
              <a:buAutoNum type="arabicPeriod"/>
            </a:pPr>
            <a:r>
              <a:rPr dirty="0" sz="2400" lang="en-US">
                <a:latin typeface="Times New Roman" panose="02020603050405020304" pitchFamily="18" charset="0"/>
                <a:cs typeface="Times New Roman" panose="02020603050405020304" pitchFamily="18" charset="0"/>
              </a:rPr>
              <a:t>9 FEATURES</a:t>
            </a:r>
            <a:endParaRPr dirty="0" sz="2400" lang="en-US">
              <a:latin typeface="Times New Roman" panose="02020603050405020304" pitchFamily="18" charset="0"/>
              <a:cs typeface="Times New Roman" panose="02020603050405020304" pitchFamily="18" charset="0"/>
            </a:endParaRPr>
          </a:p>
          <a:p>
            <a:pPr indent="-457200" marL="457200">
              <a:buFont typeface="+mj-lt"/>
              <a:buAutoNum type="arabicPeriod"/>
            </a:pPr>
            <a:r>
              <a:rPr dirty="0" sz="2400" lang="en-US">
                <a:latin typeface="Times New Roman" panose="02020603050405020304" pitchFamily="18" charset="0"/>
                <a:cs typeface="Times New Roman" panose="02020603050405020304" pitchFamily="18" charset="0"/>
              </a:rPr>
              <a:t>EMPLOYEE ID NUMERICALS</a:t>
            </a:r>
            <a:endParaRPr dirty="0" sz="2400" lang="en-US">
              <a:latin typeface="Times New Roman" panose="02020603050405020304" pitchFamily="18" charset="0"/>
              <a:cs typeface="Times New Roman" panose="02020603050405020304" pitchFamily="18" charset="0"/>
            </a:endParaRPr>
          </a:p>
          <a:p>
            <a:pPr indent="-457200" marL="457200">
              <a:buFont typeface="+mj-lt"/>
              <a:buAutoNum type="arabicPeriod"/>
            </a:pPr>
            <a:r>
              <a:rPr dirty="0" sz="2400" lang="en-US">
                <a:latin typeface="Times New Roman" panose="02020603050405020304" pitchFamily="18" charset="0"/>
                <a:cs typeface="Times New Roman" panose="02020603050405020304" pitchFamily="18" charset="0"/>
              </a:rPr>
              <a:t>NAME TXT</a:t>
            </a:r>
            <a:endParaRPr dirty="0" sz="2400" lang="en-US">
              <a:latin typeface="Times New Roman" panose="02020603050405020304" pitchFamily="18" charset="0"/>
              <a:cs typeface="Times New Roman" panose="02020603050405020304" pitchFamily="18" charset="0"/>
            </a:endParaRPr>
          </a:p>
          <a:p>
            <a:pPr indent="-457200" marL="457200">
              <a:buFont typeface="+mj-lt"/>
              <a:buAutoNum type="arabicPeriod"/>
            </a:pPr>
            <a:r>
              <a:rPr dirty="0" sz="2400" lang="en-US">
                <a:latin typeface="Times New Roman" panose="02020603050405020304" pitchFamily="18" charset="0"/>
                <a:cs typeface="Times New Roman" panose="02020603050405020304" pitchFamily="18" charset="0"/>
              </a:rPr>
              <a:t>EMP TYPE</a:t>
            </a:r>
            <a:endParaRPr dirty="0" sz="2400" lang="en-US">
              <a:latin typeface="Times New Roman" panose="02020603050405020304" pitchFamily="18" charset="0"/>
              <a:cs typeface="Times New Roman" panose="02020603050405020304" pitchFamily="18" charset="0"/>
            </a:endParaRPr>
          </a:p>
          <a:p>
            <a:pPr indent="-457200" marL="457200">
              <a:buFont typeface="+mj-lt"/>
              <a:buAutoNum type="arabicPeriod"/>
            </a:pPr>
            <a:r>
              <a:rPr dirty="0" sz="2400" lang="en-US">
                <a:latin typeface="Times New Roman" panose="02020603050405020304" pitchFamily="18" charset="0"/>
                <a:cs typeface="Times New Roman" panose="02020603050405020304" pitchFamily="18" charset="0"/>
              </a:rPr>
              <a:t>PERFOMMANCE LEVEL</a:t>
            </a:r>
            <a:endParaRPr dirty="0" sz="2400" lang="en-US">
              <a:latin typeface="Times New Roman" panose="02020603050405020304" pitchFamily="18" charset="0"/>
              <a:cs typeface="Times New Roman" panose="02020603050405020304" pitchFamily="18" charset="0"/>
            </a:endParaRPr>
          </a:p>
          <a:p>
            <a:pPr indent="-457200" marL="457200">
              <a:buFont typeface="+mj-lt"/>
              <a:buAutoNum type="arabicPeriod"/>
            </a:pPr>
            <a:r>
              <a:rPr dirty="0" sz="2400" lang="en-US">
                <a:latin typeface="Times New Roman" panose="02020603050405020304" pitchFamily="18" charset="0"/>
                <a:cs typeface="Times New Roman" panose="02020603050405020304" pitchFamily="18" charset="0"/>
              </a:rPr>
              <a:t>GENDER-MALE/FEMALE</a:t>
            </a:r>
            <a:endParaRPr dirty="0" sz="2400" lang="en-US">
              <a:latin typeface="Times New Roman" panose="02020603050405020304" pitchFamily="18" charset="0"/>
              <a:cs typeface="Times New Roman" panose="02020603050405020304" pitchFamily="18" charset="0"/>
            </a:endParaRPr>
          </a:p>
          <a:p>
            <a:pPr indent="-457200" marL="457200">
              <a:buFont typeface="+mj-lt"/>
              <a:buAutoNum type="arabicPeriod"/>
            </a:pPr>
            <a:r>
              <a:rPr dirty="0" sz="2400" lang="en-US">
                <a:latin typeface="Times New Roman" panose="02020603050405020304" pitchFamily="18" charset="0"/>
                <a:cs typeface="Times New Roman" panose="02020603050405020304" pitchFamily="18" charset="0"/>
              </a:rPr>
              <a:t>EMPLOYEE RATING-NUMERICALS</a:t>
            </a:r>
            <a:endParaRPr dirty="0" sz="2400" lang="en-US">
              <a:latin typeface="Times New Roman" panose="02020603050405020304" pitchFamily="18" charset="0"/>
              <a:cs typeface="Times New Roman" panose="02020603050405020304" pitchFamily="18" charset="0"/>
            </a:endParaRPr>
          </a:p>
          <a:p>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715009"/>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1048676" name="TextBox 8"/>
          <p:cNvSpPr txBox="1"/>
          <p:nvPr/>
        </p:nvSpPr>
        <p:spPr>
          <a:xfrm>
            <a:off x="1639252" y="2095500"/>
            <a:ext cx="8480424" cy="1501140"/>
          </a:xfrm>
          <a:prstGeom prst="rect"/>
          <a:noFill/>
        </p:spPr>
        <p:txBody>
          <a:bodyPr rtlCol="0" wrap="square">
            <a:spAutoFit/>
          </a:bodyPr>
          <a:p>
            <a:pPr algn="l"/>
            <a:r>
              <a:rPr b="0" dirty="0" sz="2800" i="0" lang="en-US">
                <a:solidFill>
                  <a:srgbClr val="0D0D0D"/>
                </a:solidFill>
                <a:effectLst/>
                <a:latin typeface="Times New Roman" panose="02020603050405020304" pitchFamily="18" charset="0"/>
                <a:cs typeface="Times New Roman" panose="02020603050405020304" pitchFamily="18" charset="0"/>
              </a:rPr>
              <a:t>PERFOMMANCE LEVEL=IFS(Z8&gt;=5,”VERY HIGH”,Z8&gt;=4,”HIGH”,Z8&gt;=3”MED”,TRUE,”LOW”)</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rames</cp:lastModifiedBy>
  <dcterms:created xsi:type="dcterms:W3CDTF">2024-03-29T04:07:00Z</dcterms:created>
  <dcterms:modified xsi:type="dcterms:W3CDTF">2024-09-13T05:57:30Z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be1be1cbfe09468490e43765ba99c3ec</vt:lpwstr>
  </property>
  <property fmtid="{D5CDD505-2E9C-101B-9397-08002B2CF9AE}" pid="5" name="KSOProductBuildVer">
    <vt:lpwstr>1033-12.2.0.17545</vt:lpwstr>
  </property>
</Properties>
</file>