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2" d="100"/>
          <a:sy n="112" d="100"/>
        </p:scale>
        <p:origin x="-486"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nani\Desktop\SRI%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[SRI EXCEL.xlsx]Sheet1!PivotTable1</c:name>
    <c:fmtId val="29"/>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Sheet1!$B$3:$B$4</c:f>
              <c:strCache>
                <c:ptCount val="1"/>
                <c:pt idx="0">
                  <c:v>HIGH</c:v>
                </c:pt>
              </c:strCache>
            </c:strRef>
          </c:tx>
          <c:spPr>
            <a:solidFill>
              <a:schemeClr val="accent1"/>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c:v>
                </c:pt>
                <c:pt idx="1">
                  <c:v>2</c:v>
                </c:pt>
                <c:pt idx="4">
                  <c:v>1</c:v>
                </c:pt>
                <c:pt idx="5">
                  <c:v>2</c:v>
                </c:pt>
                <c:pt idx="6">
                  <c:v>2</c:v>
                </c:pt>
                <c:pt idx="7">
                  <c:v>1</c:v>
                </c:pt>
                <c:pt idx="9">
                  <c:v>3</c:v>
                </c:pt>
              </c:numCache>
            </c:numRef>
          </c:val>
          <c:extLst>
            <c:ext xmlns:c16="http://schemas.microsoft.com/office/drawing/2014/chart" uri="{C3380CC4-5D6E-409C-BE32-E72D297353CC}">
              <c16:uniqueId val="{00000000-434C-4EB6-A8FA-E9F6E54816B9}"/>
            </c:ext>
          </c:extLst>
        </c:ser>
        <c:ser>
          <c:idx val="1"/>
          <c:order val="1"/>
          <c:tx>
            <c:strRef>
              <c:f>Sheet1!$C$3:$C$4</c:f>
              <c:strCache>
                <c:ptCount val="1"/>
                <c:pt idx="0">
                  <c:v>LOW</c:v>
                </c:pt>
              </c:strCache>
            </c:strRef>
          </c:tx>
          <c:spPr>
            <a:solidFill>
              <a:schemeClr val="accent2"/>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c:v>
                </c:pt>
                <c:pt idx="1">
                  <c:v>3</c:v>
                </c:pt>
                <c:pt idx="2">
                  <c:v>2</c:v>
                </c:pt>
                <c:pt idx="3">
                  <c:v>2</c:v>
                </c:pt>
                <c:pt idx="4">
                  <c:v>1</c:v>
                </c:pt>
                <c:pt idx="5">
                  <c:v>1</c:v>
                </c:pt>
                <c:pt idx="6">
                  <c:v>4</c:v>
                </c:pt>
                <c:pt idx="8">
                  <c:v>2</c:v>
                </c:pt>
                <c:pt idx="9">
                  <c:v>2</c:v>
                </c:pt>
              </c:numCache>
            </c:numRef>
          </c:val>
          <c:extLst>
            <c:ext xmlns:c16="http://schemas.microsoft.com/office/drawing/2014/chart" uri="{C3380CC4-5D6E-409C-BE32-E72D297353CC}">
              <c16:uniqueId val="{00000001-434C-4EB6-A8FA-E9F6E54816B9}"/>
            </c:ext>
          </c:extLst>
        </c:ser>
        <c:ser>
          <c:idx val="2"/>
          <c:order val="2"/>
          <c:tx>
            <c:strRef>
              <c:f>Sheet1!$D$3:$D$4</c:f>
              <c:strCache>
                <c:ptCount val="1"/>
                <c:pt idx="0">
                  <c:v>MED</c:v>
                </c:pt>
              </c:strCache>
            </c:strRef>
          </c:tx>
          <c:spPr>
            <a:solidFill>
              <a:schemeClr val="accent3"/>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1">
                  <c:v>2</c:v>
                </c:pt>
                <c:pt idx="2">
                  <c:v>2</c:v>
                </c:pt>
                <c:pt idx="3">
                  <c:v>2</c:v>
                </c:pt>
                <c:pt idx="4">
                  <c:v>3</c:v>
                </c:pt>
                <c:pt idx="5">
                  <c:v>2</c:v>
                </c:pt>
                <c:pt idx="7">
                  <c:v>2</c:v>
                </c:pt>
                <c:pt idx="8">
                  <c:v>2</c:v>
                </c:pt>
                <c:pt idx="9">
                  <c:v>2</c:v>
                </c:pt>
              </c:numCache>
            </c:numRef>
          </c:val>
          <c:extLst>
            <c:ext xmlns:c16="http://schemas.microsoft.com/office/drawing/2014/chart" uri="{C3380CC4-5D6E-409C-BE32-E72D297353CC}">
              <c16:uniqueId val="{00000002-434C-4EB6-A8FA-E9F6E54816B9}"/>
            </c:ext>
          </c:extLst>
        </c:ser>
        <c:ser>
          <c:idx val="3"/>
          <c:order val="3"/>
          <c:tx>
            <c:strRef>
              <c:f>Sheet1!$E$3:$E$4</c:f>
              <c:strCache>
                <c:ptCount val="1"/>
                <c:pt idx="0">
                  <c:v>VERY HIGH</c:v>
                </c:pt>
              </c:strCache>
            </c:strRef>
          </c:tx>
          <c:spPr>
            <a:solidFill>
              <a:schemeClr val="accent4"/>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2">
                  <c:v>1</c:v>
                </c:pt>
                <c:pt idx="6">
                  <c:v>1</c:v>
                </c:pt>
                <c:pt idx="7">
                  <c:v>1</c:v>
                </c:pt>
              </c:numCache>
            </c:numRef>
          </c:val>
          <c:extLst>
            <c:ext xmlns:c16="http://schemas.microsoft.com/office/drawing/2014/chart" uri="{C3380CC4-5D6E-409C-BE32-E72D297353CC}">
              <c16:uniqueId val="{00000003-434C-4EB6-A8FA-E9F6E54816B9}"/>
            </c:ext>
          </c:extLst>
        </c:ser>
        <c:ser>
          <c:idx val="4"/>
          <c:order val="4"/>
          <c:tx>
            <c:strRef>
              <c:f>Sheet1!$F$3:$F$4</c:f>
              <c:strCache>
                <c:ptCount val="1"/>
                <c:pt idx="0">
                  <c:v>(blank)</c:v>
                </c:pt>
              </c:strCache>
            </c:strRef>
          </c:tx>
          <c:spPr>
            <a:solidFill>
              <a:schemeClr val="accent5"/>
            </a:solidFill>
            <a:ln>
              <a:noFill/>
            </a:ln>
            <a:effectLst/>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296</c:v>
                </c:pt>
                <c:pt idx="1">
                  <c:v>293</c:v>
                </c:pt>
                <c:pt idx="2">
                  <c:v>297</c:v>
                </c:pt>
                <c:pt idx="3">
                  <c:v>292</c:v>
                </c:pt>
                <c:pt idx="4">
                  <c:v>299</c:v>
                </c:pt>
                <c:pt idx="5">
                  <c:v>296</c:v>
                </c:pt>
                <c:pt idx="6">
                  <c:v>292</c:v>
                </c:pt>
                <c:pt idx="7">
                  <c:v>300</c:v>
                </c:pt>
                <c:pt idx="8">
                  <c:v>293</c:v>
                </c:pt>
                <c:pt idx="9">
                  <c:v>287</c:v>
                </c:pt>
              </c:numCache>
            </c:numRef>
          </c:val>
          <c:extLst>
            <c:ext xmlns:c16="http://schemas.microsoft.com/office/drawing/2014/chart" uri="{C3380CC4-5D6E-409C-BE32-E72D297353CC}">
              <c16:uniqueId val="{00000004-434C-4EB6-A8FA-E9F6E54816B9}"/>
            </c:ext>
          </c:extLst>
        </c:ser>
        <c:dLbls>
          <c:showLegendKey val="0"/>
          <c:showVal val="0"/>
          <c:showCatName val="0"/>
          <c:showSerName val="0"/>
          <c:showPercent val="0"/>
          <c:showBubbleSize val="0"/>
        </c:dLbls>
        <c:gapWidth val="150"/>
        <c:shape val="box"/>
        <c:axId val="2074127280"/>
        <c:axId val="2074127760"/>
        <c:axId val="0"/>
      </c:bar3DChart>
      <c:catAx>
        <c:axId val="20741272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127760"/>
        <c:crosses val="autoZero"/>
        <c:auto val="1"/>
        <c:lblAlgn val="ctr"/>
        <c:lblOffset val="100"/>
        <c:noMultiLvlLbl val="0"/>
      </c:catAx>
      <c:valAx>
        <c:axId val="2074127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12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hyperlink" Target="https://www.pngall.com/office-management-png/download/12532" TargetMode="External"/><Relationship Id="rId12" Type="http://schemas.openxmlformats.org/officeDocument/2006/relationships/hyperlink" Target="https://freepngimg.com/png/29385-analyst" TargetMode="Externa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3.png"/><Relationship Id="rId5" Type="http://schemas.openxmlformats.org/officeDocument/2006/relationships/hyperlink" Target="https://svgsilh.com/image/1181572.html" TargetMode="External"/><Relationship Id="rId10" Type="http://schemas.openxmlformats.org/officeDocument/2006/relationships/hyperlink" Target="https://svgsilh.com/image/1293129.html" TargetMode="External"/><Relationship Id="rId4" Type="http://schemas.openxmlformats.org/officeDocument/2006/relationships/image" Target="../media/image9.sv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NAME:VISALATCHI. P</a:t>
            </a:r>
          </a:p>
          <a:p>
            <a:r>
              <a:rPr lang="en-US" sz="2400" dirty="0"/>
              <a:t>REGISTER NO:312218174</a:t>
            </a:r>
          </a:p>
          <a:p>
            <a:r>
              <a:rPr lang="en-US" sz="2400" dirty="0"/>
              <a:t>NAAN MUDHALVAN ID:973227A1B86CA339D3B4E1F31F35A7CF</a:t>
            </a:r>
          </a:p>
          <a:p>
            <a:r>
              <a:rPr lang="en-US" sz="2400" dirty="0"/>
              <a:t>DEPARTMENT:B.COM GENERAL</a:t>
            </a:r>
          </a:p>
          <a:p>
            <a:r>
              <a:rPr lang="en-US" sz="2400" dirty="0"/>
              <a:t>COLLEGE:ST.ANNE’S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46BE8C5-DAA3-B00E-8633-92CA8E7CACF9}"/>
              </a:ext>
            </a:extLst>
          </p:cNvPr>
          <p:cNvSpPr txBox="1"/>
          <p:nvPr/>
        </p:nvSpPr>
        <p:spPr>
          <a:xfrm>
            <a:off x="190500" y="1269147"/>
            <a:ext cx="11810999" cy="4770537"/>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COLLECTION</a:t>
            </a:r>
            <a:r>
              <a:rPr lang="en-US" sz="2000" dirty="0">
                <a:latin typeface="Arial" panose="020B0604020202020204" pitchFamily="34" charset="0"/>
                <a:cs typeface="Arial" panose="020B0604020202020204" pitchFamily="34" charset="0"/>
              </a:rPr>
              <a:t>:</a:t>
            </a:r>
          </a:p>
          <a:p>
            <a:pPr marL="342900" indent="-342900">
              <a:buFont typeface="Courier New" panose="02070309020205020404" pitchFamily="49" charset="0"/>
              <a:buChar char="o"/>
            </a:pPr>
            <a:r>
              <a:rPr lang="en-US" sz="2000" dirty="0"/>
              <a:t>Gather all relevant data related to employees. Common fields include employee ID, name, business unit, employee status, employee type, employees classification type,   current employee rating, and more.</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DATA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CLEANING</a:t>
            </a:r>
            <a:r>
              <a:rPr lang="en-US" sz="20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b="1" dirty="0"/>
              <a:t>Handle Missing Values</a:t>
            </a:r>
            <a:r>
              <a:rPr lang="en-US" dirty="0"/>
              <a:t>:</a:t>
            </a:r>
          </a:p>
          <a:p>
            <a:pPr marL="742950" lvl="1" indent="-285750">
              <a:buFont typeface="Arial" panose="020B0604020202020204" pitchFamily="34" charset="0"/>
              <a:buChar char="•"/>
            </a:pPr>
            <a:r>
              <a:rPr lang="en-US" dirty="0"/>
              <a:t>Identify missing values in each column using conditional formatting.</a:t>
            </a: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PERFORMANCE LEVEL:</a:t>
            </a:r>
          </a:p>
          <a:p>
            <a:pPr marL="800100" lvl="1" indent="-342900">
              <a:buFont typeface="Arial" panose="020B0604020202020204" pitchFamily="34" charset="0"/>
              <a:buChar char="•"/>
            </a:pPr>
            <a:r>
              <a:rPr lang="en-US" dirty="0">
                <a:cs typeface="Arial" panose="020B0604020202020204" pitchFamily="34" charset="0"/>
              </a:rPr>
              <a:t>Creating the new column called performance level by using the formula </a:t>
            </a:r>
            <a:r>
              <a:rPr lang="en-US" sz="1800" dirty="0"/>
              <a:t>IFS(Z8&gt;=5,"VERY HIGH",Z8&gt;=4,“HIGH",Z8&gt;=3,"MED ",TRUE,"LOW”)</a:t>
            </a:r>
            <a:endParaRPr lang="en-US" dirty="0">
              <a:cs typeface="Arial" panose="020B0604020202020204" pitchFamily="34" charset="0"/>
            </a:endParaRPr>
          </a:p>
          <a:p>
            <a:pPr marL="742950" lvl="1" indent="-285750">
              <a:buFont typeface="Arial" panose="020B0604020202020204" pitchFamily="34" charset="0"/>
              <a:buChar char="•"/>
            </a:pPr>
            <a:r>
              <a:rPr lang="en-US" dirty="0">
                <a:cs typeface="Arial" panose="020B0604020202020204" pitchFamily="34" charset="0"/>
              </a:rPr>
              <a:t>It shoes that how his formula is used to </a:t>
            </a:r>
            <a:r>
              <a:rPr lang="en-US" dirty="0" err="1">
                <a:cs typeface="Arial" panose="020B0604020202020204" pitchFamily="34" charset="0"/>
              </a:rPr>
              <a:t>categorised</a:t>
            </a:r>
            <a:r>
              <a:rPr lang="en-US" dirty="0">
                <a:cs typeface="Arial" panose="020B0604020202020204" pitchFamily="34" charset="0"/>
              </a:rPr>
              <a:t> the employees based on their ratings like very high, high , low.</a:t>
            </a:r>
          </a:p>
          <a:p>
            <a:pPr marL="742950" lvl="1" indent="-285750">
              <a:buFont typeface="Arial" panose="020B0604020202020204" pitchFamily="34" charset="0"/>
              <a:buChar char="•"/>
            </a:pPr>
            <a:endParaRPr lang="en-US" dirty="0">
              <a:cs typeface="Arial" panose="020B0604020202020204" pitchFamily="34" charset="0"/>
            </a:endParaRPr>
          </a:p>
          <a:p>
            <a:r>
              <a:rPr lang="en-US" sz="2000" b="1" dirty="0">
                <a:latin typeface="Arial" panose="020B0604020202020204" pitchFamily="34" charset="0"/>
                <a:cs typeface="Arial" panose="020B0604020202020204" pitchFamily="34" charset="0"/>
              </a:rPr>
              <a:t>SUMMARY</a:t>
            </a:r>
            <a:r>
              <a:rPr lang="en-US" sz="2000" b="1" dirty="0">
                <a:latin typeface="+mj-lt"/>
                <a:cs typeface="Arial" panose="020B0604020202020204" pitchFamily="34" charset="0"/>
              </a:rPr>
              <a:t>:</a:t>
            </a:r>
          </a:p>
          <a:p>
            <a:pPr marL="342900" indent="-342900">
              <a:buFont typeface="Arial" panose="020B0604020202020204" pitchFamily="34" charset="0"/>
              <a:buChar char="•"/>
            </a:pPr>
            <a:r>
              <a:rPr lang="en-US" b="1" dirty="0">
                <a:latin typeface="+mj-lt"/>
                <a:cs typeface="Arial" panose="020B0604020202020204" pitchFamily="34" charset="0"/>
              </a:rPr>
              <a:t>Pivot Table:</a:t>
            </a:r>
          </a:p>
          <a:p>
            <a:pPr marL="800100" lvl="1" indent="-342900">
              <a:buFont typeface="Arial" panose="020B0604020202020204" pitchFamily="34" charset="0"/>
              <a:buChar char="•"/>
            </a:pPr>
            <a:r>
              <a:rPr lang="en-US" dirty="0">
                <a:latin typeface="+mj-lt"/>
                <a:cs typeface="Arial" panose="020B0604020202020204" pitchFamily="34" charset="0"/>
              </a:rPr>
              <a:t>In the pivot table it should work in the new worksheet.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DE55E5-929F-A27A-9CEC-B20DB7BCD56A}"/>
              </a:ext>
            </a:extLst>
          </p:cNvPr>
          <p:cNvSpPr>
            <a:spLocks noGrp="1"/>
          </p:cNvSpPr>
          <p:nvPr>
            <p:ph type="body" idx="1"/>
          </p:nvPr>
        </p:nvSpPr>
        <p:spPr>
          <a:xfrm>
            <a:off x="457200" y="914400"/>
            <a:ext cx="11125200" cy="2862322"/>
          </a:xfrm>
        </p:spPr>
        <p:txBody>
          <a:bodyPr/>
          <a:lstStyle/>
          <a:p>
            <a:pPr lvl="1">
              <a:buFont typeface="Arial" panose="020B0604020202020204" pitchFamily="34" charset="0"/>
              <a:buChar char="•"/>
            </a:pPr>
            <a:r>
              <a:rPr lang="en-US" sz="1800" dirty="0"/>
              <a:t>Remove </a:t>
            </a:r>
            <a:r>
              <a:rPr lang="en-US" sz="1800" dirty="0">
                <a:latin typeface="Aptos" panose="020B0004020202020204" pitchFamily="34" charset="0"/>
              </a:rPr>
              <a:t>the</a:t>
            </a:r>
            <a:r>
              <a:rPr lang="en-US" sz="1800" dirty="0"/>
              <a:t> blank values.</a:t>
            </a:r>
          </a:p>
          <a:p>
            <a:pPr lvl="1">
              <a:buFont typeface="Arial" panose="020B0604020202020204" pitchFamily="34" charset="0"/>
              <a:buChar char="•"/>
            </a:pPr>
            <a:endParaRPr lang="en-US" sz="1800" dirty="0"/>
          </a:p>
          <a:p>
            <a:r>
              <a:rPr lang="en-US" sz="2000" b="1" dirty="0">
                <a:latin typeface="Arial" panose="020B0604020202020204" pitchFamily="34" charset="0"/>
                <a:cs typeface="Arial" panose="020B0604020202020204" pitchFamily="34" charset="0"/>
              </a:rPr>
              <a:t>VISUALISATION:</a:t>
            </a:r>
          </a:p>
          <a:p>
            <a:pPr lvl="1"/>
            <a:r>
              <a:rPr lang="en-US" sz="1800" b="1" dirty="0">
                <a:latin typeface="Arial" panose="020B0604020202020204" pitchFamily="34" charset="0"/>
                <a:cs typeface="Arial" panose="020B0604020202020204" pitchFamily="34" charset="0"/>
              </a:rPr>
              <a:t>Graphical Representation:</a:t>
            </a:r>
          </a:p>
          <a:p>
            <a:pPr lvl="2"/>
            <a:r>
              <a:rPr lang="en-US" sz="1800" dirty="0">
                <a:latin typeface="Arial" panose="020B0604020202020204" pitchFamily="34" charset="0"/>
                <a:cs typeface="Arial" panose="020B0604020202020204" pitchFamily="34" charset="0"/>
              </a:rPr>
              <a:t>Make a graph based on the table which we have created. </a:t>
            </a:r>
          </a:p>
          <a:p>
            <a:pPr lvl="2"/>
            <a:r>
              <a:rPr lang="en-US" sz="1800" dirty="0">
                <a:latin typeface="Arial" panose="020B0604020202020204" pitchFamily="34" charset="0"/>
                <a:cs typeface="Arial" panose="020B0604020202020204" pitchFamily="34" charset="0"/>
              </a:rPr>
              <a:t>There is the feature of recommended graph</a:t>
            </a:r>
          </a:p>
          <a:p>
            <a:pPr lvl="2"/>
            <a:endParaRPr lang="en-US" sz="1800" dirty="0">
              <a:latin typeface="Arial" panose="020B0604020202020204" pitchFamily="34" charset="0"/>
              <a:cs typeface="Arial" panose="020B0604020202020204" pitchFamily="34" charset="0"/>
            </a:endParaRPr>
          </a:p>
          <a:p>
            <a:pPr lvl="1"/>
            <a:r>
              <a:rPr lang="en-US" sz="2200" b="1" dirty="0">
                <a:latin typeface="Arial" panose="020B0604020202020204" pitchFamily="34" charset="0"/>
                <a:cs typeface="Arial" panose="020B0604020202020204" pitchFamily="34" charset="0"/>
              </a:rPr>
              <a:t>Filter:</a:t>
            </a:r>
          </a:p>
          <a:p>
            <a:pPr lvl="2"/>
            <a:r>
              <a:rPr lang="en-US" sz="1800" dirty="0">
                <a:cs typeface="Arial" panose="020B0604020202020204" pitchFamily="34" charset="0"/>
              </a:rPr>
              <a:t>We can also filter the graph like male, female etc.</a:t>
            </a:r>
          </a:p>
          <a:p>
            <a:pPr lvl="2"/>
            <a:r>
              <a:rPr lang="en-US" sz="1800" dirty="0">
                <a:cs typeface="Arial" panose="020B0604020202020204" pitchFamily="34" charset="0"/>
              </a:rPr>
              <a:t>We also filter the analysis by our choose</a:t>
            </a:r>
            <a:endParaRPr lang="en-US" sz="1800" dirty="0"/>
          </a:p>
        </p:txBody>
      </p:sp>
    </p:spTree>
    <p:extLst>
      <p:ext uri="{BB962C8B-B14F-4D97-AF65-F5344CB8AC3E}">
        <p14:creationId xmlns:p14="http://schemas.microsoft.com/office/powerpoint/2010/main" val="351930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AA1CC48-B802-F3E1-5B2C-032CD949603C}"/>
              </a:ext>
            </a:extLst>
          </p:cNvPr>
          <p:cNvGraphicFramePr>
            <a:graphicFrameLocks/>
          </p:cNvGraphicFramePr>
          <p:nvPr>
            <p:extLst>
              <p:ext uri="{D42A27DB-BD31-4B8C-83A1-F6EECF244321}">
                <p14:modId xmlns:p14="http://schemas.microsoft.com/office/powerpoint/2010/main" val="2580806440"/>
              </p:ext>
            </p:extLst>
          </p:nvPr>
        </p:nvGraphicFramePr>
        <p:xfrm>
          <a:off x="2590800" y="1863089"/>
          <a:ext cx="5825490" cy="34994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F0020DD-A8E9-C781-2035-A85127CE8779}"/>
              </a:ext>
            </a:extLst>
          </p:cNvPr>
          <p:cNvSpPr txBox="1"/>
          <p:nvPr/>
        </p:nvSpPr>
        <p:spPr>
          <a:xfrm>
            <a:off x="304800" y="1866410"/>
            <a:ext cx="10515599" cy="2031325"/>
          </a:xfrm>
          <a:prstGeom prst="rect">
            <a:avLst/>
          </a:prstGeom>
          <a:noFill/>
        </p:spPr>
        <p:txBody>
          <a:bodyPr wrap="square">
            <a:spAutoFit/>
          </a:bodyPr>
          <a:lstStyle/>
          <a:p>
            <a:pPr marL="285750" indent="-285750">
              <a:buFont typeface="Wingdings" panose="05000000000000000000" pitchFamily="2" charset="2"/>
              <a:buChar char="v"/>
            </a:pPr>
            <a:r>
              <a:rPr lang="en-US" sz="1800" dirty="0"/>
              <a:t>The employees should summarize the performance during the re-view period, highlight their strengths, and identify areas for improvement.</a:t>
            </a:r>
          </a:p>
          <a:p>
            <a:pPr marL="285750" indent="-285750">
              <a:buFont typeface="Wingdings" panose="05000000000000000000" pitchFamily="2" charset="2"/>
              <a:buChar char="v"/>
            </a:pPr>
            <a:r>
              <a:rPr lang="en-US" sz="1800" dirty="0"/>
              <a:t>The conclusion can also include plans for the employee’s future development.</a:t>
            </a:r>
          </a:p>
          <a:p>
            <a:pPr marL="285750" indent="-285750">
              <a:buFont typeface="Wingdings" panose="05000000000000000000" pitchFamily="2" charset="2"/>
              <a:buChar char="v"/>
            </a:pPr>
            <a:r>
              <a:rPr lang="en-US" sz="1800" dirty="0">
                <a:latin typeface="Google Sans"/>
              </a:rPr>
              <a:t>E</a:t>
            </a:r>
            <a:r>
              <a:rPr lang="en-US" sz="1800" b="0" i="0" dirty="0">
                <a:effectLst/>
                <a:latin typeface="Google Sans"/>
              </a:rPr>
              <a:t>mployee performance management is an essential part of any successful organization.  It provides the necessary feedback to develop employees, encourage growth, and align goals </a:t>
            </a:r>
            <a:r>
              <a:rPr lang="en-US" sz="1800" b="0" i="0" dirty="0" err="1">
                <a:effectLst/>
                <a:latin typeface="Google Sans"/>
              </a:rPr>
              <a:t>goals</a:t>
            </a:r>
            <a:r>
              <a:rPr lang="en-US" sz="1800" b="0" i="0" dirty="0">
                <a:effectLst/>
                <a:latin typeface="Google Sans"/>
              </a:rPr>
              <a:t> with company objectives.</a:t>
            </a:r>
          </a:p>
          <a:p>
            <a:pPr marL="285750" indent="-285750">
              <a:buFont typeface="Wingdings" panose="05000000000000000000" pitchFamily="2" charset="2"/>
              <a:buChar char="v"/>
            </a:pPr>
            <a:r>
              <a:rPr lang="en-US" sz="1800" b="0" i="0" dirty="0">
                <a:effectLst/>
                <a:latin typeface="Google Sans"/>
              </a:rPr>
              <a:t> It is used as the basis for a salary increase, promotion or termination of an employee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280A81D-8B8B-DD35-55BE-516AD3EFD318}"/>
              </a:ext>
            </a:extLst>
          </p:cNvPr>
          <p:cNvSpPr txBox="1"/>
          <p:nvPr/>
        </p:nvSpPr>
        <p:spPr>
          <a:xfrm>
            <a:off x="679417" y="2333535"/>
            <a:ext cx="8005713" cy="1938992"/>
          </a:xfrm>
          <a:prstGeom prst="rect">
            <a:avLst/>
          </a:prstGeom>
          <a:noFill/>
        </p:spPr>
        <p:txBody>
          <a:bodyPr wrap="square">
            <a:spAutoFit/>
          </a:bodyPr>
          <a:lstStyle/>
          <a:p>
            <a:r>
              <a:rPr lang="en-US" sz="2400" b="0" dirty="0"/>
              <a:t>This project aims to analyze employee performance based on satisfaction levels using Excel. The goal is to identify patterns and correlations within the data to help improve employee satisfaction and performance across 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230000C-039F-8AE2-D761-9CFFE47351CE}"/>
              </a:ext>
            </a:extLst>
          </p:cNvPr>
          <p:cNvSpPr txBox="1"/>
          <p:nvPr/>
        </p:nvSpPr>
        <p:spPr>
          <a:xfrm>
            <a:off x="381000" y="2019300"/>
            <a:ext cx="8767713" cy="4154984"/>
          </a:xfrm>
          <a:prstGeom prst="rect">
            <a:avLst/>
          </a:prstGeom>
          <a:noFill/>
        </p:spPr>
        <p:txBody>
          <a:bodyPr wrap="square">
            <a:spAutoFit/>
          </a:bodyPr>
          <a:lstStyle/>
          <a:p>
            <a:r>
              <a:rPr lang="en-US" sz="2400" dirty="0"/>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lang="en-IN" sz="2400" dirty="0"/>
          </a:p>
          <a:p>
            <a:endParaRPr lang="en-US" sz="24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395FBFB-6EF0-54C2-3000-8AF5C2DBEAD5}"/>
              </a:ext>
            </a:extLst>
          </p:cNvPr>
          <p:cNvSpPr txBox="1"/>
          <p:nvPr/>
        </p:nvSpPr>
        <p:spPr>
          <a:xfrm>
            <a:off x="304800" y="1672709"/>
            <a:ext cx="6099142" cy="369332"/>
          </a:xfrm>
          <a:prstGeom prst="rect">
            <a:avLst/>
          </a:prstGeom>
          <a:noFill/>
        </p:spPr>
        <p:txBody>
          <a:bodyPr wrap="square">
            <a:spAutoFit/>
          </a:bodyPr>
          <a:lstStyle/>
          <a:p>
            <a:pPr marL="342900" indent="-342900">
              <a:buAutoNum type="arabicPeriod"/>
            </a:pPr>
            <a:r>
              <a:rPr lang="en-US" dirty="0"/>
              <a:t>HR MANAGER</a:t>
            </a:r>
          </a:p>
        </p:txBody>
      </p:sp>
      <p:pic>
        <p:nvPicPr>
          <p:cNvPr id="11" name="Graphic 10">
            <a:extLst>
              <a:ext uri="{FF2B5EF4-FFF2-40B4-BE49-F238E27FC236}">
                <a16:creationId xmlns:a16="http://schemas.microsoft.com/office/drawing/2014/main" id="{4BA16346-542D-5636-6378-CE3878468678}"/>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2172526" y="1473725"/>
            <a:ext cx="2068445" cy="1981199"/>
          </a:xfrm>
          <a:prstGeom prst="rect">
            <a:avLst/>
          </a:prstGeom>
        </p:spPr>
      </p:pic>
      <p:sp>
        <p:nvSpPr>
          <p:cNvPr id="13" name="TextBox 12">
            <a:extLst>
              <a:ext uri="{FF2B5EF4-FFF2-40B4-BE49-F238E27FC236}">
                <a16:creationId xmlns:a16="http://schemas.microsoft.com/office/drawing/2014/main" id="{A780CE81-8C86-0F40-1FF3-3FE2C53BF12E}"/>
              </a:ext>
            </a:extLst>
          </p:cNvPr>
          <p:cNvSpPr txBox="1"/>
          <p:nvPr/>
        </p:nvSpPr>
        <p:spPr>
          <a:xfrm>
            <a:off x="157177" y="3484850"/>
            <a:ext cx="6099142" cy="646331"/>
          </a:xfrm>
          <a:prstGeom prst="rect">
            <a:avLst/>
          </a:prstGeom>
          <a:noFill/>
        </p:spPr>
        <p:txBody>
          <a:bodyPr wrap="square">
            <a:spAutoFit/>
          </a:bodyPr>
          <a:lstStyle/>
          <a:p>
            <a:r>
              <a:rPr lang="en-US" dirty="0"/>
              <a:t>2.     DEPARTMENT MANAGER</a:t>
            </a:r>
          </a:p>
          <a:p>
            <a:pPr marL="342900" indent="-342900">
              <a:buAutoNum type="arabicPeriod"/>
            </a:pPr>
            <a:endParaRPr lang="en-US" dirty="0"/>
          </a:p>
        </p:txBody>
      </p:sp>
      <p:pic>
        <p:nvPicPr>
          <p:cNvPr id="15" name="Picture 14">
            <a:extLst>
              <a:ext uri="{FF2B5EF4-FFF2-40B4-BE49-F238E27FC236}">
                <a16:creationId xmlns:a16="http://schemas.microsoft.com/office/drawing/2014/main" id="{BF714518-2792-FE35-1C68-AA9B25F5782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2623377" y="4287715"/>
            <a:ext cx="2068445" cy="2149719"/>
          </a:xfrm>
          <a:prstGeom prst="rect">
            <a:avLst/>
          </a:prstGeom>
        </p:spPr>
      </p:pic>
      <p:sp>
        <p:nvSpPr>
          <p:cNvPr id="18" name="TextBox 17">
            <a:extLst>
              <a:ext uri="{FF2B5EF4-FFF2-40B4-BE49-F238E27FC236}">
                <a16:creationId xmlns:a16="http://schemas.microsoft.com/office/drawing/2014/main" id="{218CB960-AD76-3B51-2274-3A6349179EBD}"/>
              </a:ext>
            </a:extLst>
          </p:cNvPr>
          <p:cNvSpPr txBox="1"/>
          <p:nvPr/>
        </p:nvSpPr>
        <p:spPr>
          <a:xfrm>
            <a:off x="5788058" y="1326118"/>
            <a:ext cx="6099142" cy="369332"/>
          </a:xfrm>
          <a:prstGeom prst="rect">
            <a:avLst/>
          </a:prstGeom>
          <a:noFill/>
        </p:spPr>
        <p:txBody>
          <a:bodyPr wrap="square">
            <a:spAutoFit/>
          </a:bodyPr>
          <a:lstStyle/>
          <a:p>
            <a:r>
              <a:rPr lang="en-US" dirty="0"/>
              <a:t>3.EXECUTIVES</a:t>
            </a:r>
          </a:p>
        </p:txBody>
      </p:sp>
      <p:pic>
        <p:nvPicPr>
          <p:cNvPr id="20" name="Graphic 19">
            <a:extLst>
              <a:ext uri="{FF2B5EF4-FFF2-40B4-BE49-F238E27FC236}">
                <a16:creationId xmlns:a16="http://schemas.microsoft.com/office/drawing/2014/main" id="{F2E2C0B6-3672-7F48-84E1-02CA32DDAF7D}"/>
              </a:ext>
            </a:extLst>
          </p:cNvPr>
          <p:cNvPicPr>
            <a:picLocks noChangeAspect="1"/>
          </p:cNvPicPr>
          <p:nvPr/>
        </p:nvPicPr>
        <p:blipFill>
          <a:blip r:embed="rId8">
            <a:extLst>
              <a:ext uri="{96DAC541-7B7A-43D3-8B79-37D633B846F1}">
                <asvg:svgBlip xmlns:asvg="http://schemas.microsoft.com/office/drawing/2016/SVG/main" r:embed="rId9"/>
              </a:ext>
              <a:ext uri="{837473B0-CC2E-450A-ABE3-18F120FF3D39}">
                <a1611:picAttrSrcUrl xmlns:a1611="http://schemas.microsoft.com/office/drawing/2016/11/main" r:id="rId10"/>
              </a:ext>
            </a:extLst>
          </a:blip>
          <a:stretch>
            <a:fillRect/>
          </a:stretch>
        </p:blipFill>
        <p:spPr>
          <a:xfrm>
            <a:off x="6553200" y="1577011"/>
            <a:ext cx="2484870" cy="1774625"/>
          </a:xfrm>
          <a:prstGeom prst="rect">
            <a:avLst/>
          </a:prstGeom>
        </p:spPr>
      </p:pic>
      <p:sp>
        <p:nvSpPr>
          <p:cNvPr id="22" name="TextBox 21">
            <a:extLst>
              <a:ext uri="{FF2B5EF4-FFF2-40B4-BE49-F238E27FC236}">
                <a16:creationId xmlns:a16="http://schemas.microsoft.com/office/drawing/2014/main" id="{851645A0-3F08-C45B-39A0-0FDBBA09BF43}"/>
              </a:ext>
            </a:extLst>
          </p:cNvPr>
          <p:cNvSpPr txBox="1"/>
          <p:nvPr/>
        </p:nvSpPr>
        <p:spPr>
          <a:xfrm>
            <a:off x="5638800" y="3513799"/>
            <a:ext cx="6099142" cy="646331"/>
          </a:xfrm>
          <a:prstGeom prst="rect">
            <a:avLst/>
          </a:prstGeom>
          <a:noFill/>
        </p:spPr>
        <p:txBody>
          <a:bodyPr wrap="square">
            <a:spAutoFit/>
          </a:bodyPr>
          <a:lstStyle/>
          <a:p>
            <a:r>
              <a:rPr lang="en-US" dirty="0"/>
              <a:t>4. DATA ANALYST</a:t>
            </a:r>
          </a:p>
          <a:p>
            <a:endParaRPr lang="en-US" dirty="0"/>
          </a:p>
        </p:txBody>
      </p:sp>
      <p:pic>
        <p:nvPicPr>
          <p:cNvPr id="24" name="Picture 23">
            <a:extLst>
              <a:ext uri="{FF2B5EF4-FFF2-40B4-BE49-F238E27FC236}">
                <a16:creationId xmlns:a16="http://schemas.microsoft.com/office/drawing/2014/main" id="{A7FD2AC5-44EF-985B-EE9B-6A48F010D8DB}"/>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6714143" y="3936073"/>
            <a:ext cx="2201881" cy="17746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12E1D73-92C7-EB3C-4390-BF54473C48A3}"/>
              </a:ext>
            </a:extLst>
          </p:cNvPr>
          <p:cNvSpPr txBox="1"/>
          <p:nvPr/>
        </p:nvSpPr>
        <p:spPr>
          <a:xfrm>
            <a:off x="3049571" y="2228047"/>
            <a:ext cx="6099142" cy="2600712"/>
          </a:xfrm>
          <a:prstGeom prst="rect">
            <a:avLst/>
          </a:prstGeom>
          <a:noFill/>
        </p:spPr>
        <p:txBody>
          <a:bodyPr wrap="square">
            <a:spAutoFit/>
          </a:bodyPr>
          <a:lstStyle/>
          <a:p>
            <a:pPr marL="342900" marR="0" indent="-342900" rtl="0" eaLnBrk="1" fontAlgn="base" latinLnBrk="0" hangingPunct="1">
              <a:spcBef>
                <a:spcPts val="480"/>
              </a:spcBef>
              <a:spcAft>
                <a:spcPts val="0"/>
              </a:spcAft>
              <a:buAutoNum type="arabicPeriod"/>
            </a:pPr>
            <a:r>
              <a:rPr lang="en-US" sz="2000" b="1" i="0" u="none" strike="noStrike" kern="1200" baseline="0" dirty="0">
                <a:ln>
                  <a:noFill/>
                </a:ln>
                <a:effectLst/>
                <a:latin typeface="Segoe UI" panose="020B0502040204020203" pitchFamily="34" charset="0"/>
              </a:rPr>
              <a:t>CONDITIONAL FORMATTING</a:t>
            </a:r>
            <a:r>
              <a:rPr lang="en-IN" sz="2000" b="1" i="0" u="none" strike="noStrike" kern="1200" baseline="0" dirty="0">
                <a:ln>
                  <a:noFill/>
                </a:ln>
                <a:effectLst/>
                <a:latin typeface="Arial" panose="020B0604020202020204" pitchFamily="34" charset="0"/>
              </a:rPr>
              <a:t>:</a:t>
            </a:r>
            <a:endParaRPr lang="en-US" sz="2000" b="0" i="0" u="none" strike="noStrike" kern="1200" baseline="0" dirty="0">
              <a:ln>
                <a:noFill/>
              </a:ln>
              <a:effectLst/>
              <a:latin typeface="Segoe UI" panose="020B0502040204020203" pitchFamily="34" charset="0"/>
            </a:endParaRPr>
          </a:p>
          <a:p>
            <a:pPr marL="342900" marR="0" indent="-342900" rtl="0" eaLnBrk="1" fontAlgn="base" latinLnBrk="0" hangingPunct="1">
              <a:spcBef>
                <a:spcPts val="480"/>
              </a:spcBef>
              <a:spcAft>
                <a:spcPts val="0"/>
              </a:spcAft>
              <a:buAutoNum type="arabicPeriod"/>
            </a:pPr>
            <a:r>
              <a:rPr lang="en-US" sz="2000" b="1" i="0" u="none" strike="noStrike" kern="1200" baseline="0" dirty="0">
                <a:ln>
                  <a:noFill/>
                </a:ln>
                <a:effectLst/>
                <a:latin typeface="Segoe UI" panose="020B0502040204020203" pitchFamily="34" charset="0"/>
              </a:rPr>
              <a:t>FILTER</a:t>
            </a:r>
            <a:r>
              <a:rPr lang="en-IN" sz="2000" b="1" i="0" u="none" strike="noStrike" kern="1200" baseline="0" dirty="0">
                <a:ln>
                  <a:noFill/>
                </a:ln>
                <a:effectLst/>
                <a:latin typeface="Arial" panose="020B0604020202020204" pitchFamily="34" charset="0"/>
              </a:rPr>
              <a:t>:</a:t>
            </a:r>
            <a:endParaRPr lang="en-IN" sz="2000" dirty="0">
              <a:latin typeface="Arial" panose="020B0604020202020204" pitchFamily="34" charset="0"/>
            </a:endParaRPr>
          </a:p>
          <a:p>
            <a:pPr marL="342900" marR="0" indent="-342900" rtl="0" eaLnBrk="1" fontAlgn="base" latinLnBrk="0" hangingPunct="1">
              <a:spcBef>
                <a:spcPts val="480"/>
              </a:spcBef>
              <a:spcAft>
                <a:spcPts val="0"/>
              </a:spcAft>
              <a:buAutoNum type="arabicPeriod"/>
            </a:pPr>
            <a:r>
              <a:rPr lang="en-US" sz="2000" b="1" i="0" u="none" strike="noStrike" kern="1200" baseline="0" dirty="0">
                <a:ln>
                  <a:noFill/>
                </a:ln>
                <a:effectLst/>
                <a:latin typeface="Segoe UI" panose="020B0502040204020203" pitchFamily="34" charset="0"/>
              </a:rPr>
              <a:t>FORMULA:</a:t>
            </a:r>
          </a:p>
          <a:p>
            <a:pPr marL="342900" marR="0" indent="-342900" rtl="0" eaLnBrk="1" fontAlgn="base" latinLnBrk="0" hangingPunct="1">
              <a:spcBef>
                <a:spcPts val="480"/>
              </a:spcBef>
              <a:spcAft>
                <a:spcPts val="0"/>
              </a:spcAft>
              <a:buAutoNum type="arabicPeriod"/>
            </a:pPr>
            <a:r>
              <a:rPr lang="en-US" sz="2000" b="1" dirty="0">
                <a:latin typeface="Segoe UI" panose="020B0502040204020203" pitchFamily="34" charset="0"/>
              </a:rPr>
              <a:t>PIVOT TABLE: </a:t>
            </a:r>
          </a:p>
          <a:p>
            <a:pPr marL="342900" marR="0" indent="-342900" rtl="0" eaLnBrk="1" fontAlgn="base" latinLnBrk="0" hangingPunct="1">
              <a:spcBef>
                <a:spcPts val="480"/>
              </a:spcBef>
              <a:spcAft>
                <a:spcPts val="0"/>
              </a:spcAft>
              <a:buAutoNum type="arabicPeriod"/>
            </a:pPr>
            <a:r>
              <a:rPr lang="en-US" sz="2000" b="1" i="0" u="none" strike="noStrike" dirty="0">
                <a:effectLst/>
                <a:latin typeface="Segoe UI" panose="020B0502040204020203" pitchFamily="34" charset="0"/>
              </a:rPr>
              <a:t>SLICER :</a:t>
            </a:r>
          </a:p>
          <a:p>
            <a:pPr marL="342900" marR="0" indent="-342900" rtl="0" eaLnBrk="1" fontAlgn="base" latinLnBrk="0" hangingPunct="1">
              <a:spcBef>
                <a:spcPts val="480"/>
              </a:spcBef>
              <a:spcAft>
                <a:spcPts val="0"/>
              </a:spcAft>
              <a:buAutoNum type="arabicPeriod"/>
            </a:pPr>
            <a:r>
              <a:rPr lang="en-US" sz="2000" b="1" dirty="0">
                <a:latin typeface="Segoe UI" panose="020B0502040204020203" pitchFamily="34" charset="0"/>
              </a:rPr>
              <a:t>GRAPH:</a:t>
            </a:r>
            <a:endParaRPr lang="en-IN" sz="2000" b="0" i="0" u="none" strike="noStrike" dirty="0">
              <a:effectLst/>
              <a:latin typeface="Arial" panose="020B0604020202020204" pitchFamily="34" charset="0"/>
            </a:endParaRPr>
          </a:p>
          <a:p>
            <a:pPr marL="342900" marR="0" indent="-342900" rtl="0" eaLnBrk="1" fontAlgn="base" latinLnBrk="0" hangingPunct="1">
              <a:spcBef>
                <a:spcPts val="480"/>
              </a:spcBef>
              <a:spcAft>
                <a:spcPts val="0"/>
              </a:spcAft>
              <a:buAutoNum type="arabicPeriod"/>
            </a:pPr>
            <a:endParaRPr lang="en-US" sz="1800" b="0" i="0" u="none" strike="noStrike" kern="1200" baseline="0" dirty="0">
              <a:ln>
                <a:noFill/>
              </a:ln>
              <a:effectLst/>
              <a:latin typeface="Segoe UI"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B065BFA-009E-F109-F36F-CCA57A6A5A5E}"/>
              </a:ext>
            </a:extLst>
          </p:cNvPr>
          <p:cNvSpPr txBox="1"/>
          <p:nvPr/>
        </p:nvSpPr>
        <p:spPr>
          <a:xfrm>
            <a:off x="381000" y="1132636"/>
            <a:ext cx="11963400" cy="5509200"/>
          </a:xfrm>
          <a:prstGeom prst="rect">
            <a:avLst/>
          </a:prstGeom>
          <a:noFill/>
        </p:spPr>
        <p:txBody>
          <a:bodyPr wrap="square">
            <a:spAutoFit/>
          </a:bodyPr>
          <a:lstStyle/>
          <a:p>
            <a:r>
              <a:rPr lang="en-US" sz="2200" b="1" dirty="0"/>
              <a:t>Dataset Name: </a:t>
            </a:r>
            <a:r>
              <a:rPr lang="en-US" sz="2200" b="0" dirty="0"/>
              <a:t>Employee Performance Analysis Data</a:t>
            </a:r>
          </a:p>
          <a:p>
            <a:r>
              <a:rPr lang="en-US" sz="2200" b="1" dirty="0"/>
              <a:t>Description: </a:t>
            </a:r>
            <a:r>
              <a:rPr lang="en-US" sz="2200" b="0" dirty="0"/>
              <a:t>Contains performance metrics for employees, including satisfaction scores, performance ratings, and demographic details.</a:t>
            </a:r>
          </a:p>
          <a:p>
            <a:r>
              <a:rPr lang="en-US" sz="2200" b="1" dirty="0"/>
              <a:t>Source: </a:t>
            </a:r>
            <a:r>
              <a:rPr lang="en-US" sz="2200" b="0" dirty="0"/>
              <a:t>Kaggle.com</a:t>
            </a:r>
            <a:endParaRPr lang="en-US" sz="2200" dirty="0"/>
          </a:p>
          <a:p>
            <a:r>
              <a:rPr lang="en-US" sz="2200" b="1" dirty="0"/>
              <a:t>Variables/Columns:</a:t>
            </a:r>
          </a:p>
          <a:p>
            <a:pPr lvl="1"/>
            <a:r>
              <a:rPr lang="en-US" sz="2200" b="0" dirty="0"/>
              <a:t> Name: First name</a:t>
            </a:r>
          </a:p>
          <a:p>
            <a:pPr lvl="1"/>
            <a:r>
              <a:rPr lang="en-US" sz="2200" b="0" dirty="0"/>
              <a:t>Gender: Male and Female</a:t>
            </a:r>
          </a:p>
          <a:p>
            <a:pPr lvl="1"/>
            <a:r>
              <a:rPr lang="en-US" sz="2200" b="0" dirty="0"/>
              <a:t>Business Unit: BPC, CCDR, EW, MSC, NEL, PL, PYZ, SVG, TNS, WBL</a:t>
            </a:r>
            <a:endParaRPr lang="en-US" sz="2200" dirty="0"/>
          </a:p>
          <a:p>
            <a:pPr lvl="1"/>
            <a:r>
              <a:rPr lang="en-US" sz="2200" b="0" dirty="0"/>
              <a:t>Performance Rating: Very high, High, Medium, Low</a:t>
            </a:r>
          </a:p>
          <a:p>
            <a:pPr lvl="1"/>
            <a:r>
              <a:rPr lang="en-US" sz="2200" b="0" dirty="0"/>
              <a:t>Satisfaction Score: 1-5</a:t>
            </a:r>
          </a:p>
          <a:p>
            <a:r>
              <a:rPr lang="en-US" sz="2200" b="1" dirty="0"/>
              <a:t>Data Types: </a:t>
            </a:r>
            <a:r>
              <a:rPr lang="en-US" sz="2200" b="0" dirty="0"/>
              <a:t>Numeric and Text</a:t>
            </a:r>
            <a:endParaRPr lang="en-US" sz="2200" dirty="0"/>
          </a:p>
          <a:p>
            <a:r>
              <a:rPr lang="en-US" sz="2200" b="1" dirty="0"/>
              <a:t>Units of Measurement:</a:t>
            </a:r>
            <a:r>
              <a:rPr lang="en-US" sz="2200" dirty="0"/>
              <a:t>  </a:t>
            </a:r>
          </a:p>
          <a:p>
            <a:pPr marL="342900" indent="-342900">
              <a:buFont typeface="Arial" panose="020B0604020202020204" pitchFamily="34" charset="0"/>
              <a:buChar char="•"/>
            </a:pPr>
            <a:r>
              <a:rPr lang="en-US" sz="2200" b="0" dirty="0"/>
              <a:t>Satisfaction score: Scale of 1-5</a:t>
            </a:r>
          </a:p>
          <a:p>
            <a:pPr marL="342900" indent="-342900">
              <a:buFont typeface="Arial" panose="020B0604020202020204" pitchFamily="34" charset="0"/>
              <a:buChar char="•"/>
            </a:pPr>
            <a:r>
              <a:rPr lang="en-US" sz="2200" b="0" dirty="0"/>
              <a:t>Performance rating: Very high, High, Medium, Low</a:t>
            </a:r>
          </a:p>
          <a:p>
            <a:r>
              <a:rPr lang="en-US" sz="2200" b="1" dirty="0"/>
              <a:t>Size: </a:t>
            </a:r>
            <a:r>
              <a:rPr lang="en-US" sz="2200" b="0" dirty="0"/>
              <a:t>26 records, 9 fields</a:t>
            </a:r>
          </a:p>
          <a:p>
            <a:r>
              <a:rPr lang="en-US" sz="2200" b="1" dirty="0"/>
              <a:t>Visualization: </a:t>
            </a:r>
            <a:r>
              <a:rPr lang="en-US" sz="2200" b="0" dirty="0"/>
              <a:t>Bar graph</a:t>
            </a:r>
            <a:endParaRPr lang="en-US" sz="2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DCA9A62-0A58-2856-8985-77EA3194AF0D}"/>
              </a:ext>
            </a:extLst>
          </p:cNvPr>
          <p:cNvSpPr txBox="1"/>
          <p:nvPr/>
        </p:nvSpPr>
        <p:spPr>
          <a:xfrm>
            <a:off x="3049571" y="2081853"/>
            <a:ext cx="6099142" cy="2708434"/>
          </a:xfrm>
          <a:prstGeom prst="rect">
            <a:avLst/>
          </a:prstGeom>
          <a:noFill/>
        </p:spPr>
        <p:txBody>
          <a:bodyPr wrap="square">
            <a:spAutoFit/>
          </a:bodyPr>
          <a:lstStyle/>
          <a:p>
            <a:pPr marL="0" lvl="1" indent="0" fontAlgn="auto">
              <a:spcAft>
                <a:spcPts val="0"/>
              </a:spcAft>
              <a:buFont typeface="Arial" panose="020B0604020202020204" pitchFamily="34" charset="0"/>
              <a:buNone/>
            </a:pPr>
            <a:r>
              <a:rPr lang="en-US" sz="2400" b="1" dirty="0"/>
              <a:t>FORMULA:</a:t>
            </a:r>
          </a:p>
          <a:p>
            <a:pPr marL="0" lvl="1" indent="0" fontAlgn="auto">
              <a:spcAft>
                <a:spcPts val="0"/>
              </a:spcAft>
              <a:buFont typeface="Arial" panose="020B0604020202020204" pitchFamily="34" charset="0"/>
              <a:buNone/>
            </a:pPr>
            <a:endParaRPr lang="en-US" sz="2000" dirty="0"/>
          </a:p>
          <a:p>
            <a:pPr lvl="1" fontAlgn="auto">
              <a:spcAft>
                <a:spcPts val="0"/>
              </a:spcAft>
              <a:buFont typeface="Wingdings" panose="05000000000000000000" pitchFamily="2" charset="2"/>
              <a:buChar char="q"/>
            </a:pPr>
            <a:r>
              <a:rPr lang="en-US" sz="1800" dirty="0"/>
              <a:t>Performance level =IFS(Z8&gt;=5,"VERY HIGH",Z8&gt;=4,“HIGH",Z8&gt;=3,"MED",TRUE,"LOW")</a:t>
            </a:r>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endParaRPr lang="en-US" dirty="0"/>
          </a:p>
          <a:p>
            <a:pPr marL="0" lvl="1" indent="0" fontAlgn="auto">
              <a:spcAft>
                <a:spcPts val="0"/>
              </a:spcAft>
              <a:buFont typeface="Arial" panose="020B0604020202020204" pitchFamily="34" charset="0"/>
              <a:buNone/>
            </a:pPr>
            <a:r>
              <a:rPr lang="en-US" dirty="0"/>
              <a:t>INSIGHTS: Used to evaluate the scores as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Words>703</Words>
  <Application>Microsoft Office PowerPoint</Application>
  <PresentationFormat>Widescreen</PresentationFormat>
  <Paragraphs>104</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vt:lpstr>
      <vt:lpstr>Arial</vt:lpstr>
      <vt:lpstr>Calibri</vt:lpstr>
      <vt:lpstr>Courier New</vt:lpstr>
      <vt:lpstr>Google Sans</vt:lpstr>
      <vt:lpstr>Roboto</vt:lpstr>
      <vt:lpstr>Segoe UI</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pvsoundrapandian@gmail.com</cp:lastModifiedBy>
  <cp:revision>15</cp:revision>
  <dcterms:created xsi:type="dcterms:W3CDTF">2024-03-29T15:07:22Z</dcterms:created>
  <dcterms:modified xsi:type="dcterms:W3CDTF">2024-08-31T05:28:29Z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