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extLst>
            <c:ext xmlns:c16="http://schemas.microsoft.com/office/drawing/2014/chart" uri="{C3380CC4-5D6E-409C-BE32-E72D297353CC}">
              <c16:uniqueId val="{00000000-C4E5-944F-842D-B4E077359AF7}"/>
            </c:ext>
          </c:extLst>
        </c:ser>
        <c:ser>
          <c:idx val="1"/>
          <c:order val="1"/>
          <c:spPr>
            <a:solidFill>
              <a:schemeClr val="accent2"/>
            </a:solidFill>
            <a:ln>
              <a:noFill/>
            </a:ln>
            <a:effectLst/>
          </c:spPr>
          <c:invertIfNegative val="0"/>
          <c:val>
            <c:numRef>
              <c:f>'[Employee_Dataset (1).xlsx]Sheet1'!$F$2:$F$25</c:f>
              <c:numCache>
                <c:formatCode>General</c:formatCode>
                <c:ptCount val="24"/>
                <c:pt idx="0">
                  <c:v>0</c:v>
                </c:pt>
                <c:pt idx="1">
                  <c:v>43710</c:v>
                </c:pt>
                <c:pt idx="2">
                  <c:v>43902</c:v>
                </c:pt>
                <c:pt idx="3">
                  <c:v>0</c:v>
                </c:pt>
                <c:pt idx="4">
                  <c:v>0</c:v>
                </c:pt>
                <c:pt idx="5">
                  <c:v>0</c:v>
                </c:pt>
                <c:pt idx="6">
                  <c:v>44502</c:v>
                </c:pt>
                <c:pt idx="7">
                  <c:v>43643</c:v>
                </c:pt>
                <c:pt idx="8">
                  <c:v>43466</c:v>
                </c:pt>
                <c:pt idx="9">
                  <c:v>43494</c:v>
                </c:pt>
                <c:pt idx="10">
                  <c:v>0</c:v>
                </c:pt>
                <c:pt idx="11">
                  <c:v>0</c:v>
                </c:pt>
                <c:pt idx="12">
                  <c:v>0</c:v>
                </c:pt>
                <c:pt idx="13">
                  <c:v>0</c:v>
                </c:pt>
                <c:pt idx="14">
                  <c:v>0</c:v>
                </c:pt>
                <c:pt idx="15">
                  <c:v>0</c:v>
                </c:pt>
                <c:pt idx="16">
                  <c:v>0</c:v>
                </c:pt>
                <c:pt idx="17">
                  <c:v>43584</c:v>
                </c:pt>
                <c:pt idx="18">
                  <c:v>0</c:v>
                </c:pt>
                <c:pt idx="19">
                  <c:v>44285</c:v>
                </c:pt>
                <c:pt idx="20">
                  <c:v>44288</c:v>
                </c:pt>
                <c:pt idx="21">
                  <c:v>0</c:v>
                </c:pt>
                <c:pt idx="22">
                  <c:v>43809</c:v>
                </c:pt>
                <c:pt idx="23">
                  <c:v>0</c:v>
                </c:pt>
              </c:numCache>
            </c:numRef>
          </c:val>
          <c:extLst>
            <c:ext xmlns:c16="http://schemas.microsoft.com/office/drawing/2014/chart" uri="{C3380CC4-5D6E-409C-BE32-E72D297353CC}">
              <c16:uniqueId val="{00000001-C4E5-944F-842D-B4E077359AF7}"/>
            </c:ext>
          </c:extLst>
        </c:ser>
        <c:ser>
          <c:idx val="2"/>
          <c:order val="2"/>
          <c:spPr>
            <a:solidFill>
              <a:schemeClr val="accent3"/>
            </a:solidFill>
            <a:ln>
              <a:noFill/>
            </a:ln>
            <a:effectLst/>
          </c:spPr>
          <c:invertIfNegative val="0"/>
          <c:val>
            <c:numRef>
              <c:f>'[Employee_Dataset (1).xlsx]Sheet1'!$G$2:$G$25</c:f>
              <c:numCache>
                <c:formatCode>General</c:formatCode>
                <c:ptCount val="24"/>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pt idx="20">
                  <c:v>0.3</c:v>
                </c:pt>
                <c:pt idx="21">
                  <c:v>1</c:v>
                </c:pt>
                <c:pt idx="22">
                  <c:v>0.5</c:v>
                </c:pt>
                <c:pt idx="23">
                  <c:v>0.5</c:v>
                </c:pt>
              </c:numCache>
            </c:numRef>
          </c:val>
          <c:extLst>
            <c:ext xmlns:c16="http://schemas.microsoft.com/office/drawing/2014/chart" uri="{C3380CC4-5D6E-409C-BE32-E72D297353CC}">
              <c16:uniqueId val="{00000002-C4E5-944F-842D-B4E077359AF7}"/>
            </c:ext>
          </c:extLst>
        </c:ser>
        <c:ser>
          <c:idx val="3"/>
          <c:order val="3"/>
          <c:spPr>
            <a:solidFill>
              <a:schemeClr val="accent4"/>
            </a:solidFill>
            <a:ln>
              <a:noFill/>
            </a:ln>
            <a:effectLst/>
          </c:spPr>
          <c:invertIfNegative val="0"/>
          <c:val>
            <c:numRef>
              <c:f>'[Employee_Dataset (1).xlsx]Sheet1'!$H$2:$H$25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C4E5-944F-842D-B4E077359AF7}"/>
            </c:ext>
          </c:extLst>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225604"/>
            <a:ext cx="8610600" cy="1938992"/>
          </a:xfrm>
          <a:prstGeom prst="rect">
            <a:avLst/>
          </a:prstGeom>
          <a:noFill/>
        </p:spPr>
        <p:txBody>
          <a:bodyPr wrap="square" rtlCol="0">
            <a:spAutoFit/>
          </a:bodyPr>
          <a:lstStyle/>
          <a:p>
            <a:r>
              <a:rPr lang="en-US" sz="2400" dirty="0"/>
              <a:t>STUDENT NAME: VISHALI R</a:t>
            </a:r>
          </a:p>
          <a:p>
            <a:r>
              <a:rPr lang="en-US" sz="2400" dirty="0"/>
              <a:t>REGISTER NO: 312206004</a:t>
            </a:r>
          </a:p>
          <a:p>
            <a:r>
              <a:rPr lang="en-US" sz="2400" dirty="0"/>
              <a:t>DEPARTMENT: COMMERCE </a:t>
            </a:r>
          </a:p>
          <a:p>
            <a:r>
              <a:rPr lang="en-US" sz="2400" dirty="0"/>
              <a:t>COLLEGE: VIDHYA SAGAR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BC4A7E0-15A2-74F3-C38C-B6DB9E287C48}"/>
              </a:ext>
            </a:extLst>
          </p:cNvPr>
          <p:cNvSpPr txBox="1"/>
          <p:nvPr/>
        </p:nvSpPr>
        <p:spPr>
          <a:xfrm>
            <a:off x="3138804" y="982341"/>
            <a:ext cx="610195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Regression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Trend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Benchmarking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Weighted scoring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What-if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Sensitivity analysis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Dashboarding</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6153A0-2209-0483-D9E9-C067A54E67F6}"/>
              </a:ext>
            </a:extLst>
          </p:cNvPr>
          <p:cNvSpPr txBox="1"/>
          <p:nvPr/>
        </p:nvSpPr>
        <p:spPr>
          <a:xfrm>
            <a:off x="739775" y="4769673"/>
            <a:ext cx="879475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6" name="Chart 15">
            <a:extLst>
              <a:ext uri="{FF2B5EF4-FFF2-40B4-BE49-F238E27FC236}">
                <a16:creationId xmlns:a16="http://schemas.microsoft.com/office/drawing/2014/main" id="{949F73E9-2AEC-ED33-6748-27ED0F1F3071}"/>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12233083"/>
              </p:ext>
            </p:extLst>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4B92AE-DEA0-C0E8-B7C9-90715A6CF2C0}"/>
              </a:ext>
            </a:extLst>
          </p:cNvPr>
          <p:cNvSpPr txBox="1"/>
          <p:nvPr/>
        </p:nvSpPr>
        <p:spPr>
          <a:xfrm>
            <a:off x="321469" y="1738819"/>
            <a:ext cx="9906000" cy="3785652"/>
          </a:xfrm>
          <a:prstGeom prst="rect">
            <a:avLst/>
          </a:prstGeom>
          <a:noFill/>
        </p:spPr>
        <p:txBody>
          <a:bodyPr wrap="square" anchor="t">
            <a:spAutoFit/>
          </a:bodyPr>
          <a:lstStyle/>
          <a:p>
            <a:r>
              <a:rPr lang="en-US" dirty="0"/>
              <a:t>"</a:t>
            </a:r>
            <a:r>
              <a:rPr lang="en-US" sz="2400" dirty="0">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lang="en-US" sz="2400"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Identified top-performing employees and areas for recognition</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Pinpointed performance gaps and opportunities for growth</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targeted strategies for improvement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data-driven decision-making for HR and management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performance monitoring and reporting processes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19690" y="2540138"/>
            <a:ext cx="8679877"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A1CBCF00-2705-E81C-16F0-FF7057CCE880}"/>
              </a:ext>
              <a:ext uri="{C183D7F6-B498-43B3-948B-1728B52AA6E4}">
                <adec:decorative xmlns:adec="http://schemas.microsoft.com/office/drawing/2017/decorative" val="0"/>
              </a:ext>
            </a:extLst>
          </p:cNvPr>
          <p:cNvSpPr txBox="1"/>
          <p:nvPr/>
        </p:nvSpPr>
        <p:spPr>
          <a:xfrm>
            <a:off x="1223963" y="2019300"/>
            <a:ext cx="6707981" cy="26776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26740" y="2019300"/>
            <a:ext cx="8524391" cy="2308324"/>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2DF3D0-F7E2-DB6F-1AD9-D6D2FD61ADAF}"/>
              </a:ext>
            </a:extLst>
          </p:cNvPr>
          <p:cNvSpPr txBox="1"/>
          <p:nvPr/>
        </p:nvSpPr>
        <p:spPr>
          <a:xfrm>
            <a:off x="940593" y="2013734"/>
            <a:ext cx="8412957"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DADF1FC-1BBC-400F-455E-B4F53060EAE3}"/>
              </a:ext>
            </a:extLst>
          </p:cNvPr>
          <p:cNvSpPr txBox="1"/>
          <p:nvPr/>
        </p:nvSpPr>
        <p:spPr>
          <a:xfrm>
            <a:off x="3618310" y="2416076"/>
            <a:ext cx="619244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E0DA2F5-1154-047E-F068-06F38C8E22C0}"/>
              </a:ext>
            </a:extLst>
          </p:cNvPr>
          <p:cNvSpPr txBox="1"/>
          <p:nvPr/>
        </p:nvSpPr>
        <p:spPr>
          <a:xfrm>
            <a:off x="1419819" y="2334726"/>
            <a:ext cx="7390805"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Dataset Name: Employee Performance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75917" y="2019300"/>
            <a:ext cx="7040166"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916369418176</cp:lastModifiedBy>
  <cp:revision>21</cp:revision>
  <dcterms:created xsi:type="dcterms:W3CDTF">2024-03-29T15:07:22Z</dcterms:created>
  <dcterms:modified xsi:type="dcterms:W3CDTF">2024-08-31T13:06:04Z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