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78" d="100"/>
          <a:sy n="78" d="100"/>
        </p:scale>
        <p:origin x="71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PERFORMANCE ANALYSIS.xlsx]Sheet1!PivotTable1</c:name>
    <c:fmtId val="26"/>
  </c:pivotSource>
  <c:chart>
    <c:title>
      <c:tx>
        <c:rich>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r>
              <a:rPr lang="en-US"/>
              <a:t>EMPLOYEE PERFORMANCE ANALYSIS</a:t>
            </a:r>
          </a:p>
        </c:rich>
      </c:tx>
      <c:overlay val="0"/>
      <c:spPr>
        <a:noFill/>
        <a:ln>
          <a:noFill/>
        </a:ln>
        <a:effectLst/>
      </c:spPr>
      <c:txPr>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2992861853843987E-2"/>
          <c:y val="0.22497243946097162"/>
          <c:w val="0.79788728423058997"/>
          <c:h val="0.71044797167742235"/>
        </c:manualLayout>
      </c:layout>
      <c:barChart>
        <c:barDir val="col"/>
        <c:grouping val="clustered"/>
        <c:varyColors val="0"/>
        <c:ser>
          <c:idx val="0"/>
          <c:order val="0"/>
          <c:tx>
            <c:strRef>
              <c:f>Sheet1!$B$3:$B$4</c:f>
              <c:strCache>
                <c:ptCount val="1"/>
                <c:pt idx="0">
                  <c:v>HIGH</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AE3-4B0A-94FF-2F9FFC0038FC}"/>
            </c:ext>
          </c:extLst>
        </c:ser>
        <c:ser>
          <c:idx val="1"/>
          <c:order val="1"/>
          <c:tx>
            <c:strRef>
              <c:f>Sheet1!$C$3:$C$4</c:f>
              <c:strCache>
                <c:ptCount val="1"/>
                <c:pt idx="0">
                  <c:v>LOW</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CAE3-4B0A-94FF-2F9FFC0038FC}"/>
            </c:ext>
          </c:extLst>
        </c:ser>
        <c:ser>
          <c:idx val="2"/>
          <c:order val="2"/>
          <c:tx>
            <c:strRef>
              <c:f>Sheet1!$D$3:$D$4</c:f>
              <c:strCache>
                <c:ptCount val="1"/>
                <c:pt idx="0">
                  <c:v>MED</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9525" cap="rnd">
                <a:solidFill>
                  <a:schemeClr val="accent3"/>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CAE3-4B0A-94FF-2F9FFC0038FC}"/>
            </c:ext>
          </c:extLst>
        </c:ser>
        <c:ser>
          <c:idx val="3"/>
          <c:order val="3"/>
          <c:tx>
            <c:strRef>
              <c:f>Sheet1!$E$3:$E$4</c:f>
              <c:strCache>
                <c:ptCount val="1"/>
                <c:pt idx="0">
                  <c:v>VERY HIGH</c:v>
                </c:pt>
              </c:strCache>
            </c:strRef>
          </c:tx>
          <c:spPr>
            <a:gradFill flip="none" rotWithShape="1">
              <a:gsLst>
                <a:gs pos="0">
                  <a:schemeClr val="accent4"/>
                </a:gs>
                <a:gs pos="75000">
                  <a:schemeClr val="accent4">
                    <a:lumMod val="60000"/>
                    <a:lumOff val="40000"/>
                  </a:schemeClr>
                </a:gs>
                <a:gs pos="51000">
                  <a:schemeClr val="accent4">
                    <a:alpha val="75000"/>
                  </a:schemeClr>
                </a:gs>
                <a:gs pos="100000">
                  <a:schemeClr val="accent4">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CAE3-4B0A-94FF-2F9FFC0038FC}"/>
            </c:ext>
          </c:extLst>
        </c:ser>
        <c:dLbls>
          <c:dLblPos val="outEnd"/>
          <c:showLegendKey val="0"/>
          <c:showVal val="1"/>
          <c:showCatName val="0"/>
          <c:showSerName val="0"/>
          <c:showPercent val="0"/>
          <c:showBubbleSize val="0"/>
        </c:dLbls>
        <c:gapWidth val="355"/>
        <c:overlap val="-70"/>
        <c:axId val="292200464"/>
        <c:axId val="292202384"/>
      </c:barChart>
      <c:catAx>
        <c:axId val="29220046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2202384"/>
        <c:crosses val="autoZero"/>
        <c:auto val="1"/>
        <c:lblAlgn val="ctr"/>
        <c:lblOffset val="100"/>
        <c:noMultiLvlLbl val="0"/>
      </c:catAx>
      <c:valAx>
        <c:axId val="292202384"/>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22004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8A87A34-81AB-432B-8DAE-1953F412C126}" type="datetimeFigureOut">
              <a:rPr lang="en-US" smtClean="0"/>
              <a:t>8/31/2024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953765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41064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8A87A34-81AB-432B-8DAE-1953F412C126}" type="datetimeFigureOut">
              <a:rPr lang="en-US" smtClean="0"/>
              <a:pPr/>
              <a:t>8/31/2024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35614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9885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8A87A34-81AB-432B-8DAE-1953F412C126}" type="datetimeFigureOut">
              <a:rPr lang="en-US" smtClean="0"/>
              <a:t>8/31/2024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926366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6926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50442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2164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0063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8A87A34-81AB-432B-8DAE-1953F412C126}" type="datetimeFigureOut">
              <a:rPr lang="en-US" smtClean="0"/>
              <a:pPr/>
              <a:t>8/31/2024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1839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027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48A87A34-81AB-432B-8DAE-1953F412C126}" type="datetimeFigureOut">
              <a:rPr lang="en-US" smtClean="0"/>
              <a:pPr/>
              <a:t>8/31/2024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D22F896-40B5-4ADD-8801-0D06FADFA09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1466736"/>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4D42D-5E12-88E2-E6A5-5AE00F9CE13C}"/>
              </a:ext>
            </a:extLst>
          </p:cNvPr>
          <p:cNvSpPr>
            <a:spLocks noGrp="1"/>
          </p:cNvSpPr>
          <p:nvPr>
            <p:ph type="ctrTitle"/>
          </p:nvPr>
        </p:nvSpPr>
        <p:spPr>
          <a:xfrm>
            <a:off x="1522462" y="0"/>
            <a:ext cx="8791575" cy="2387600"/>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EMPLOYEE DATA ANALYSIS</a:t>
            </a:r>
            <a:r>
              <a:rPr lang="en-US" sz="2800" b="1" dirty="0">
                <a:solidFill>
                  <a:schemeClr val="tx1"/>
                </a:solidFill>
                <a:latin typeface="Times New Roman" panose="02020603050405020304" pitchFamily="18" charset="0"/>
                <a:cs typeface="Times New Roman" panose="02020603050405020304" pitchFamily="18" charset="0"/>
              </a:rPr>
              <a:t> </a:t>
            </a:r>
            <a:r>
              <a:rPr lang="en-US" sz="3200" b="1" dirty="0">
                <a:solidFill>
                  <a:schemeClr val="tx1"/>
                </a:solidFill>
                <a:latin typeface="Times New Roman" panose="02020603050405020304" pitchFamily="18" charset="0"/>
                <a:cs typeface="Times New Roman" panose="02020603050405020304" pitchFamily="18" charset="0"/>
              </a:rPr>
              <a:t>USING EXCEL</a:t>
            </a:r>
          </a:p>
        </p:txBody>
      </p:sp>
      <p:sp>
        <p:nvSpPr>
          <p:cNvPr id="3" name="Subtitle 2">
            <a:extLst>
              <a:ext uri="{FF2B5EF4-FFF2-40B4-BE49-F238E27FC236}">
                <a16:creationId xmlns:a16="http://schemas.microsoft.com/office/drawing/2014/main" id="{696161E8-5E93-7A14-D2B4-754DDE23496B}"/>
              </a:ext>
            </a:extLst>
          </p:cNvPr>
          <p:cNvSpPr>
            <a:spLocks noGrp="1"/>
          </p:cNvSpPr>
          <p:nvPr>
            <p:ph type="subTitle" idx="1"/>
          </p:nvPr>
        </p:nvSpPr>
        <p:spPr>
          <a:xfrm>
            <a:off x="1522462" y="3406059"/>
            <a:ext cx="8791575" cy="1655762"/>
          </a:xfrm>
        </p:spPr>
        <p:txBody>
          <a:bodyPr>
            <a:normAutofit fontScale="25000" lnSpcReduction="20000"/>
          </a:bodyPr>
          <a:lstStyle/>
          <a:p>
            <a:r>
              <a:rPr lang="en-US" sz="8000" dirty="0">
                <a:solidFill>
                  <a:schemeClr val="bg1"/>
                </a:solidFill>
                <a:latin typeface="Times New Roman" panose="02020603050405020304" pitchFamily="18" charset="0"/>
                <a:cs typeface="Times New Roman" panose="02020603050405020304" pitchFamily="18" charset="0"/>
              </a:rPr>
              <a:t>STUDENT NAME : VISHALI A</a:t>
            </a:r>
          </a:p>
          <a:p>
            <a:r>
              <a:rPr lang="en-US" sz="8000" dirty="0">
                <a:solidFill>
                  <a:schemeClr val="bg1"/>
                </a:solidFill>
                <a:latin typeface="Times New Roman" panose="02020603050405020304" pitchFamily="18" charset="0"/>
                <a:cs typeface="Times New Roman" panose="02020603050405020304" pitchFamily="18" charset="0"/>
              </a:rPr>
              <a:t>REGISTER NO : 122202242</a:t>
            </a:r>
          </a:p>
          <a:p>
            <a:r>
              <a:rPr lang="en-US" sz="8000" dirty="0">
                <a:solidFill>
                  <a:schemeClr val="bg1"/>
                </a:solidFill>
                <a:latin typeface="Times New Roman" panose="02020603050405020304" pitchFamily="18" charset="0"/>
                <a:cs typeface="Times New Roman" panose="02020603050405020304" pitchFamily="18" charset="0"/>
              </a:rPr>
              <a:t>DEPARTMENT : B.COM CORPORATE SECRETARYSHIP</a:t>
            </a:r>
          </a:p>
          <a:p>
            <a:r>
              <a:rPr lang="en-US" sz="8000" dirty="0">
                <a:solidFill>
                  <a:schemeClr val="bg1"/>
                </a:solidFill>
                <a:latin typeface="Times New Roman" panose="02020603050405020304" pitchFamily="18" charset="0"/>
                <a:cs typeface="Times New Roman" panose="02020603050405020304" pitchFamily="18" charset="0"/>
              </a:rPr>
              <a:t>COLLEGE : ANNA ADARSH COLLEGE FOR WOMEN</a:t>
            </a:r>
          </a:p>
          <a:p>
            <a:r>
              <a:rPr lang="en-US" sz="8000" dirty="0">
                <a:solidFill>
                  <a:schemeClr val="bg1"/>
                </a:solidFill>
                <a:latin typeface="Times New Roman" panose="02020603050405020304" pitchFamily="18" charset="0"/>
                <a:cs typeface="Times New Roman" panose="02020603050405020304" pitchFamily="18" charset="0"/>
              </a:rPr>
              <a:t>NAAN MUDHALVAN ID : 1A29BB3824F4489B0254DD401E624561</a:t>
            </a:r>
          </a:p>
          <a:p>
            <a:endParaRPr lang="en-US" dirty="0">
              <a:solidFill>
                <a:schemeClr val="bg1"/>
              </a:solidFill>
            </a:endParaRPr>
          </a:p>
        </p:txBody>
      </p:sp>
    </p:spTree>
    <p:extLst>
      <p:ext uri="{BB962C8B-B14F-4D97-AF65-F5344CB8AC3E}">
        <p14:creationId xmlns:p14="http://schemas.microsoft.com/office/powerpoint/2010/main" val="2316167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78619-13B1-8AD6-97E0-CCA17EA8362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MODELLING</a:t>
            </a:r>
          </a:p>
        </p:txBody>
      </p:sp>
      <p:sp>
        <p:nvSpPr>
          <p:cNvPr id="3" name="Content Placeholder 2">
            <a:extLst>
              <a:ext uri="{FF2B5EF4-FFF2-40B4-BE49-F238E27FC236}">
                <a16:creationId xmlns:a16="http://schemas.microsoft.com/office/drawing/2014/main" id="{711CFDB9-8DA1-109A-3681-E402A7E57001}"/>
              </a:ext>
            </a:extLst>
          </p:cNvPr>
          <p:cNvSpPr>
            <a:spLocks noGrp="1"/>
          </p:cNvSpPr>
          <p:nvPr>
            <p:ph idx="1"/>
          </p:nvPr>
        </p:nvSpPr>
        <p:spPr/>
        <p:txBody>
          <a:bodyPr>
            <a:normAutofit lnSpcReduction="10000"/>
          </a:bodyPr>
          <a:lstStyle/>
          <a:p>
            <a:r>
              <a:rPr lang="en-US" dirty="0"/>
              <a:t>DATA COLLECTION – I collected the dataset from Kaggle, which provided comprehensive information on employee performance and related factors.</a:t>
            </a:r>
          </a:p>
          <a:p>
            <a:r>
              <a:rPr lang="en-US" dirty="0"/>
              <a:t>DATA CLEANING – I refined the datasets by selecting a subset of features from the original 26, focusing on those most relevant for analyzing employee performance.</a:t>
            </a:r>
          </a:p>
          <a:p>
            <a:r>
              <a:rPr lang="en-US" dirty="0"/>
              <a:t>TECHNIQUES – I applied various techniques to determine the performance levels of employees, using methods such as the ‘IFS’ function to categorize performance scores into distinct levels like ‘VERY HIGH’, ‘HIGH’,’LOW’ and ‘MEDIUM’.</a:t>
            </a:r>
          </a:p>
          <a:p>
            <a:r>
              <a:rPr lang="en-US" dirty="0"/>
              <a:t>PIVOT TABLE – I used pivot table to summarize the distribution of employees across performance levels, the pivot table also provides a breakdown by gender, detailing the number of employees in each performance category and allowing for a comprehensive view of performance trends across different demographics.</a:t>
            </a:r>
          </a:p>
          <a:p>
            <a:r>
              <a:rPr lang="en-US" dirty="0"/>
              <a:t>GRAPHS – Additionally , I inserted charts and graphs based on the pivot table to visually represents the distribution and trends, enhancing the clarity and interpretability of the data.</a:t>
            </a:r>
          </a:p>
        </p:txBody>
      </p:sp>
    </p:spTree>
    <p:extLst>
      <p:ext uri="{BB962C8B-B14F-4D97-AF65-F5344CB8AC3E}">
        <p14:creationId xmlns:p14="http://schemas.microsoft.com/office/powerpoint/2010/main" val="897952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FC633-C5F6-74D2-BA38-E432EF973D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p>
        </p:txBody>
      </p:sp>
      <p:graphicFrame>
        <p:nvGraphicFramePr>
          <p:cNvPr id="4" name="Content Placeholder 3">
            <a:extLst>
              <a:ext uri="{FF2B5EF4-FFF2-40B4-BE49-F238E27FC236}">
                <a16:creationId xmlns:a16="http://schemas.microsoft.com/office/drawing/2014/main" id="{1ADB6FA8-E097-DF94-EDE0-6D1774114AC8}"/>
              </a:ext>
            </a:extLst>
          </p:cNvPr>
          <p:cNvGraphicFramePr>
            <a:graphicFrameLocks noGrp="1"/>
          </p:cNvGraphicFramePr>
          <p:nvPr>
            <p:ph idx="1"/>
            <p:extLst>
              <p:ext uri="{D42A27DB-BD31-4B8C-83A1-F6EECF244321}">
                <p14:modId xmlns:p14="http://schemas.microsoft.com/office/powerpoint/2010/main" val="913877711"/>
              </p:ext>
            </p:extLst>
          </p:nvPr>
        </p:nvGraphicFramePr>
        <p:xfrm>
          <a:off x="1401097" y="1964916"/>
          <a:ext cx="9389806" cy="44653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81363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296E0-1292-424D-8F51-632CEDAD17C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54A7CE2-7421-DD78-7026-7A87DEF9109E}"/>
              </a:ext>
            </a:extLst>
          </p:cNvPr>
          <p:cNvSpPr>
            <a:spLocks noGrp="1"/>
          </p:cNvSpPr>
          <p:nvPr>
            <p:ph idx="1"/>
          </p:nvPr>
        </p:nvSpPr>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This project provided an in-depth analysis of employee performance using Excel. The analysis revealed that a significant proportion of employees fall into the ‘medium’ performance level. By leveraging the ‘IFS’ function, pivot tables, and visualizations, I identified key trends and performance distributions across different demographics. These findings highlight areas for potential improvement and suggest that targeted strategies may be needed to address the needs of employees in the ‘medium’ performance category. Overall, this project illustrates the effectiveness of Excel in conducting detailed performance analysis and provides actionable insights to enhance employee management and development strategies.</a:t>
            </a:r>
          </a:p>
        </p:txBody>
      </p:sp>
    </p:spTree>
    <p:extLst>
      <p:ext uri="{BB962C8B-B14F-4D97-AF65-F5344CB8AC3E}">
        <p14:creationId xmlns:p14="http://schemas.microsoft.com/office/powerpoint/2010/main" val="887112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5B858-21A6-BDF9-07F1-7886DB716353}"/>
              </a:ext>
            </a:extLst>
          </p:cNvPr>
          <p:cNvSpPr>
            <a:spLocks noGrp="1"/>
          </p:cNvSpPr>
          <p:nvPr>
            <p:ph type="title"/>
          </p:nvPr>
        </p:nvSpPr>
        <p:spPr>
          <a:xfrm>
            <a:off x="3829352" y="1338728"/>
            <a:ext cx="11042250" cy="2412278"/>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Project</a:t>
            </a:r>
            <a:r>
              <a:rPr lang="en-US" sz="3200" dirty="0">
                <a:solidFill>
                  <a:schemeClr val="tx1"/>
                </a:solidFill>
                <a:latin typeface="Times New Roman" panose="02020603050405020304" pitchFamily="18" charset="0"/>
                <a:cs typeface="Times New Roman" panose="02020603050405020304" pitchFamily="18" charset="0"/>
              </a:rPr>
              <a:t> </a:t>
            </a:r>
            <a:r>
              <a:rPr lang="en-US" sz="3200" b="1" dirty="0">
                <a:solidFill>
                  <a:schemeClr val="tx1"/>
                </a:solidFill>
                <a:latin typeface="Times New Roman" panose="02020603050405020304" pitchFamily="18" charset="0"/>
                <a:cs typeface="Times New Roman" panose="02020603050405020304" pitchFamily="18" charset="0"/>
              </a:rPr>
              <a:t>title</a:t>
            </a:r>
            <a:endParaRPr lang="en-US" sz="3200" b="1" dirty="0">
              <a:solidFill>
                <a:schemeClr val="tx1"/>
              </a:solidFill>
            </a:endParaRPr>
          </a:p>
        </p:txBody>
      </p:sp>
      <p:sp>
        <p:nvSpPr>
          <p:cNvPr id="3" name="Content Placeholder 2">
            <a:extLst>
              <a:ext uri="{FF2B5EF4-FFF2-40B4-BE49-F238E27FC236}">
                <a16:creationId xmlns:a16="http://schemas.microsoft.com/office/drawing/2014/main" id="{AC3B9398-50C5-1669-956A-2B18F05688FD}"/>
              </a:ext>
            </a:extLst>
          </p:cNvPr>
          <p:cNvSpPr>
            <a:spLocks noGrp="1"/>
          </p:cNvSpPr>
          <p:nvPr>
            <p:ph idx="1"/>
          </p:nvPr>
        </p:nvSpPr>
        <p:spPr>
          <a:xfrm>
            <a:off x="1366058" y="3094680"/>
            <a:ext cx="10364452" cy="3424107"/>
          </a:xfrm>
        </p:spPr>
        <p:txBody>
          <a:bodyPr>
            <a:normAutofit/>
          </a:bodyPr>
          <a:lstStyle/>
          <a:p>
            <a:pPr marL="0" indent="0">
              <a:buNone/>
            </a:pPr>
            <a:r>
              <a:rPr lang="en-US" sz="28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Tree>
    <p:extLst>
      <p:ext uri="{BB962C8B-B14F-4D97-AF65-F5344CB8AC3E}">
        <p14:creationId xmlns:p14="http://schemas.microsoft.com/office/powerpoint/2010/main" val="2967455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EF3E-5D0D-D479-97B6-096A4CB55287}"/>
              </a:ext>
            </a:extLst>
          </p:cNvPr>
          <p:cNvSpPr>
            <a:spLocks noGrp="1"/>
          </p:cNvSpPr>
          <p:nvPr>
            <p:ph type="title"/>
          </p:nvPr>
        </p:nvSpPr>
        <p:spPr/>
        <p:txBody>
          <a:bodyPr>
            <a:normAutofit/>
          </a:bodyPr>
          <a:lstStyle/>
          <a:p>
            <a:pPr algn="l"/>
            <a:r>
              <a:rPr lang="en-US" sz="2800"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4DC19283-EF82-19EB-252A-ECF2A45C21D5}"/>
              </a:ext>
            </a:extLst>
          </p:cNvPr>
          <p:cNvSpPr>
            <a:spLocks noGrp="1"/>
          </p:cNvSpPr>
          <p:nvPr>
            <p:ph idx="1"/>
          </p:nvPr>
        </p:nvSpPr>
        <p:spPr/>
        <p:txBody>
          <a:bodyPr>
            <a:normAutofit/>
          </a:bodyPr>
          <a:lstStyle/>
          <a:p>
            <a:pPr>
              <a:buFont typeface="Wingdings" panose="05000000000000000000" pitchFamily="2" charset="2"/>
              <a:buChar char="ü"/>
            </a:pPr>
            <a:r>
              <a:rPr lang="en-US" sz="2000" dirty="0">
                <a:solidFill>
                  <a:schemeClr val="tx1"/>
                </a:solidFill>
                <a:latin typeface="Times New Roman" panose="02020603050405020304" pitchFamily="18" charset="0"/>
                <a:cs typeface="Times New Roman" panose="02020603050405020304" pitchFamily="18" charset="0"/>
              </a:rPr>
              <a:t>Problem solving</a:t>
            </a:r>
          </a:p>
          <a:p>
            <a:pPr>
              <a:buFont typeface="Wingdings" panose="05000000000000000000" pitchFamily="2" charset="2"/>
              <a:buChar char="ü"/>
            </a:pPr>
            <a:r>
              <a:rPr lang="en-US" sz="2000" dirty="0">
                <a:solidFill>
                  <a:schemeClr val="tx1"/>
                </a:solidFill>
                <a:latin typeface="Times New Roman" panose="02020603050405020304" pitchFamily="18" charset="0"/>
                <a:cs typeface="Times New Roman" panose="02020603050405020304" pitchFamily="18" charset="0"/>
              </a:rPr>
              <a:t>Project overview</a:t>
            </a:r>
          </a:p>
          <a:p>
            <a:pPr>
              <a:buFont typeface="Wingdings" panose="05000000000000000000" pitchFamily="2" charset="2"/>
              <a:buChar char="ü"/>
            </a:pPr>
            <a:r>
              <a:rPr lang="en-US" sz="2000" dirty="0">
                <a:solidFill>
                  <a:schemeClr val="tx1"/>
                </a:solidFill>
                <a:latin typeface="Times New Roman" panose="02020603050405020304" pitchFamily="18" charset="0"/>
                <a:cs typeface="Times New Roman" panose="02020603050405020304" pitchFamily="18" charset="0"/>
              </a:rPr>
              <a:t>End users</a:t>
            </a:r>
          </a:p>
          <a:p>
            <a:pPr>
              <a:buFont typeface="Wingdings" panose="05000000000000000000" pitchFamily="2" charset="2"/>
              <a:buChar char="ü"/>
            </a:pPr>
            <a:r>
              <a:rPr lang="en-US" sz="2000" dirty="0">
                <a:solidFill>
                  <a:schemeClr val="tx1"/>
                </a:solidFill>
                <a:latin typeface="Times New Roman" panose="02020603050405020304" pitchFamily="18" charset="0"/>
                <a:cs typeface="Times New Roman" panose="02020603050405020304" pitchFamily="18" charset="0"/>
              </a:rPr>
              <a:t>Our solution and proposition</a:t>
            </a:r>
          </a:p>
          <a:p>
            <a:pPr>
              <a:buFont typeface="Wingdings" panose="05000000000000000000" pitchFamily="2" charset="2"/>
              <a:buChar char="ü"/>
            </a:pPr>
            <a:r>
              <a:rPr lang="en-US" sz="2000" dirty="0">
                <a:solidFill>
                  <a:schemeClr val="tx1"/>
                </a:solidFill>
                <a:latin typeface="Times New Roman" panose="02020603050405020304" pitchFamily="18" charset="0"/>
                <a:cs typeface="Times New Roman" panose="02020603050405020304" pitchFamily="18" charset="0"/>
              </a:rPr>
              <a:t>Dataset description</a:t>
            </a:r>
          </a:p>
          <a:p>
            <a:pPr>
              <a:buFont typeface="Wingdings" panose="05000000000000000000" pitchFamily="2" charset="2"/>
              <a:buChar char="ü"/>
            </a:pPr>
            <a:r>
              <a:rPr lang="en-US" sz="2000" dirty="0">
                <a:solidFill>
                  <a:schemeClr val="tx1"/>
                </a:solidFill>
                <a:latin typeface="Times New Roman" panose="02020603050405020304" pitchFamily="18" charset="0"/>
                <a:cs typeface="Times New Roman" panose="02020603050405020304" pitchFamily="18" charset="0"/>
              </a:rPr>
              <a:t>Modelling approach</a:t>
            </a:r>
          </a:p>
          <a:p>
            <a:pPr>
              <a:buFont typeface="Wingdings" panose="05000000000000000000" pitchFamily="2" charset="2"/>
              <a:buChar char="ü"/>
            </a:pPr>
            <a:r>
              <a:rPr lang="en-US" sz="2000" dirty="0">
                <a:solidFill>
                  <a:schemeClr val="tx1"/>
                </a:solidFill>
                <a:latin typeface="Times New Roman" panose="02020603050405020304" pitchFamily="18" charset="0"/>
                <a:cs typeface="Times New Roman" panose="02020603050405020304" pitchFamily="18" charset="0"/>
              </a:rPr>
              <a:t>Results and discussion</a:t>
            </a:r>
          </a:p>
          <a:p>
            <a:pPr>
              <a:buFont typeface="Wingdings" panose="05000000000000000000" pitchFamily="2" charset="2"/>
              <a:buChar char="ü"/>
            </a:pPr>
            <a:r>
              <a:rPr lang="en-US" sz="2000" dirty="0">
                <a:solidFill>
                  <a:schemeClr val="tx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4085549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A85B-C861-8EA1-0919-46221D1244E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a:t>
            </a:r>
            <a:r>
              <a:rPr lang="en-US" dirty="0"/>
              <a:t> </a:t>
            </a:r>
            <a:r>
              <a:rPr lang="en-US" dirty="0">
                <a:latin typeface="Times New Roman" panose="02020603050405020304" pitchFamily="18" charset="0"/>
                <a:cs typeface="Times New Roman" panose="02020603050405020304" pitchFamily="18" charset="0"/>
              </a:rPr>
              <a:t>statement</a:t>
            </a:r>
          </a:p>
        </p:txBody>
      </p:sp>
      <p:sp>
        <p:nvSpPr>
          <p:cNvPr id="3" name="Content Placeholder 2">
            <a:extLst>
              <a:ext uri="{FF2B5EF4-FFF2-40B4-BE49-F238E27FC236}">
                <a16:creationId xmlns:a16="http://schemas.microsoft.com/office/drawing/2014/main" id="{5C7AF8B9-AB81-1DB3-F166-B4D3FF2E1ECF}"/>
              </a:ext>
            </a:extLst>
          </p:cNvPr>
          <p:cNvSpPr>
            <a:spLocks noGrp="1"/>
          </p:cNvSpPr>
          <p:nvPr>
            <p:ph idx="1"/>
          </p:nvPr>
        </p:nvSpPr>
        <p:spPr>
          <a:xfrm>
            <a:off x="482869" y="2170664"/>
            <a:ext cx="11029615" cy="3678303"/>
          </a:xfrm>
        </p:spPr>
        <p:txBody>
          <a:bodyPr>
            <a:normAutofit/>
          </a:bodyPr>
          <a:lstStyle/>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dirty="0">
                <a:solidFill>
                  <a:schemeClr val="tx1"/>
                </a:solidFill>
                <a:latin typeface="Times New Roman" panose="02020603050405020304" pitchFamily="18" charset="0"/>
                <a:cs typeface="Times New Roman" panose="02020603050405020304" pitchFamily="18" charset="0"/>
              </a:rPr>
              <a:t>Gathering employee performance data helps companies in many ways including:</a:t>
            </a:r>
          </a:p>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EMPLOYEE GROWTH AND DEVELOPMENT – Data can help identify strengths, weakness, and opportunities for learning and development. This can help companies provide data-driven feedback and encouragement to support employees.</a:t>
            </a:r>
          </a:p>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BUSINESS PROCESSES AND STRATEGIES – Performance data can be used to evaluate and assess business processes and strategies.</a:t>
            </a:r>
          </a:p>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BUSINESS GROWTH – Evaluating employee performance can help keep a competitive edge, push employees to work harder, and help further business productivity and growth</a:t>
            </a:r>
          </a:p>
          <a:p>
            <a:pPr>
              <a:buFont typeface="Wingdings" panose="05000000000000000000" pitchFamily="2" charset="2"/>
              <a:buChar char="v"/>
            </a:pP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0193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47209-45F7-41DF-0E1A-2D203CC74CE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A8B124E2-9B51-FC37-FD80-91ED3D5ADA9E}"/>
              </a:ext>
            </a:extLst>
          </p:cNvPr>
          <p:cNvSpPr>
            <a:spLocks noGrp="1"/>
          </p:cNvSpPr>
          <p:nvPr>
            <p:ph idx="4294967295"/>
          </p:nvPr>
        </p:nvSpPr>
        <p:spPr>
          <a:xfrm>
            <a:off x="0" y="2181225"/>
            <a:ext cx="11029950" cy="3678238"/>
          </a:xfrm>
        </p:spPr>
        <p:txBody>
          <a:bodyPr>
            <a:normAutofit/>
          </a:bodyPr>
          <a:lstStyle/>
          <a:p>
            <a:pPr marL="1971400" lvl="6" indent="0">
              <a:buNone/>
            </a:pPr>
            <a:r>
              <a:rPr lang="en-US" sz="2000" dirty="0">
                <a:solidFill>
                  <a:schemeClr val="tx1"/>
                </a:solidFill>
                <a:latin typeface="Times New Roman" panose="02020603050405020304" pitchFamily="18" charset="0"/>
                <a:cs typeface="Times New Roman" panose="02020603050405020304" pitchFamily="18" charset="0"/>
              </a:rPr>
              <a:t>Data analytics for employee performance is the process of using data to measure and improve employee performance.</a:t>
            </a:r>
          </a:p>
          <a:p>
            <a:pPr lvl="6">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MEASURE PERFORMANCE</a:t>
            </a:r>
          </a:p>
          <a:p>
            <a:pPr lvl="6">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IDENTIFY TRENDS</a:t>
            </a:r>
          </a:p>
          <a:p>
            <a:pPr lvl="6">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MAKE INFORMED DECISIONS</a:t>
            </a:r>
          </a:p>
          <a:p>
            <a:pPr lvl="6">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IMPROVE ENGAGEMENT</a:t>
            </a:r>
          </a:p>
          <a:p>
            <a:pPr lvl="6">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REDUCE COSTS</a:t>
            </a:r>
          </a:p>
          <a:p>
            <a:pPr marL="1971400" lvl="6" indent="0">
              <a:buNone/>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5975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78B52-59E2-C231-BE00-EDCD5742899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WHO ARE THE END USERS ?</a:t>
            </a:r>
          </a:p>
        </p:txBody>
      </p:sp>
      <p:sp>
        <p:nvSpPr>
          <p:cNvPr id="3" name="Content Placeholder 2">
            <a:extLst>
              <a:ext uri="{FF2B5EF4-FFF2-40B4-BE49-F238E27FC236}">
                <a16:creationId xmlns:a16="http://schemas.microsoft.com/office/drawing/2014/main" id="{3E5943E3-12F6-CFB4-0121-BDACBB52DF8D}"/>
              </a:ext>
            </a:extLst>
          </p:cNvPr>
          <p:cNvSpPr>
            <a:spLocks noGrp="1"/>
          </p:cNvSpPr>
          <p:nvPr>
            <p:ph idx="1"/>
          </p:nvPr>
        </p:nvSpPr>
        <p:spPr/>
        <p:txBody>
          <a:bodyPr>
            <a:normAutofit/>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The end users of employee performance data analysis include employees, managers, and business leaders:</a:t>
            </a:r>
          </a:p>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EMPLOYEES – Can use predictive models to get personalized learning recommendations based on their interests, skills, career goals, and roles.</a:t>
            </a:r>
          </a:p>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MANAGERS – Can use performance data analysis to identify areas for improvement and strengths, and create personalized development plans. They can also use the data to set clear goals and provide feedback to employees based on objective metrics.</a:t>
            </a:r>
          </a:p>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BUSINESS LEADERS – Can use performance data analysis to assess employee performance and goals and provide learning recommendations during performance review cycles.</a:t>
            </a:r>
          </a:p>
          <a:p>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3508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B2704-2127-A76C-D3B2-564821222BEC}"/>
              </a:ext>
            </a:extLst>
          </p:cNvPr>
          <p:cNvSpPr>
            <a:spLocks noGrp="1"/>
          </p:cNvSpPr>
          <p:nvPr>
            <p:ph type="title"/>
          </p:nvPr>
        </p:nvSpPr>
        <p:spPr/>
        <p:txBody>
          <a:bodyPr/>
          <a:lstStyle/>
          <a:p>
            <a:r>
              <a:rPr lang="en-US" dirty="0"/>
              <a:t>OUR SOLUTION AND ITS VALUE PROPOSITION</a:t>
            </a:r>
          </a:p>
        </p:txBody>
      </p:sp>
      <p:sp>
        <p:nvSpPr>
          <p:cNvPr id="3" name="Content Placeholder 2">
            <a:extLst>
              <a:ext uri="{FF2B5EF4-FFF2-40B4-BE49-F238E27FC236}">
                <a16:creationId xmlns:a16="http://schemas.microsoft.com/office/drawing/2014/main" id="{1B4FEF82-158D-F383-1AAA-A3C6BF6D044E}"/>
              </a:ext>
            </a:extLst>
          </p:cNvPr>
          <p:cNvSpPr>
            <a:spLocks noGrp="1"/>
          </p:cNvSpPr>
          <p:nvPr>
            <p:ph idx="1"/>
          </p:nvPr>
        </p:nvSpPr>
        <p:spPr/>
        <p:txBody>
          <a:bodyPr>
            <a:normAutofit/>
          </a:bodyPr>
          <a:lstStyle/>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FILTERING – Used to find out the missing value</a:t>
            </a:r>
          </a:p>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CONDITIONAL FORMATING – Used to remove blank values</a:t>
            </a:r>
          </a:p>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PIVOT TABLE – To calculate summarize, and analyze data that lets you see comparisons, patterns, and trends in the data.</a:t>
            </a:r>
          </a:p>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CHARTS – To help people understand and communicate data more effectively.</a:t>
            </a:r>
          </a:p>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SLICERS – They make it easier to filter data, and can help users make more informed decisions.</a:t>
            </a:r>
          </a:p>
        </p:txBody>
      </p:sp>
    </p:spTree>
    <p:extLst>
      <p:ext uri="{BB962C8B-B14F-4D97-AF65-F5344CB8AC3E}">
        <p14:creationId xmlns:p14="http://schemas.microsoft.com/office/powerpoint/2010/main" val="873311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B683-C524-ECE0-6CC7-B3381E20052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4468241C-6574-2D4E-4FEF-AF589E41F6F6}"/>
              </a:ext>
            </a:extLst>
          </p:cNvPr>
          <p:cNvSpPr>
            <a:spLocks noGrp="1"/>
          </p:cNvSpPr>
          <p:nvPr>
            <p:ph idx="1"/>
          </p:nvPr>
        </p:nvSpPr>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This dataset sourced from Kaggle.</a:t>
            </a:r>
          </a:p>
          <a:p>
            <a:r>
              <a:rPr lang="en-US" sz="2000" dirty="0">
                <a:solidFill>
                  <a:schemeClr val="tx1"/>
                </a:solidFill>
                <a:latin typeface="Times New Roman" panose="02020603050405020304" pitchFamily="18" charset="0"/>
                <a:cs typeface="Times New Roman" panose="02020603050405020304" pitchFamily="18" charset="0"/>
              </a:rPr>
              <a:t>I selected 9 key features from the original 26 feature dataset, refining it to focus on the most relevant factors for analyzing employee performance.</a:t>
            </a:r>
          </a:p>
          <a:p>
            <a:r>
              <a:rPr lang="en-US" sz="2000" dirty="0">
                <a:solidFill>
                  <a:schemeClr val="tx1"/>
                </a:solidFill>
                <a:latin typeface="Times New Roman" panose="02020603050405020304" pitchFamily="18" charset="0"/>
                <a:cs typeface="Times New Roman" panose="02020603050405020304" pitchFamily="18" charset="0"/>
              </a:rPr>
              <a:t>From this dataset, I gathered key details including first name, last name, employment ID, business unit, employee status, employee types, gender, performance score, current employee rating.</a:t>
            </a:r>
          </a:p>
        </p:txBody>
      </p:sp>
    </p:spTree>
    <p:extLst>
      <p:ext uri="{BB962C8B-B14F-4D97-AF65-F5344CB8AC3E}">
        <p14:creationId xmlns:p14="http://schemas.microsoft.com/office/powerpoint/2010/main" val="1454006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3C36-AC68-A20A-8451-4BAC18A6B00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“WOW” IN OUR SOLUTION</a:t>
            </a:r>
          </a:p>
        </p:txBody>
      </p:sp>
      <p:sp>
        <p:nvSpPr>
          <p:cNvPr id="3" name="Content Placeholder 2">
            <a:extLst>
              <a:ext uri="{FF2B5EF4-FFF2-40B4-BE49-F238E27FC236}">
                <a16:creationId xmlns:a16="http://schemas.microsoft.com/office/drawing/2014/main" id="{2614BA02-CCCE-EE94-AE0D-AFBE64B517A3}"/>
              </a:ext>
            </a:extLst>
          </p:cNvPr>
          <p:cNvSpPr>
            <a:spLocks noGrp="1"/>
          </p:cNvSpPr>
          <p:nvPr>
            <p:ph idx="1"/>
          </p:nvPr>
        </p:nvSpPr>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In my solution, I utilized specific functions to categorize employee performance into ‘VERY HIGH’, ‘HIGH’, ‘MEDIUM’, ‘LOW’ based on their performance sources.</a:t>
            </a:r>
          </a:p>
          <a:p>
            <a:r>
              <a:rPr lang="en-US" sz="2000" dirty="0">
                <a:solidFill>
                  <a:schemeClr val="tx1"/>
                </a:solidFill>
                <a:latin typeface="Times New Roman" panose="02020603050405020304" pitchFamily="18" charset="0"/>
                <a:cs typeface="Times New Roman" panose="02020603050405020304" pitchFamily="18" charset="0"/>
              </a:rPr>
              <a:t>Performance =IFS(Z8&gt;=5,"VERY HIGH",Z8&gt;=4,"HIGH",Z8&gt;=3,"MED",TRUE,"LOW")</a:t>
            </a:r>
          </a:p>
        </p:txBody>
      </p:sp>
    </p:spTree>
    <p:extLst>
      <p:ext uri="{BB962C8B-B14F-4D97-AF65-F5344CB8AC3E}">
        <p14:creationId xmlns:p14="http://schemas.microsoft.com/office/powerpoint/2010/main" val="233633784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250</TotalTime>
  <Words>795</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Gill Sans MT</vt:lpstr>
      <vt:lpstr>Times New Roman</vt:lpstr>
      <vt:lpstr>Wingdings</vt:lpstr>
      <vt:lpstr>Wingdings 2</vt:lpstr>
      <vt:lpstr>Dividend</vt:lpstr>
      <vt:lpstr>EMPLOYEE DATA ANALYSIS USING EXCEL</vt:lpstr>
      <vt:lpstr>Project title</vt:lpstr>
      <vt:lpstr>AGENDA</vt:lpstr>
      <vt:lpstr>Problem statement</vt:lpstr>
      <vt:lpstr>PROJECT OVERVIEW</vt:lpstr>
      <vt:lpstr>WHO ARE THE END USERS ?</vt:lpstr>
      <vt:lpstr>OUR SOLUTION AND ITS VALUE PROPOSITION</vt:lpstr>
      <vt:lpstr>DATASET DESCRIPTION</vt:lpstr>
      <vt:lpstr>THE “WOW” IN OUR SOLUTION</vt:lpstr>
      <vt:lpstr>MODELLING</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HARIHARAN A</dc:creator>
  <cp:lastModifiedBy>HARIHARAN A</cp:lastModifiedBy>
  <cp:revision>1</cp:revision>
  <dcterms:created xsi:type="dcterms:W3CDTF">2024-08-31T09:50:14Z</dcterms:created>
  <dcterms:modified xsi:type="dcterms:W3CDTF">2024-08-31T14:00:18Z</dcterms:modified>
</cp:coreProperties>
</file>