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9" r:id="rId8"/>
    <p:sldId id="262"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333" autoAdjust="0"/>
  </p:normalViewPr>
  <p:slideViewPr>
    <p:cSldViewPr>
      <p:cViewPr>
        <p:scale>
          <a:sx n="50" d="100"/>
          <a:sy n="50" d="100"/>
        </p:scale>
        <p:origin x="1260" y="3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project%20grh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grht.xlsx]Sheet4!PivotTable2</c:name>
    <c:fmtId val="9"/>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Sheet4!$B$3</c:f>
              <c:strCache>
                <c:ptCount val="1"/>
                <c:pt idx="0">
                  <c:v>Sum of last_evaluation</c:v>
                </c:pt>
              </c:strCache>
            </c:strRef>
          </c:tx>
          <c:spPr>
            <a:solidFill>
              <a:schemeClr val="accent1"/>
            </a:solidFill>
            <a:ln>
              <a:noFill/>
            </a:ln>
            <a:effectLst/>
            <a:sp3d/>
          </c:spPr>
          <c:invertIfNegative val="0"/>
          <c:cat>
            <c:strRef>
              <c:f>Sheet4!$A$4:$A$9</c:f>
              <c:strCache>
                <c:ptCount val="5"/>
                <c:pt idx="0">
                  <c:v>2</c:v>
                </c:pt>
                <c:pt idx="1">
                  <c:v>4</c:v>
                </c:pt>
                <c:pt idx="2">
                  <c:v>5</c:v>
                </c:pt>
                <c:pt idx="3">
                  <c:v>6</c:v>
                </c:pt>
                <c:pt idx="4">
                  <c:v>7</c:v>
                </c:pt>
              </c:strCache>
            </c:strRef>
          </c:cat>
          <c:val>
            <c:numRef>
              <c:f>Sheet4!$B$4:$B$9</c:f>
              <c:numCache>
                <c:formatCode>General</c:formatCode>
                <c:ptCount val="5"/>
                <c:pt idx="0">
                  <c:v>3.17</c:v>
                </c:pt>
                <c:pt idx="1">
                  <c:v>0.92</c:v>
                </c:pt>
                <c:pt idx="2">
                  <c:v>3.58</c:v>
                </c:pt>
                <c:pt idx="3">
                  <c:v>1.58</c:v>
                </c:pt>
                <c:pt idx="4">
                  <c:v>0.88</c:v>
                </c:pt>
              </c:numCache>
            </c:numRef>
          </c:val>
          <c:extLst>
            <c:ext xmlns:c16="http://schemas.microsoft.com/office/drawing/2014/chart" uri="{C3380CC4-5D6E-409C-BE32-E72D297353CC}">
              <c16:uniqueId val="{00000000-17B7-4E37-AA97-C608734E03CE}"/>
            </c:ext>
          </c:extLst>
        </c:ser>
        <c:ser>
          <c:idx val="1"/>
          <c:order val="1"/>
          <c:tx>
            <c:strRef>
              <c:f>Sheet4!$C$3</c:f>
              <c:strCache>
                <c:ptCount val="1"/>
                <c:pt idx="0">
                  <c:v>Sum of satisfaction_level</c:v>
                </c:pt>
              </c:strCache>
            </c:strRef>
          </c:tx>
          <c:spPr>
            <a:solidFill>
              <a:schemeClr val="accent3"/>
            </a:solidFill>
            <a:ln>
              <a:noFill/>
            </a:ln>
            <a:effectLst/>
            <a:sp3d/>
          </c:spPr>
          <c:invertIfNegative val="0"/>
          <c:cat>
            <c:strRef>
              <c:f>Sheet4!$A$4:$A$9</c:f>
              <c:strCache>
                <c:ptCount val="5"/>
                <c:pt idx="0">
                  <c:v>2</c:v>
                </c:pt>
                <c:pt idx="1">
                  <c:v>4</c:v>
                </c:pt>
                <c:pt idx="2">
                  <c:v>5</c:v>
                </c:pt>
                <c:pt idx="3">
                  <c:v>6</c:v>
                </c:pt>
                <c:pt idx="4">
                  <c:v>7</c:v>
                </c:pt>
              </c:strCache>
            </c:strRef>
          </c:cat>
          <c:val>
            <c:numRef>
              <c:f>Sheet4!$C$4:$C$9</c:f>
              <c:numCache>
                <c:formatCode>General</c:formatCode>
                <c:ptCount val="5"/>
                <c:pt idx="0">
                  <c:v>2.44</c:v>
                </c:pt>
                <c:pt idx="1">
                  <c:v>0.84</c:v>
                </c:pt>
                <c:pt idx="2">
                  <c:v>3.33</c:v>
                </c:pt>
                <c:pt idx="3">
                  <c:v>0.21000000000000002</c:v>
                </c:pt>
                <c:pt idx="4">
                  <c:v>0.11</c:v>
                </c:pt>
              </c:numCache>
            </c:numRef>
          </c:val>
          <c:extLst>
            <c:ext xmlns:c16="http://schemas.microsoft.com/office/drawing/2014/chart" uri="{C3380CC4-5D6E-409C-BE32-E72D297353CC}">
              <c16:uniqueId val="{00000001-17B7-4E37-AA97-C608734E03CE}"/>
            </c:ext>
          </c:extLst>
        </c:ser>
        <c:ser>
          <c:idx val="2"/>
          <c:order val="2"/>
          <c:tx>
            <c:strRef>
              <c:f>Sheet4!$D$3</c:f>
              <c:strCache>
                <c:ptCount val="1"/>
                <c:pt idx="0">
                  <c:v>Sum of average_montly_hours</c:v>
                </c:pt>
              </c:strCache>
            </c:strRef>
          </c:tx>
          <c:spPr>
            <a:solidFill>
              <a:schemeClr val="accent5"/>
            </a:solidFill>
            <a:ln>
              <a:noFill/>
            </a:ln>
            <a:effectLst/>
            <a:sp3d/>
          </c:spPr>
          <c:invertIfNegative val="0"/>
          <c:cat>
            <c:strRef>
              <c:f>Sheet4!$A$4:$A$9</c:f>
              <c:strCache>
                <c:ptCount val="5"/>
                <c:pt idx="0">
                  <c:v>2</c:v>
                </c:pt>
                <c:pt idx="1">
                  <c:v>4</c:v>
                </c:pt>
                <c:pt idx="2">
                  <c:v>5</c:v>
                </c:pt>
                <c:pt idx="3">
                  <c:v>6</c:v>
                </c:pt>
                <c:pt idx="4">
                  <c:v>7</c:v>
                </c:pt>
              </c:strCache>
            </c:strRef>
          </c:cat>
          <c:val>
            <c:numRef>
              <c:f>Sheet4!$D$4:$D$9</c:f>
              <c:numCache>
                <c:formatCode>General</c:formatCode>
                <c:ptCount val="5"/>
                <c:pt idx="0">
                  <c:v>894</c:v>
                </c:pt>
                <c:pt idx="1">
                  <c:v>234</c:v>
                </c:pt>
                <c:pt idx="2">
                  <c:v>968</c:v>
                </c:pt>
                <c:pt idx="3">
                  <c:v>552</c:v>
                </c:pt>
                <c:pt idx="4">
                  <c:v>272</c:v>
                </c:pt>
              </c:numCache>
            </c:numRef>
          </c:val>
          <c:extLst>
            <c:ext xmlns:c16="http://schemas.microsoft.com/office/drawing/2014/chart" uri="{C3380CC4-5D6E-409C-BE32-E72D297353CC}">
              <c16:uniqueId val="{00000002-17B7-4E37-AA97-C608734E03CE}"/>
            </c:ext>
          </c:extLst>
        </c:ser>
        <c:dLbls>
          <c:showLegendKey val="0"/>
          <c:showVal val="0"/>
          <c:showCatName val="0"/>
          <c:showSerName val="0"/>
          <c:showPercent val="0"/>
          <c:showBubbleSize val="0"/>
        </c:dLbls>
        <c:gapWidth val="150"/>
        <c:shape val="box"/>
        <c:axId val="2096470879"/>
        <c:axId val="2096476639"/>
        <c:axId val="0"/>
      </c:bar3DChart>
      <c:catAx>
        <c:axId val="209647087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6476639"/>
        <c:crosses val="autoZero"/>
        <c:auto val="1"/>
        <c:lblAlgn val="ctr"/>
        <c:lblOffset val="100"/>
        <c:noMultiLvlLbl val="0"/>
      </c:catAx>
      <c:valAx>
        <c:axId val="2096476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64708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Vishali.B</a:t>
            </a:r>
            <a:endParaRPr lang="en-US" sz="2400" dirty="0"/>
          </a:p>
          <a:p>
            <a:r>
              <a:rPr lang="en-US" sz="2400" dirty="0"/>
              <a:t>REGISTER NO: 2213391042068/40D90C3EFC0DFAF97064DAD6C</a:t>
            </a:r>
          </a:p>
          <a:p>
            <a:r>
              <a:rPr lang="en-US" sz="2400" dirty="0"/>
              <a:t>DEPARTMENT :  Bachelor of commerce[Corporate secretaryship]</a:t>
            </a:r>
          </a:p>
          <a:p>
            <a:r>
              <a:rPr lang="en-US" sz="2400" dirty="0"/>
              <a:t>COLLEGE: Queen </a:t>
            </a:r>
            <a:r>
              <a:rPr lang="en-US" sz="2400" dirty="0" err="1"/>
              <a:t>mary’s</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3584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14124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5" name="Rectangle 1">
            <a:extLst>
              <a:ext uri="{FF2B5EF4-FFF2-40B4-BE49-F238E27FC236}">
                <a16:creationId xmlns:a16="http://schemas.microsoft.com/office/drawing/2014/main" id="{CCBD3169-1169-C0B9-87FB-01D16FC6CE4A}"/>
              </a:ext>
            </a:extLst>
          </p:cNvPr>
          <p:cNvSpPr>
            <a:spLocks noChangeArrowheads="1"/>
          </p:cNvSpPr>
          <p:nvPr/>
        </p:nvSpPr>
        <p:spPr bwMode="auto">
          <a:xfrm>
            <a:off x="457200" y="987564"/>
            <a:ext cx="489585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Group 5</a:t>
            </a:r>
            <a:r>
              <a:rPr kumimoji="0" lang="en-US" altLang="en-US" sz="1800" b="0" i="0" u="none" strike="noStrike" cap="none" normalizeH="0" baseline="0" dirty="0">
                <a:ln>
                  <a:noFill/>
                </a:ln>
                <a:solidFill>
                  <a:schemeClr val="tx1"/>
                </a:solidFill>
                <a:effectLst/>
                <a:latin typeface="Arial" panose="020B0604020202020204" pitchFamily="34" charset="0"/>
              </a:rPr>
              <a:t> stands out with the highest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Sum of Last Evaluation</a:t>
            </a:r>
            <a:r>
              <a:rPr kumimoji="0" lang="en-US" altLang="en-US" sz="1800" b="0" i="0" u="none" strike="noStrike" cap="none" normalizeH="0" baseline="0" dirty="0">
                <a:ln>
                  <a:noFill/>
                </a:ln>
                <a:solidFill>
                  <a:schemeClr val="tx1"/>
                </a:solidFill>
                <a:effectLst/>
                <a:latin typeface="Arial" panose="020B0604020202020204" pitchFamily="34" charset="0"/>
              </a:rPr>
              <a:t>: 3.58 (indicating strong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Sum of Satisfaction Level</a:t>
            </a:r>
            <a:r>
              <a:rPr kumimoji="0" lang="en-US" altLang="en-US" sz="1800" b="0" i="0" u="none" strike="noStrike" cap="none" normalizeH="0" baseline="0" dirty="0">
                <a:ln>
                  <a:noFill/>
                </a:ln>
                <a:solidFill>
                  <a:schemeClr val="tx1"/>
                </a:solidFill>
                <a:effectLst/>
                <a:latin typeface="Arial" panose="020B0604020202020204" pitchFamily="34" charset="0"/>
              </a:rPr>
              <a:t>: 3.33 (showing high employee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Sum of Average Monthly Hours</a:t>
            </a:r>
            <a:r>
              <a:rPr kumimoji="0" lang="en-US" altLang="en-US" sz="1800" b="0" i="0" u="none" strike="noStrike" cap="none" normalizeH="0" baseline="0" dirty="0">
                <a:ln>
                  <a:noFill/>
                </a:ln>
                <a:solidFill>
                  <a:schemeClr val="tx1"/>
                </a:solidFill>
                <a:effectLst/>
                <a:latin typeface="Arial" panose="020B0604020202020204" pitchFamily="34" charset="0"/>
              </a:rPr>
              <a:t>: 968 (indicating they are working the most hours overall)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Group 2</a:t>
            </a:r>
            <a:r>
              <a:rPr kumimoji="0" lang="en-US" altLang="en-US" sz="1800" b="0" i="0" u="none" strike="noStrike" cap="none" normalizeH="0" baseline="0" dirty="0">
                <a:ln>
                  <a:noFill/>
                </a:ln>
                <a:solidFill>
                  <a:schemeClr val="tx1"/>
                </a:solidFill>
                <a:effectLst/>
                <a:latin typeface="Arial" panose="020B0604020202020204" pitchFamily="34" charset="0"/>
              </a:rPr>
              <a:t> shows moderately good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Sum of Last Evaluation</a:t>
            </a:r>
            <a:r>
              <a:rPr kumimoji="0" lang="en-US" altLang="en-US" sz="1800" b="0" i="0" u="none" strike="noStrike" cap="none" normalizeH="0" baseline="0" dirty="0">
                <a:ln>
                  <a:noFill/>
                </a:ln>
                <a:solidFill>
                  <a:schemeClr val="tx1"/>
                </a:solidFill>
                <a:effectLst/>
                <a:latin typeface="Arial" panose="020B0604020202020204" pitchFamily="34" charset="0"/>
              </a:rPr>
              <a:t>: 3.17 (second-highest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Sum of Satisfaction Level</a:t>
            </a:r>
            <a:r>
              <a:rPr kumimoji="0" lang="en-US" altLang="en-US" sz="1800" b="0" i="0" u="none" strike="noStrike" cap="none" normalizeH="0" baseline="0" dirty="0">
                <a:ln>
                  <a:noFill/>
                </a:ln>
                <a:solidFill>
                  <a:schemeClr val="tx1"/>
                </a:solidFill>
                <a:effectLst/>
                <a:latin typeface="Arial" panose="020B0604020202020204" pitchFamily="34" charset="0"/>
              </a:rPr>
              <a:t>: 2.44 (decent satisfaction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Sum of Average Monthly Hours</a:t>
            </a:r>
            <a:r>
              <a:rPr kumimoji="0" lang="en-US" altLang="en-US" sz="1800" b="0" i="0" u="none" strike="noStrike" cap="none" normalizeH="0" baseline="0" dirty="0">
                <a:ln>
                  <a:noFill/>
                </a:ln>
                <a:solidFill>
                  <a:schemeClr val="tx1"/>
                </a:solidFill>
                <a:effectLst/>
                <a:latin typeface="Arial" panose="020B0604020202020204" pitchFamily="34" charset="0"/>
              </a:rPr>
              <a:t>: 894 (still a high workload)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Group 2 demonstrates good performance and satisfaction but slightly lower compared to Group 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8" name="Chart 17">
            <a:extLst>
              <a:ext uri="{FF2B5EF4-FFF2-40B4-BE49-F238E27FC236}">
                <a16:creationId xmlns:a16="http://schemas.microsoft.com/office/drawing/2014/main" id="{41F52263-DCAB-5935-E8F7-1BAFF4053168}"/>
              </a:ext>
            </a:extLst>
          </p:cNvPr>
          <p:cNvGraphicFramePr>
            <a:graphicFrameLocks/>
          </p:cNvGraphicFramePr>
          <p:nvPr>
            <p:extLst>
              <p:ext uri="{D42A27DB-BD31-4B8C-83A1-F6EECF244321}">
                <p14:modId xmlns:p14="http://schemas.microsoft.com/office/powerpoint/2010/main" val="2270944842"/>
              </p:ext>
            </p:extLst>
          </p:nvPr>
        </p:nvGraphicFramePr>
        <p:xfrm>
          <a:off x="5353050" y="1246711"/>
          <a:ext cx="5715000" cy="40717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838200" y="1524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6AE7C5-3B2A-97F3-1161-37EA982FE087}"/>
              </a:ext>
            </a:extLst>
          </p:cNvPr>
          <p:cNvSpPr txBox="1"/>
          <p:nvPr/>
        </p:nvSpPr>
        <p:spPr>
          <a:xfrm>
            <a:off x="838200" y="1299210"/>
            <a:ext cx="8204200" cy="4832092"/>
          </a:xfrm>
          <a:prstGeom prst="rect">
            <a:avLst/>
          </a:prstGeom>
          <a:noFill/>
        </p:spPr>
        <p:txBody>
          <a:bodyPr wrap="square">
            <a:spAutoFit/>
          </a:bodyPr>
          <a:lstStyle/>
          <a:p>
            <a:r>
              <a:rPr lang="en-US" sz="2800" dirty="0">
                <a:latin typeface="Georgia" panose="02040502050405020303" pitchFamily="18" charset="0"/>
              </a:rPr>
              <a:t>The data suggests that while some groups are thriving, others are facing challenges that need to be addressed to improve overall employee satisfaction and performance. By focusing on the groups with lower satisfaction and performance, the organization can implement targeted interventions to enhance the work environment, optimize workloads, and ultimately drive better results across all teams. Regular monitoring and a proactive approach will be key to maintaining a balanced and productive workforce.</a:t>
            </a:r>
            <a:endParaRPr lang="en-IN" sz="2800" dirty="0">
              <a:latin typeface="Georgia" panose="02040502050405020303"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HR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39112" y="6013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03264" y="31179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7" name="TextBox 16">
            <a:extLst>
              <a:ext uri="{FF2B5EF4-FFF2-40B4-BE49-F238E27FC236}">
                <a16:creationId xmlns:a16="http://schemas.microsoft.com/office/drawing/2014/main" id="{652300AD-9B0C-F539-716E-A76B21FF1528}"/>
              </a:ext>
            </a:extLst>
          </p:cNvPr>
          <p:cNvSpPr txBox="1"/>
          <p:nvPr/>
        </p:nvSpPr>
        <p:spPr>
          <a:xfrm rot="10800000" flipV="1">
            <a:off x="1142999" y="3061270"/>
            <a:ext cx="7620001" cy="923330"/>
          </a:xfrm>
          <a:prstGeom prst="rect">
            <a:avLst/>
          </a:prstGeom>
          <a:noFill/>
        </p:spPr>
        <p:txBody>
          <a:bodyPr wrap="square">
            <a:spAutoFit/>
          </a:bodyPr>
          <a:lstStyle/>
          <a:p>
            <a:endParaRPr lang="en-IN" dirty="0"/>
          </a:p>
          <a:p>
            <a:r>
              <a:rPr lang="en-IN" dirty="0"/>
              <a:t>.</a:t>
            </a:r>
          </a:p>
          <a:p>
            <a:endParaRPr lang="en-IN" dirty="0"/>
          </a:p>
        </p:txBody>
      </p:sp>
      <p:sp>
        <p:nvSpPr>
          <p:cNvPr id="9" name="TextBox 8">
            <a:extLst>
              <a:ext uri="{FF2B5EF4-FFF2-40B4-BE49-F238E27FC236}">
                <a16:creationId xmlns:a16="http://schemas.microsoft.com/office/drawing/2014/main" id="{CFCDBD84-1601-4859-3EA1-35D574507ABC}"/>
              </a:ext>
            </a:extLst>
          </p:cNvPr>
          <p:cNvSpPr txBox="1"/>
          <p:nvPr/>
        </p:nvSpPr>
        <p:spPr>
          <a:xfrm>
            <a:off x="701675" y="1585257"/>
            <a:ext cx="7620000" cy="4401205"/>
          </a:xfrm>
          <a:prstGeom prst="rect">
            <a:avLst/>
          </a:prstGeom>
          <a:noFill/>
        </p:spPr>
        <p:txBody>
          <a:bodyPr wrap="square" rtlCol="0">
            <a:spAutoFit/>
          </a:bodyPr>
          <a:lstStyle/>
          <a:p>
            <a:r>
              <a:rPr lang="en-US" sz="2800" dirty="0">
                <a:latin typeface="Georgia" panose="02040502050405020303" pitchFamily="18" charset="0"/>
              </a:rPr>
              <a:t>The HR department is concerned with understanding key factors that impact employee performance, satisfaction, and overall productivity within the organization. To identify potential areas for improvement and optimize employee engagement, the department seeks to analyze the relationship between employee evaluations, satisfaction levels, and working hours across different employee categories.</a:t>
            </a:r>
            <a:endParaRPr lang="en-IN" sz="2800" dirty="0">
              <a:latin typeface="Georgia" panose="020405020504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077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95300" y="1905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0121271-EA1D-3A5B-A575-DAE4D40D0522}"/>
              </a:ext>
            </a:extLst>
          </p:cNvPr>
          <p:cNvSpPr txBox="1"/>
          <p:nvPr/>
        </p:nvSpPr>
        <p:spPr>
          <a:xfrm>
            <a:off x="3050722" y="21113234"/>
            <a:ext cx="6101442" cy="369332"/>
          </a:xfrm>
          <a:prstGeom prst="rect">
            <a:avLst/>
          </a:prstGeom>
          <a:noFill/>
        </p:spPr>
        <p:txBody>
          <a:bodyPr wrap="square">
            <a:spAutoFit/>
          </a:bodyPr>
          <a:lstStyle/>
          <a:p>
            <a:r>
              <a:rPr lang="en-US" sz="1800" b="0" i="0" dirty="0">
                <a:solidFill>
                  <a:srgbClr val="0D0D0D"/>
                </a:solidFill>
                <a:effectLst/>
                <a:latin typeface="Times New Roman" panose="02020603050405020304" pitchFamily="18" charset="0"/>
                <a:cs typeface="Times New Roman" panose="02020603050405020304" pitchFamily="18" charset="0"/>
              </a:rPr>
              <a:t>Here</a:t>
            </a:r>
            <a:endParaRPr lang="en-IN" dirty="0"/>
          </a:p>
        </p:txBody>
      </p:sp>
      <p:sp>
        <p:nvSpPr>
          <p:cNvPr id="9" name="TextBox 8">
            <a:extLst>
              <a:ext uri="{FF2B5EF4-FFF2-40B4-BE49-F238E27FC236}">
                <a16:creationId xmlns:a16="http://schemas.microsoft.com/office/drawing/2014/main" id="{B7662FDA-5D35-9A26-B2A6-4FCB9E4D5C0B}"/>
              </a:ext>
            </a:extLst>
          </p:cNvPr>
          <p:cNvSpPr txBox="1"/>
          <p:nvPr/>
        </p:nvSpPr>
        <p:spPr>
          <a:xfrm>
            <a:off x="495300" y="1219458"/>
            <a:ext cx="8858250" cy="4832092"/>
          </a:xfrm>
          <a:prstGeom prst="rect">
            <a:avLst/>
          </a:prstGeom>
          <a:noFill/>
        </p:spPr>
        <p:txBody>
          <a:bodyPr wrap="square" rtlCol="0">
            <a:spAutoFit/>
          </a:bodyPr>
          <a:lstStyle/>
          <a:p>
            <a:r>
              <a:rPr lang="en-US" sz="2800" dirty="0">
                <a:latin typeface="Georgia" panose="02040502050405020303" pitchFamily="18" charset="0"/>
              </a:rPr>
              <a:t>This project focuses on analyzing key HR metrics such as employee evaluations, satisfaction levels, and average monthly working hours across different employee groups. The objective is to identify trends and correlations that can provide insights into workforce performance and satisfaction. By examining these metrics, the project aims to highlight areas of concern, such as low satisfaction or potential overwork, and suggest actionable strategies to improve overall employee engagement and productivity within the organization</a:t>
            </a:r>
            <a:r>
              <a:rPr lang="en-US" dirty="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6610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5068"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5C88183-7E5F-E25B-3021-475D667B0B53}"/>
              </a:ext>
            </a:extLst>
          </p:cNvPr>
          <p:cNvSpPr txBox="1"/>
          <p:nvPr/>
        </p:nvSpPr>
        <p:spPr>
          <a:xfrm>
            <a:off x="1600201" y="1905000"/>
            <a:ext cx="4267200" cy="923330"/>
          </a:xfrm>
          <a:prstGeom prst="rect">
            <a:avLst/>
          </a:prstGeom>
          <a:noFill/>
        </p:spPr>
        <p:txBody>
          <a:bodyPr wrap="square">
            <a:spAutoFit/>
          </a:bodyPr>
          <a:lstStyle/>
          <a:p>
            <a:r>
              <a:rPr lang="en-IN" dirty="0"/>
              <a:t>-</a:t>
            </a:r>
          </a:p>
          <a:p>
            <a:endParaRPr lang="en-IN" dirty="0"/>
          </a:p>
          <a:p>
            <a:endParaRPr lang="en-IN" dirty="0"/>
          </a:p>
        </p:txBody>
      </p:sp>
      <p:sp>
        <p:nvSpPr>
          <p:cNvPr id="13" name="Rectangle 4">
            <a:extLst>
              <a:ext uri="{FF2B5EF4-FFF2-40B4-BE49-F238E27FC236}">
                <a16:creationId xmlns:a16="http://schemas.microsoft.com/office/drawing/2014/main" id="{B920C2AA-DFD8-4EC5-A1BD-58181651283A}"/>
              </a:ext>
            </a:extLst>
          </p:cNvPr>
          <p:cNvSpPr>
            <a:spLocks noChangeArrowheads="1"/>
          </p:cNvSpPr>
          <p:nvPr/>
        </p:nvSpPr>
        <p:spPr bwMode="auto">
          <a:xfrm>
            <a:off x="228600" y="1235758"/>
            <a:ext cx="935355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eorgia" panose="02040502050405020303" pitchFamily="18" charset="0"/>
              </a:rPr>
              <a:t>HR Managers and Executives</a:t>
            </a:r>
            <a:r>
              <a:rPr kumimoji="0" lang="en-US" altLang="en-US" sz="2400" b="0" i="0" u="none" strike="noStrike" cap="none" normalizeH="0" baseline="0" dirty="0">
                <a:ln>
                  <a:noFill/>
                </a:ln>
                <a:solidFill>
                  <a:schemeClr val="tx1"/>
                </a:solidFill>
                <a:effectLst/>
                <a:latin typeface="Georgia" panose="02040502050405020303" pitchFamily="18" charset="0"/>
              </a:rPr>
              <a:t>: They will use the insights from the analysis to make informed decisions about employee engagement, satisfaction, and performance management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eorgia" panose="02040502050405020303" pitchFamily="18" charset="0"/>
              </a:rPr>
              <a:t>Department Heads and Team Leaders</a:t>
            </a:r>
            <a:r>
              <a:rPr kumimoji="0" lang="en-US" altLang="en-US" sz="2400" b="0" i="0" u="none" strike="noStrike" cap="none" normalizeH="0" baseline="0" dirty="0">
                <a:ln>
                  <a:noFill/>
                </a:ln>
                <a:solidFill>
                  <a:schemeClr val="tx1"/>
                </a:solidFill>
                <a:effectLst/>
                <a:latin typeface="Georgia" panose="02040502050405020303" pitchFamily="18" charset="0"/>
              </a:rPr>
              <a:t>: They could leverage the data to better understand the dynamics within their teams, identify areas needing attention, and implement targeted interventions.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eorgia" panose="02040502050405020303" pitchFamily="18" charset="0"/>
              </a:rPr>
              <a:t>Senior Leadership (C-Suite Executives)</a:t>
            </a:r>
            <a:r>
              <a:rPr kumimoji="0" lang="en-US" altLang="en-US" sz="2400" b="0" i="0" u="none" strike="noStrike" cap="none" normalizeH="0" baseline="0" dirty="0">
                <a:ln>
                  <a:noFill/>
                </a:ln>
                <a:solidFill>
                  <a:schemeClr val="tx1"/>
                </a:solidFill>
                <a:effectLst/>
                <a:latin typeface="Georgia" panose="02040502050405020303" pitchFamily="18" charset="0"/>
              </a:rPr>
              <a:t>: Insights from the analysis can guide overall organizational strategy, particularly in areas related to workforce management, productivity, and retention.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eorgia" panose="02040502050405020303" pitchFamily="18" charset="0"/>
              </a:rPr>
              <a:t>HR Analysts</a:t>
            </a:r>
            <a:r>
              <a:rPr kumimoji="0" lang="en-US" altLang="en-US" sz="2400" b="0" i="0" u="none" strike="noStrike" cap="none" normalizeH="0" baseline="0" dirty="0">
                <a:ln>
                  <a:noFill/>
                </a:ln>
                <a:solidFill>
                  <a:schemeClr val="tx1"/>
                </a:solidFill>
                <a:effectLst/>
                <a:latin typeface="Georgia" panose="02040502050405020303" pitchFamily="18" charset="0"/>
              </a:rPr>
              <a:t>: These users might be directly involved in conducting the analysis and will use the findings to further refine HR processes and policies.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398" y="188644"/>
            <a:ext cx="10681335" cy="758190"/>
          </a:xfrm>
        </p:spPr>
        <p:txBody>
          <a:bodyPr/>
          <a:lstStyle/>
          <a:p>
            <a:r>
              <a:rPr lang="en-IN" dirty="0"/>
              <a:t>Dataset Description</a:t>
            </a:r>
          </a:p>
        </p:txBody>
      </p:sp>
      <p:sp>
        <p:nvSpPr>
          <p:cNvPr id="4" name="TextBox 3">
            <a:extLst>
              <a:ext uri="{FF2B5EF4-FFF2-40B4-BE49-F238E27FC236}">
                <a16:creationId xmlns:a16="http://schemas.microsoft.com/office/drawing/2014/main" id="{5EE95C6E-E30C-FB04-9E0F-64B77E60B15C}"/>
              </a:ext>
            </a:extLst>
          </p:cNvPr>
          <p:cNvSpPr txBox="1"/>
          <p:nvPr/>
        </p:nvSpPr>
        <p:spPr>
          <a:xfrm>
            <a:off x="977266" y="972234"/>
            <a:ext cx="10681335" cy="646331"/>
          </a:xfrm>
          <a:prstGeom prst="rect">
            <a:avLst/>
          </a:prstGeom>
          <a:noFill/>
        </p:spPr>
        <p:txBody>
          <a:bodyPr wrap="square">
            <a:spAutoFit/>
          </a:bodyPr>
          <a:lstStyle/>
          <a:p>
            <a:endParaRPr lang="en-IN" dirty="0"/>
          </a:p>
          <a:p>
            <a:endParaRPr lang="en-IN" dirty="0"/>
          </a:p>
        </p:txBody>
      </p:sp>
      <p:sp>
        <p:nvSpPr>
          <p:cNvPr id="5" name="Rectangle 1">
            <a:extLst>
              <a:ext uri="{FF2B5EF4-FFF2-40B4-BE49-F238E27FC236}">
                <a16:creationId xmlns:a16="http://schemas.microsoft.com/office/drawing/2014/main" id="{72F69B43-E3A1-BED1-2843-1BD0AF3D539F}"/>
              </a:ext>
            </a:extLst>
          </p:cNvPr>
          <p:cNvSpPr>
            <a:spLocks noChangeArrowheads="1"/>
          </p:cNvSpPr>
          <p:nvPr/>
        </p:nvSpPr>
        <p:spPr bwMode="auto">
          <a:xfrm rot="10800000" flipV="1">
            <a:off x="533399" y="972235"/>
            <a:ext cx="1068133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eorgia" panose="02040502050405020303" pitchFamily="18" charset="0"/>
              </a:rPr>
              <a:t>Row Labels</a:t>
            </a:r>
            <a:r>
              <a:rPr kumimoji="0" lang="en-US" altLang="en-US" sz="2400" b="0" i="0" u="none" strike="noStrike" cap="none" normalizeH="0" baseline="0" dirty="0">
                <a:ln>
                  <a:noFill/>
                </a:ln>
                <a:solidFill>
                  <a:schemeClr val="tx1"/>
                </a:solidFill>
                <a:effectLst/>
                <a:latin typeface="Georgia" panose="02040502050405020303" pitchFamily="18" charset="0"/>
              </a:rPr>
              <a:t>: This column categorizes employees into different groups (e.g., 2, 4, 5, 6, 7). These groups may represent departments, teams, or another classification within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eorgia" panose="02040502050405020303" pitchFamily="18" charset="0"/>
              </a:rPr>
              <a:t>Sum of Last Evaluation</a:t>
            </a:r>
            <a:r>
              <a:rPr kumimoji="0" lang="en-US" altLang="en-US" sz="2400" b="0" i="0" u="none" strike="noStrike" cap="none" normalizeH="0" baseline="0" dirty="0">
                <a:ln>
                  <a:noFill/>
                </a:ln>
                <a:solidFill>
                  <a:schemeClr val="tx1"/>
                </a:solidFill>
                <a:effectLst/>
                <a:latin typeface="Georgia" panose="02040502050405020303" pitchFamily="18" charset="0"/>
              </a:rPr>
              <a:t>: This column provides the sum of the last performance evaluation scores for all employees within each group. Higher values indicate stronger overall performance within the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eorgia" panose="02040502050405020303" pitchFamily="18" charset="0"/>
              </a:rPr>
              <a:t>Sum of Satisfaction Level</a:t>
            </a:r>
            <a:r>
              <a:rPr kumimoji="0" lang="en-US" altLang="en-US" sz="2400" b="0" i="0" u="none" strike="noStrike" cap="none" normalizeH="0" baseline="0" dirty="0">
                <a:ln>
                  <a:noFill/>
                </a:ln>
                <a:solidFill>
                  <a:schemeClr val="tx1"/>
                </a:solidFill>
                <a:effectLst/>
                <a:latin typeface="Georgia" panose="02040502050405020303" pitchFamily="18" charset="0"/>
              </a:rPr>
              <a:t>: This column shows the cumulative employee satisfaction scores for each group. It reflects the overall satisfaction of employees, with higher sums indicating greater overall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eorgia" panose="02040502050405020303" pitchFamily="18" charset="0"/>
              </a:rPr>
              <a:t>Sum of Average Monthly Hours</a:t>
            </a:r>
            <a:r>
              <a:rPr kumimoji="0" lang="en-US" altLang="en-US" sz="2400" b="0" i="0" u="none" strike="noStrike" cap="none" normalizeH="0" baseline="0" dirty="0">
                <a:ln>
                  <a:noFill/>
                </a:ln>
                <a:solidFill>
                  <a:schemeClr val="tx1"/>
                </a:solidFill>
                <a:effectLst/>
                <a:latin typeface="Georgia" panose="02040502050405020303" pitchFamily="18" charset="0"/>
              </a:rPr>
              <a:t>: This column sums the total average monthly working hours for all employees within each group. It helps to identify workload levels across different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eorgia" panose="02040502050405020303" pitchFamily="18" charset="0"/>
              </a:rPr>
              <a:t>Grand Total</a:t>
            </a:r>
            <a:r>
              <a:rPr kumimoji="0" lang="en-US" altLang="en-US" sz="2400" b="0" i="0" u="none" strike="noStrike" cap="none" normalizeH="0" baseline="0" dirty="0">
                <a:ln>
                  <a:noFill/>
                </a:ln>
                <a:solidFill>
                  <a:schemeClr val="tx1"/>
                </a:solidFill>
                <a:effectLst/>
                <a:latin typeface="Georgia" panose="02040502050405020303" pitchFamily="18" charset="0"/>
              </a:rPr>
              <a:t>: The final row aggregates the total sums across all groups, giving an overall picture of the organization's performance, satisfaction, and working hours.</a:t>
            </a:r>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978" y="656750"/>
            <a:ext cx="2506406" cy="2924650"/>
          </a:xfrm>
          <a:prstGeom prst="rect">
            <a:avLst/>
          </a:prstGeom>
        </p:spPr>
      </p:pic>
      <p:sp>
        <p:nvSpPr>
          <p:cNvPr id="3" name="object 3"/>
          <p:cNvSpPr/>
          <p:nvPr/>
        </p:nvSpPr>
        <p:spPr>
          <a:xfrm>
            <a:off x="11536362" y="589258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06481" y="3329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536362" y="64674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10049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AE833602-575C-A1C1-8816-034E194C78BE}"/>
              </a:ext>
            </a:extLst>
          </p:cNvPr>
          <p:cNvSpPr txBox="1"/>
          <p:nvPr/>
        </p:nvSpPr>
        <p:spPr>
          <a:xfrm>
            <a:off x="2875711" y="543594"/>
            <a:ext cx="8269378" cy="369332"/>
          </a:xfrm>
          <a:prstGeom prst="rect">
            <a:avLst/>
          </a:prstGeom>
          <a:noFill/>
        </p:spPr>
        <p:txBody>
          <a:bodyPr wrap="square">
            <a:spAutoFit/>
          </a:bodyPr>
          <a:lstStyle/>
          <a:p>
            <a:r>
              <a:rPr lang="en-IN" dirty="0"/>
              <a:t>-</a:t>
            </a:r>
          </a:p>
        </p:txBody>
      </p:sp>
      <p:sp>
        <p:nvSpPr>
          <p:cNvPr id="8" name="TextBox 7">
            <a:extLst>
              <a:ext uri="{FF2B5EF4-FFF2-40B4-BE49-F238E27FC236}">
                <a16:creationId xmlns:a16="http://schemas.microsoft.com/office/drawing/2014/main" id="{A33578B2-7F8A-2245-3FF1-560A85D0E6BF}"/>
              </a:ext>
            </a:extLst>
          </p:cNvPr>
          <p:cNvSpPr txBox="1"/>
          <p:nvPr/>
        </p:nvSpPr>
        <p:spPr>
          <a:xfrm>
            <a:off x="2319337" y="675800"/>
            <a:ext cx="9885363" cy="5909310"/>
          </a:xfrm>
          <a:prstGeom prst="rect">
            <a:avLst/>
          </a:prstGeom>
          <a:noFill/>
        </p:spPr>
        <p:txBody>
          <a:bodyPr wrap="square" rtlCol="0">
            <a:spAutoFit/>
          </a:bodyPr>
          <a:lstStyle/>
          <a:p>
            <a:pPr>
              <a:buFont typeface="+mj-lt"/>
              <a:buAutoNum type="arabicPeriod"/>
            </a:pPr>
            <a:r>
              <a:rPr lang="en-US" sz="2000" b="1" dirty="0">
                <a:latin typeface="Georgia" panose="02040502050405020303" pitchFamily="18" charset="0"/>
              </a:rPr>
              <a:t>Data Analysis and Visualization</a:t>
            </a:r>
            <a:r>
              <a:rPr lang="en-US" sz="2000" dirty="0">
                <a:latin typeface="Georgia" panose="02040502050405020303" pitchFamily="18" charset="0"/>
              </a:rPr>
              <a:t>:</a:t>
            </a:r>
          </a:p>
          <a:p>
            <a:pPr marL="742950" lvl="1" indent="-285750">
              <a:buFont typeface="+mj-lt"/>
              <a:buAutoNum type="arabicPeriod"/>
            </a:pPr>
            <a:r>
              <a:rPr lang="en-US" sz="2000" dirty="0">
                <a:latin typeface="Georgia" panose="02040502050405020303" pitchFamily="18" charset="0"/>
              </a:rPr>
              <a:t>Conduct a detailed analysis of the provided HR metrics (last evaluation, satisfaction level, and average monthly hours) across the different employee groups.</a:t>
            </a:r>
          </a:p>
          <a:p>
            <a:pPr>
              <a:buFont typeface="+mj-lt"/>
              <a:buAutoNum type="arabicPeriod"/>
            </a:pPr>
            <a:r>
              <a:rPr lang="en-US" sz="2000" b="1" dirty="0">
                <a:latin typeface="Georgia" panose="02040502050405020303" pitchFamily="18" charset="0"/>
              </a:rPr>
              <a:t>Predictive Modeling</a:t>
            </a:r>
            <a:r>
              <a:rPr lang="en-US" sz="2000" dirty="0">
                <a:latin typeface="Georgia" panose="02040502050405020303" pitchFamily="18" charset="0"/>
              </a:rPr>
              <a:t>:</a:t>
            </a:r>
          </a:p>
          <a:p>
            <a:pPr marL="742950" lvl="1" indent="-285750">
              <a:buFont typeface="+mj-lt"/>
              <a:buAutoNum type="arabicPeriod"/>
            </a:pPr>
            <a:r>
              <a:rPr lang="en-US" sz="2000" dirty="0">
                <a:latin typeface="Georgia" panose="02040502050405020303" pitchFamily="18" charset="0"/>
              </a:rPr>
              <a:t>Develop predictive models to understand the potential impact of various factors (e.g., working hours) on employee satisfaction and performance.</a:t>
            </a:r>
          </a:p>
          <a:p>
            <a:pPr marL="742950" lvl="1" indent="-285750">
              <a:buFont typeface="+mj-lt"/>
              <a:buAutoNum type="arabicPeriod"/>
            </a:pPr>
            <a:r>
              <a:rPr lang="en-US" sz="2000" dirty="0">
                <a:latin typeface="Georgia" panose="02040502050405020303" pitchFamily="18" charset="0"/>
              </a:rPr>
              <a:t>Use these models to forecast future trends and identify risk areas for employee burnout or disengagement.</a:t>
            </a:r>
          </a:p>
          <a:p>
            <a:r>
              <a:rPr lang="en-US" sz="2000" b="1" dirty="0">
                <a:latin typeface="Georgia" panose="02040502050405020303" pitchFamily="18" charset="0"/>
              </a:rPr>
              <a:t>Value Proposition:</a:t>
            </a:r>
          </a:p>
          <a:p>
            <a:pPr>
              <a:buFont typeface="+mj-lt"/>
              <a:buAutoNum type="arabicPeriod"/>
            </a:pPr>
            <a:r>
              <a:rPr lang="en-US" sz="2000" b="1" dirty="0">
                <a:latin typeface="Georgia" panose="02040502050405020303" pitchFamily="18" charset="0"/>
              </a:rPr>
              <a:t>Enhanced Employee Satisfaction</a:t>
            </a:r>
            <a:r>
              <a:rPr lang="en-US" sz="2000" dirty="0">
                <a:latin typeface="Georgia" panose="02040502050405020303" pitchFamily="18" charset="0"/>
              </a:rPr>
              <a:t>:</a:t>
            </a:r>
          </a:p>
          <a:p>
            <a:pPr marL="742950" lvl="1" indent="-285750">
              <a:buFont typeface="+mj-lt"/>
              <a:buAutoNum type="arabicPeriod"/>
            </a:pPr>
            <a:r>
              <a:rPr lang="en-US" sz="2000" dirty="0">
                <a:latin typeface="Georgia" panose="02040502050405020303" pitchFamily="18" charset="0"/>
              </a:rPr>
              <a:t>By identifying and addressing the factors leading to low satisfaction, the organization can improve employee morale and reduce turnover, leading to a more engaged and motivated workforce.</a:t>
            </a:r>
          </a:p>
          <a:p>
            <a:pPr>
              <a:buFont typeface="+mj-lt"/>
              <a:buAutoNum type="arabicPeriod"/>
            </a:pPr>
            <a:r>
              <a:rPr lang="en-US" sz="2000" b="1" dirty="0">
                <a:latin typeface="Georgia" panose="02040502050405020303" pitchFamily="18" charset="0"/>
              </a:rPr>
              <a:t>Optimized Workforce Productivity</a:t>
            </a:r>
            <a:r>
              <a:rPr lang="en-US" sz="2000" dirty="0">
                <a:latin typeface="Georgia" panose="02040502050405020303" pitchFamily="18" charset="0"/>
              </a:rPr>
              <a:t>:</a:t>
            </a:r>
          </a:p>
          <a:p>
            <a:pPr marL="742950" lvl="1" indent="-285750">
              <a:buFont typeface="+mj-lt"/>
              <a:buAutoNum type="arabicPeriod"/>
            </a:pPr>
            <a:r>
              <a:rPr lang="en-US" sz="2000" dirty="0">
                <a:latin typeface="Georgia" panose="02040502050405020303" pitchFamily="18" charset="0"/>
              </a:rPr>
              <a:t>The solution allows HR to better balance workloads, ensuring that employees are neither overworked nor underutilized, which can lead to higher productivity and efficiency.</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7E4A760-750B-9BC2-0A9E-71DA36AB121D}"/>
              </a:ext>
            </a:extLst>
          </p:cNvPr>
          <p:cNvSpPr txBox="1"/>
          <p:nvPr/>
        </p:nvSpPr>
        <p:spPr>
          <a:xfrm>
            <a:off x="304800" y="1126916"/>
            <a:ext cx="9753600" cy="526297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Georgia" panose="02040502050405020303" pitchFamily="18" charset="0"/>
              </a:rPr>
              <a:t>STEP 1: USED KAGGLE TO DOWNLOAD EMPLOYEE DATESET FOR THE DATA ANALYTICS AND USED EXCEL TO ARRANGE THE DATA OF EMPLOYEE DATASET</a:t>
            </a:r>
          </a:p>
          <a:p>
            <a:pPr marL="285750" indent="-285750">
              <a:buFont typeface="Wingdings" panose="05000000000000000000" pitchFamily="2" charset="2"/>
              <a:buChar char="Ø"/>
            </a:pPr>
            <a:r>
              <a:rPr lang="en-IN" sz="2400" dirty="0">
                <a:latin typeface="Georgia" panose="02040502050405020303" pitchFamily="18" charset="0"/>
              </a:rPr>
              <a:t>STEP 2: THE DATA ARE ARRANGED IN A TABULAR FORMAT WITH A CLEAR HEADERS FOR EACH COLUMN USED TABLES TO CONVERT DATA RANGES INTO EXCEL TABLES (INSERT &gt; TABLES) FOR BETTER MANAGEMENT AND ANALYSIS</a:t>
            </a:r>
          </a:p>
          <a:p>
            <a:pPr marL="285750" indent="-285750">
              <a:buFont typeface="Wingdings" panose="05000000000000000000" pitchFamily="2" charset="2"/>
              <a:buChar char="Ø"/>
            </a:pPr>
            <a:r>
              <a:rPr lang="en-IN" sz="2400" dirty="0">
                <a:latin typeface="Georgia" panose="02040502050405020303" pitchFamily="18" charset="0"/>
              </a:rPr>
              <a:t>STEP 3: CREATED PIVOT TABLES TO SUMMARIZE AND ANALYZE THE DATA , DRAG AND DROP FIELDS TO ROWS , COLUMNS TO SUMMARIZE AND IDENTIFY PATTERNS</a:t>
            </a:r>
          </a:p>
          <a:p>
            <a:pPr marL="285750" indent="-285750">
              <a:buFont typeface="Wingdings" panose="05000000000000000000" pitchFamily="2" charset="2"/>
              <a:buChar char="Ø"/>
            </a:pPr>
            <a:r>
              <a:rPr lang="en-IN" sz="2400" dirty="0">
                <a:latin typeface="Georgia" panose="02040502050405020303" pitchFamily="18" charset="0"/>
              </a:rPr>
              <a:t>STEP 4: CREATED CHARTS VISUALISED DATA USING CHARTS FOR BETTER MANAGEMENT AND FOR EASILY UNDERSTAND</a:t>
            </a:r>
          </a:p>
          <a:p>
            <a:pPr marL="285750" indent="-285750">
              <a:buFont typeface="Wingdings" panose="05000000000000000000" pitchFamily="2" charset="2"/>
              <a:buChar char="Ø"/>
            </a:pPr>
            <a:r>
              <a:rPr lang="en-IN" sz="2400" dirty="0">
                <a:latin typeface="Georgia" panose="02040502050405020303" pitchFamily="18" charset="0"/>
              </a:rPr>
              <a:t>STEP 5: FINALLY USED NAAN MUDHALVAN PORTAL TO DOWNLOAD THIS PROJECT POWERPOINT PRESENTATION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959</Words>
  <Application>Microsoft Office PowerPoint</Application>
  <PresentationFormat>Widescreen</PresentationFormat>
  <Paragraphs>78</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Georgia</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Dataset Description</vt:lpstr>
      <vt:lpstr>OUR SOLUTION AND ITS VALUE PROPOSITION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18</cp:revision>
  <dcterms:created xsi:type="dcterms:W3CDTF">2024-03-29T15:07:22Z</dcterms:created>
  <dcterms:modified xsi:type="dcterms:W3CDTF">2024-08-30T04:53:35Z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