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exend Medium"/>
      <p:regular r:id="rId19"/>
      <p:bold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oZB20fszM0AzTJI1osPaiGB+s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BB7F9B-D418-4118-88A3-3956749D3948}">
  <a:tblStyle styleId="{30BB7F9B-D418-4118-88A3-3956749D394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C58DBD1-DBE2-4580-BDD6-5992D532C03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exendMedium-bold.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Medium-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7a8be22b4009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7a8be22b400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2b8a36fc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2b8a36f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2b8a36fc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2b8a36f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2b8a36fc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2b8a36f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bb099629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bb09962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sunidhi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bb099629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bb09962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bb099629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bb09962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vishal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bb099629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bb09962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 name="Shape 14"/>
        <p:cNvGrpSpPr/>
        <p:nvPr/>
      </p:nvGrpSpPr>
      <p:grpSpPr>
        <a:xfrm>
          <a:off x="0" y="0"/>
          <a:ext cx="0" cy="0"/>
          <a:chOff x="0" y="0"/>
          <a:chExt cx="0" cy="0"/>
        </a:xfrm>
      </p:grpSpPr>
      <p:sp>
        <p:nvSpPr>
          <p:cNvPr id="15" name="Google Shape;15;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sp>
        <p:nvSpPr>
          <p:cNvPr id="26" name="Google Shape;26;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0" name="Google Shape;3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3" name="Google Shape;33;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8" name="Google Shape;48;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14"/>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1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14"/>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6"/>
          <p:cNvSpPr/>
          <p:nvPr>
            <p:ph idx="2" type="pic"/>
          </p:nvPr>
        </p:nvSpPr>
        <p:spPr>
          <a:xfrm>
            <a:off x="15" y="0"/>
            <a:ext cx="12191985" cy="4915076"/>
          </a:xfrm>
          <a:prstGeom prst="rect">
            <a:avLst/>
          </a:prstGeom>
          <a:solidFill>
            <a:srgbClr val="D7D0C0"/>
          </a:solidFill>
          <a:ln>
            <a:noFill/>
          </a:ln>
        </p:spPr>
      </p:sp>
      <p:sp>
        <p:nvSpPr>
          <p:cNvPr id="79" name="Google Shape;79;p16"/>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7"/>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
          <p:cNvPicPr preferRelativeResize="0"/>
          <p:nvPr/>
        </p:nvPicPr>
        <p:blipFill rotWithShape="1">
          <a:blip r:embed="rId3">
            <a:alphaModFix/>
          </a:blip>
          <a:srcRect b="0" l="0" r="0" t="0"/>
          <a:stretch/>
        </p:blipFill>
        <p:spPr>
          <a:xfrm>
            <a:off x="63788" y="0"/>
            <a:ext cx="1683645" cy="1776245"/>
          </a:xfrm>
          <a:prstGeom prst="rect">
            <a:avLst/>
          </a:prstGeom>
          <a:noFill/>
          <a:ln>
            <a:noFill/>
          </a:ln>
        </p:spPr>
      </p:pic>
      <p:sp>
        <p:nvSpPr>
          <p:cNvPr id="102" name="Google Shape;102;p1"/>
          <p:cNvSpPr txBox="1"/>
          <p:nvPr/>
        </p:nvSpPr>
        <p:spPr>
          <a:xfrm>
            <a:off x="2671675" y="749739"/>
            <a:ext cx="6106284" cy="1785104"/>
          </a:xfrm>
          <a:prstGeom prst="rect">
            <a:avLst/>
          </a:prstGeom>
          <a:noFill/>
          <a:ln>
            <a:noFill/>
          </a:ln>
        </p:spPr>
        <p:txBody>
          <a:bodyPr anchorCtr="0" anchor="t" bIns="45700" lIns="91425" spcFirstLastPara="1" rIns="91425" wrap="square" tIns="45700">
            <a:spAutoFit/>
          </a:bodyPr>
          <a:lstStyle/>
          <a:p>
            <a:pPr indent="0" lvl="0" marL="0" marR="254000" rtl="0" algn="ctr">
              <a:spcBef>
                <a:spcPts val="0"/>
              </a:spcBef>
              <a:spcAft>
                <a:spcPts val="0"/>
              </a:spcAft>
              <a:buNone/>
            </a:pPr>
            <a:r>
              <a:rPr b="1" i="0" lang="en-IN" sz="1800" u="none" cap="none" strike="noStrike">
                <a:solidFill>
                  <a:schemeClr val="dk1"/>
                </a:solidFill>
                <a:latin typeface="Arial"/>
                <a:ea typeface="Arial"/>
                <a:cs typeface="Arial"/>
                <a:sym typeface="Arial"/>
              </a:rPr>
              <a:t>#14, Raghuvanahalli, Kanakapura main Road, Bengaluru – 560 109</a:t>
            </a:r>
            <a:endParaRPr b="0" i="0" sz="1800" u="none" cap="none" strike="noStrike">
              <a:solidFill>
                <a:schemeClr val="dk1"/>
              </a:solidFill>
              <a:latin typeface="Calibri"/>
              <a:ea typeface="Calibri"/>
              <a:cs typeface="Calibri"/>
              <a:sym typeface="Calibri"/>
            </a:endParaRPr>
          </a:p>
          <a:p>
            <a:pPr indent="0" lvl="0" marL="0" marR="0" rtl="0" algn="ctr">
              <a:spcBef>
                <a:spcPts val="1200"/>
              </a:spcBef>
              <a:spcAft>
                <a:spcPts val="0"/>
              </a:spcAft>
              <a:buNone/>
            </a:pPr>
            <a:r>
              <a:rPr b="1" i="0" lang="en-IN"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l">
              <a:spcBef>
                <a:spcPts val="1200"/>
              </a:spcBef>
              <a:spcAft>
                <a:spcPts val="0"/>
              </a:spcAft>
              <a:buNone/>
            </a:pPr>
            <a:br>
              <a:rPr b="0" i="0" lang="en-IN"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03" name="Google Shape;103;p1"/>
          <p:cNvSpPr txBox="1"/>
          <p:nvPr/>
        </p:nvSpPr>
        <p:spPr>
          <a:xfrm>
            <a:off x="1617030" y="206585"/>
            <a:ext cx="8374052"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strike="noStrike">
                <a:solidFill>
                  <a:schemeClr val="dk1"/>
                </a:solidFill>
                <a:latin typeface="Arial"/>
                <a:ea typeface="Arial"/>
                <a:cs typeface="Arial"/>
                <a:sym typeface="Arial"/>
              </a:rPr>
              <a:t>K S INSTITUTE OF TECHNOLOGY</a:t>
            </a:r>
            <a:endParaRPr b="0" sz="3200">
              <a:solidFill>
                <a:schemeClr val="dk1"/>
              </a:solidFill>
              <a:latin typeface="Calibri"/>
              <a:ea typeface="Calibri"/>
              <a:cs typeface="Calibri"/>
              <a:sym typeface="Calibri"/>
            </a:endParaRPr>
          </a:p>
          <a:p>
            <a:pPr indent="0" lvl="0" marL="0" marR="0" rtl="0" algn="l">
              <a:spcBef>
                <a:spcPts val="0"/>
              </a:spcBef>
              <a:spcAft>
                <a:spcPts val="0"/>
              </a:spcAft>
              <a:buNone/>
            </a:pPr>
            <a:br>
              <a:rPr lang="en-IN"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p:txBody>
      </p:sp>
      <p:sp>
        <p:nvSpPr>
          <p:cNvPr id="104" name="Google Shape;104;p1"/>
          <p:cNvSpPr txBox="1"/>
          <p:nvPr/>
        </p:nvSpPr>
        <p:spPr>
          <a:xfrm>
            <a:off x="2200918" y="1437256"/>
            <a:ext cx="716233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400" u="none" strike="noStrike">
                <a:solidFill>
                  <a:schemeClr val="dk1"/>
                </a:solidFill>
                <a:latin typeface="Times New Roman"/>
                <a:ea typeface="Times New Roman"/>
                <a:cs typeface="Times New Roman"/>
                <a:sym typeface="Times New Roman"/>
              </a:rPr>
              <a:t>Department of Computer Science &amp; Engineering</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br>
              <a:rPr b="1" lang="en-IN" sz="2400">
                <a:solidFill>
                  <a:schemeClr val="dk1"/>
                </a:solidFill>
                <a:latin typeface="Calibri"/>
                <a:ea typeface="Calibri"/>
                <a:cs typeface="Calibri"/>
                <a:sym typeface="Calibri"/>
              </a:rPr>
            </a:br>
            <a:endParaRPr b="1" sz="2400">
              <a:solidFill>
                <a:schemeClr val="dk1"/>
              </a:solidFill>
              <a:latin typeface="Calibri"/>
              <a:ea typeface="Calibri"/>
              <a:cs typeface="Calibri"/>
              <a:sym typeface="Calibri"/>
            </a:endParaRPr>
          </a:p>
        </p:txBody>
      </p:sp>
      <p:sp>
        <p:nvSpPr>
          <p:cNvPr id="105" name="Google Shape;105;p1"/>
          <p:cNvSpPr txBox="1"/>
          <p:nvPr/>
        </p:nvSpPr>
        <p:spPr>
          <a:xfrm>
            <a:off x="2497771" y="2124773"/>
            <a:ext cx="6095064"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strike="noStrike">
                <a:solidFill>
                  <a:srgbClr val="FF0000"/>
                </a:solidFill>
                <a:latin typeface="Arial"/>
                <a:ea typeface="Arial"/>
                <a:cs typeface="Arial"/>
                <a:sym typeface="Arial"/>
              </a:rPr>
              <a:t>      “</a:t>
            </a:r>
            <a:r>
              <a:rPr b="1" lang="en-IN" sz="3200">
                <a:solidFill>
                  <a:srgbClr val="FF0000"/>
                </a:solidFill>
                <a:latin typeface="Arial"/>
                <a:ea typeface="Arial"/>
                <a:cs typeface="Arial"/>
                <a:sym typeface="Arial"/>
              </a:rPr>
              <a:t>SENTIMENT ANALYSIS</a:t>
            </a:r>
            <a:r>
              <a:rPr b="1" i="0" lang="en-IN" sz="3200" u="none" strike="noStrike">
                <a:solidFill>
                  <a:srgbClr val="FF0000"/>
                </a:solidFill>
                <a:latin typeface="Arial"/>
                <a:ea typeface="Arial"/>
                <a:cs typeface="Arial"/>
                <a:sym typeface="Arial"/>
              </a:rPr>
              <a:t>”</a:t>
            </a:r>
            <a:endParaRPr b="0" sz="3200">
              <a:solidFill>
                <a:srgbClr val="FF0000"/>
              </a:solidFill>
              <a:latin typeface="Calibri"/>
              <a:ea typeface="Calibri"/>
              <a:cs typeface="Calibri"/>
              <a:sym typeface="Calibri"/>
            </a:endParaRPr>
          </a:p>
          <a:p>
            <a:pPr indent="0" lvl="0" marL="0" marR="0" rtl="0" algn="l">
              <a:spcBef>
                <a:spcPts val="0"/>
              </a:spcBef>
              <a:spcAft>
                <a:spcPts val="0"/>
              </a:spcAft>
              <a:buNone/>
            </a:pPr>
            <a:br>
              <a:rPr lang="en-IN" sz="3200">
                <a:solidFill>
                  <a:srgbClr val="FF0000"/>
                </a:solidFill>
                <a:latin typeface="Calibri"/>
                <a:ea typeface="Calibri"/>
                <a:cs typeface="Calibri"/>
                <a:sym typeface="Calibri"/>
              </a:rPr>
            </a:br>
            <a:endParaRPr sz="3200">
              <a:solidFill>
                <a:srgbClr val="FF0000"/>
              </a:solidFill>
              <a:latin typeface="Calibri"/>
              <a:ea typeface="Calibri"/>
              <a:cs typeface="Calibri"/>
              <a:sym typeface="Calibri"/>
            </a:endParaRPr>
          </a:p>
        </p:txBody>
      </p:sp>
      <p:graphicFrame>
        <p:nvGraphicFramePr>
          <p:cNvPr id="106" name="Google Shape;106;p1"/>
          <p:cNvGraphicFramePr/>
          <p:nvPr/>
        </p:nvGraphicFramePr>
        <p:xfrm>
          <a:off x="2032000" y="3254043"/>
          <a:ext cx="3000000" cy="3000000"/>
        </p:xfrm>
        <a:graphic>
          <a:graphicData uri="http://schemas.openxmlformats.org/drawingml/2006/table">
            <a:tbl>
              <a:tblPr bandRow="1" firstRow="1">
                <a:noFill/>
                <a:tableStyleId>{30BB7F9B-D418-4118-88A3-3956749D3948}</a:tableStyleId>
              </a:tblPr>
              <a:tblGrid>
                <a:gridCol w="4064000"/>
                <a:gridCol w="4064000"/>
              </a:tblGrid>
              <a:tr h="370850">
                <a:tc>
                  <a:txBody>
                    <a:bodyPr/>
                    <a:lstStyle/>
                    <a:p>
                      <a:pPr indent="0" lvl="0" marL="0" marR="0" rtl="0" algn="l">
                        <a:spcBef>
                          <a:spcPts val="0"/>
                        </a:spcBef>
                        <a:spcAft>
                          <a:spcPts val="0"/>
                        </a:spcAft>
                        <a:buNone/>
                      </a:pPr>
                      <a:r>
                        <a:rPr lang="en-IN" sz="1800" u="none" cap="none" strike="noStrike"/>
                        <a:t>NAME </a:t>
                      </a:r>
                      <a:endParaRPr sz="1800"/>
                    </a:p>
                  </a:txBody>
                  <a:tcPr marT="45725" marB="45725" marR="91450" marL="91450"/>
                </a:tc>
                <a:tc>
                  <a:txBody>
                    <a:bodyPr/>
                    <a:lstStyle/>
                    <a:p>
                      <a:pPr indent="0" lvl="0" marL="0" marR="0" rtl="0" algn="l">
                        <a:spcBef>
                          <a:spcPts val="0"/>
                        </a:spcBef>
                        <a:spcAft>
                          <a:spcPts val="0"/>
                        </a:spcAft>
                        <a:buNone/>
                      </a:pPr>
                      <a:r>
                        <a:rPr lang="en-IN" sz="1800"/>
                        <a:t>USN</a:t>
                      </a:r>
                      <a:endParaRPr sz="1800"/>
                    </a:p>
                  </a:txBody>
                  <a:tcPr marT="45725" marB="45725" marR="91450" marL="91450"/>
                </a:tc>
              </a:tr>
              <a:tr h="370850">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VISHAL KAMAN</a:t>
                      </a:r>
                      <a:endParaRPr b="0" sz="1800"/>
                    </a:p>
                  </a:txBody>
                  <a:tcPr marT="45725" marB="45725" marR="91450" marL="91450"/>
                </a:tc>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1KS21CS116</a:t>
                      </a:r>
                      <a:endParaRPr sz="1800"/>
                    </a:p>
                  </a:txBody>
                  <a:tcPr marT="45725" marB="45725" marR="91450" marL="91450"/>
                </a:tc>
              </a:tr>
              <a:tr h="370850">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SUNIDHI P</a:t>
                      </a:r>
                      <a:endParaRPr b="0" sz="1800"/>
                    </a:p>
                  </a:txBody>
                  <a:tcPr marT="45725" marB="45725" marR="91450" marL="91450"/>
                </a:tc>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1KS21CS102</a:t>
                      </a:r>
                      <a:endParaRPr sz="1800"/>
                    </a:p>
                  </a:txBody>
                  <a:tcPr marT="45725" marB="45725" marR="91450" marL="91450"/>
                </a:tc>
              </a:tr>
              <a:tr h="370850">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SNEHA S</a:t>
                      </a:r>
                      <a:endParaRPr b="0" sz="1800"/>
                    </a:p>
                  </a:txBody>
                  <a:tcPr marT="45725" marB="45725" marR="91450" marL="91450"/>
                </a:tc>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1KS21CS096</a:t>
                      </a:r>
                      <a:endParaRPr b="0" sz="1800"/>
                    </a:p>
                  </a:txBody>
                  <a:tcPr marT="45725" marB="45725" marR="91450" marL="91450"/>
                </a:tc>
              </a:tr>
              <a:tr h="370850">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VILAS V</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i="0" lang="en-IN" sz="1800" u="none" strike="noStrike">
                          <a:solidFill>
                            <a:schemeClr val="dk1"/>
                          </a:solidFill>
                          <a:latin typeface="Calibri"/>
                          <a:ea typeface="Calibri"/>
                          <a:cs typeface="Calibri"/>
                          <a:sym typeface="Calibri"/>
                        </a:rPr>
                        <a:t>1KS21CS115</a:t>
                      </a:r>
                      <a:endParaRPr sz="1800"/>
                    </a:p>
                  </a:txBody>
                  <a:tcPr marT="45725" marB="45725" marR="91450" marL="91450"/>
                </a:tc>
              </a:tr>
              <a:tr h="370850">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RUTHU M R</a:t>
                      </a:r>
                      <a:endParaRPr sz="1800"/>
                    </a:p>
                  </a:txBody>
                  <a:tcPr marT="45725" marB="45725" marR="91450" marL="91450"/>
                </a:tc>
                <a:tc>
                  <a:txBody>
                    <a:bodyPr/>
                    <a:lstStyle/>
                    <a:p>
                      <a:pPr indent="0" lvl="0" marL="0" marR="0" rtl="0" algn="l">
                        <a:spcBef>
                          <a:spcPts val="0"/>
                        </a:spcBef>
                        <a:spcAft>
                          <a:spcPts val="0"/>
                        </a:spcAft>
                        <a:buNone/>
                      </a:pPr>
                      <a:r>
                        <a:rPr b="1" i="0" lang="en-IN" sz="1800" u="none" strike="noStrike">
                          <a:solidFill>
                            <a:schemeClr val="dk1"/>
                          </a:solidFill>
                          <a:latin typeface="Calibri"/>
                          <a:ea typeface="Calibri"/>
                          <a:cs typeface="Calibri"/>
                          <a:sym typeface="Calibri"/>
                        </a:rPr>
                        <a:t>1KS21CS084</a:t>
                      </a:r>
                      <a:endParaRPr sz="1800"/>
                    </a:p>
                  </a:txBody>
                  <a:tcPr marT="45725" marB="45725" marR="91450" marL="91450"/>
                </a:tc>
              </a:tr>
            </a:tbl>
          </a:graphicData>
        </a:graphic>
      </p:graphicFrame>
      <p:sp>
        <p:nvSpPr>
          <p:cNvPr id="107" name="Google Shape;107;p1"/>
          <p:cNvSpPr txBox="1"/>
          <p:nvPr/>
        </p:nvSpPr>
        <p:spPr>
          <a:xfrm>
            <a:off x="2053193" y="2637585"/>
            <a:ext cx="23371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libri"/>
                <a:ea typeface="Calibri"/>
                <a:cs typeface="Calibri"/>
                <a:sym typeface="Calibri"/>
              </a:rPr>
              <a:t>TEAM MEMBERS</a:t>
            </a:r>
            <a:endParaRPr b="1" sz="2400">
              <a:solidFill>
                <a:schemeClr val="dk1"/>
              </a:solidFill>
              <a:latin typeface="Calibri"/>
              <a:ea typeface="Calibri"/>
              <a:cs typeface="Calibri"/>
              <a:sym typeface="Calibri"/>
            </a:endParaRPr>
          </a:p>
        </p:txBody>
      </p:sp>
      <p:sp>
        <p:nvSpPr>
          <p:cNvPr id="108" name="Google Shape;108;p1"/>
          <p:cNvSpPr txBox="1"/>
          <p:nvPr/>
        </p:nvSpPr>
        <p:spPr>
          <a:xfrm>
            <a:off x="9667116" y="5550999"/>
            <a:ext cx="278106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strike="noStrike">
                <a:solidFill>
                  <a:srgbClr val="FF0000"/>
                </a:solidFill>
                <a:latin typeface="Arial"/>
                <a:ea typeface="Arial"/>
                <a:cs typeface="Arial"/>
                <a:sym typeface="Arial"/>
              </a:rPr>
              <a:t>GUIDED BY,</a:t>
            </a:r>
            <a:endParaRPr b="0" sz="1800">
              <a:solidFill>
                <a:srgbClr val="FF0000"/>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Arial"/>
                <a:ea typeface="Arial"/>
                <a:cs typeface="Arial"/>
                <a:sym typeface="Arial"/>
              </a:rPr>
              <a:t>H S PRASHANTHA</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g337a8be22b40096_0"/>
          <p:cNvGraphicFramePr/>
          <p:nvPr/>
        </p:nvGraphicFramePr>
        <p:xfrm>
          <a:off x="152400" y="152400"/>
          <a:ext cx="3000000" cy="3000000"/>
        </p:xfrm>
        <a:graphic>
          <a:graphicData uri="http://schemas.openxmlformats.org/drawingml/2006/table">
            <a:tbl>
              <a:tblPr>
                <a:noFill/>
                <a:tableStyleId>{6C58DBD1-DBE2-4580-BDD6-5992D532C031}</a:tableStyleId>
              </a:tblPr>
              <a:tblGrid>
                <a:gridCol w="1581150"/>
                <a:gridCol w="1228725"/>
                <a:gridCol w="1400175"/>
                <a:gridCol w="2809875"/>
                <a:gridCol w="1638300"/>
                <a:gridCol w="1866900"/>
              </a:tblGrid>
              <a:tr h="1724025">
                <a:tc>
                  <a:txBody>
                    <a:bodyPr/>
                    <a:lstStyle/>
                    <a:p>
                      <a:pPr indent="0" lvl="0" marL="0" rtl="0" algn="l">
                        <a:lnSpc>
                          <a:spcPct val="115000"/>
                        </a:lnSpc>
                        <a:spcBef>
                          <a:spcPts val="0"/>
                        </a:spcBef>
                        <a:spcAft>
                          <a:spcPts val="0"/>
                        </a:spcAft>
                        <a:buNone/>
                      </a:pPr>
                      <a:r>
                        <a:rPr lang="en-IN" sz="1000"/>
                        <a:t>A Barrage Sentiment Analysis Scheme Based on Expression and Tone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0:0"/>
                      </a:ext>
                    </a:extLst>
                  </a:tcPr>
                </a:tc>
                <a:tc>
                  <a:txBody>
                    <a:bodyPr/>
                    <a:lstStyle/>
                    <a:p>
                      <a:pPr indent="0" lvl="0" marL="0" rtl="0" algn="l">
                        <a:lnSpc>
                          <a:spcPct val="115000"/>
                        </a:lnSpc>
                        <a:spcBef>
                          <a:spcPts val="0"/>
                        </a:spcBef>
                        <a:spcAft>
                          <a:spcPts val="0"/>
                        </a:spcAft>
                        <a:buNone/>
                      </a:pPr>
                      <a:r>
                        <a:rPr lang="en-IN" sz="1000"/>
                        <a:t>Zongda Wu , Anyuan Deng, Jing Yu ,Chao Yin, Quanlei Qiu ,Zongmin Cui</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0: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0:2"/>
                      </a:ext>
                    </a:extLst>
                  </a:tcPr>
                </a:tc>
                <a:tc>
                  <a:txBody>
                    <a:bodyPr/>
                    <a:lstStyle/>
                    <a:p>
                      <a:pPr indent="0" lvl="0" marL="0" rtl="0" algn="l">
                        <a:lnSpc>
                          <a:spcPct val="115000"/>
                        </a:lnSpc>
                        <a:spcBef>
                          <a:spcPts val="0"/>
                        </a:spcBef>
                        <a:spcAft>
                          <a:spcPts val="0"/>
                        </a:spcAft>
                        <a:buNone/>
                      </a:pPr>
                      <a:r>
                        <a:rPr lang="en-IN" sz="1000"/>
                        <a:t>The BSET involves creating sentiment dictionaries using NLP techniques for expressions and tones, employing algorithms to calculate sentiment values by assigning weights, and implementing a threshold range algorithm for improved classification of polysemic barrages. The approach integrates machine learning principles for enhanced accuracy and performance assessment through experimental analysis, comparing BSET with existing methods.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0: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0:4"/>
                      </a:ext>
                    </a:extLst>
                  </a:tcPr>
                </a:tc>
                <a:tc>
                  <a:txBody>
                    <a:bodyPr/>
                    <a:lstStyle/>
                    <a:p>
                      <a:pPr indent="0" lvl="0" marL="0" rtl="0" algn="l">
                        <a:lnSpc>
                          <a:spcPct val="115000"/>
                        </a:lnSpc>
                        <a:spcBef>
                          <a:spcPts val="0"/>
                        </a:spcBef>
                        <a:spcAft>
                          <a:spcPts val="0"/>
                        </a:spcAft>
                        <a:buNone/>
                      </a:pPr>
                      <a:r>
                        <a:rPr lang="en-IN" sz="1000"/>
                        <a:t>the limited attention given to sentiment analysis in barrage comments, particularly the lack of consideration for expressions and tones in existing methods. Most prior research treats barrage as a time synchronization text tag, overlooking the nuances of short, colloquial, and network-specific language.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0:5"/>
                      </a:ext>
                    </a:extLst>
                  </a:tcPr>
                </a:tc>
              </a:tr>
              <a:tr h="2486025">
                <a:tc>
                  <a:txBody>
                    <a:bodyPr/>
                    <a:lstStyle/>
                    <a:p>
                      <a:pPr indent="0" lvl="0" marL="0" rtl="0" algn="l">
                        <a:lnSpc>
                          <a:spcPct val="115000"/>
                        </a:lnSpc>
                        <a:spcBef>
                          <a:spcPts val="0"/>
                        </a:spcBef>
                        <a:spcAft>
                          <a:spcPts val="0"/>
                        </a:spcAft>
                        <a:buNone/>
                      </a:pPr>
                      <a:r>
                        <a:rPr lang="en-IN" sz="1000"/>
                        <a:t>Sentiment Analysis of Big Data: Methods, Applications, and Open Challenges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1:0"/>
                      </a:ext>
                    </a:extLst>
                  </a:tcPr>
                </a:tc>
                <a:tc>
                  <a:txBody>
                    <a:bodyPr/>
                    <a:lstStyle/>
                    <a:p>
                      <a:pPr indent="0" lvl="0" marL="0" rtl="0" algn="l">
                        <a:lnSpc>
                          <a:spcPct val="115000"/>
                        </a:lnSpc>
                        <a:spcBef>
                          <a:spcPts val="0"/>
                        </a:spcBef>
                        <a:spcAft>
                          <a:spcPts val="0"/>
                        </a:spcAft>
                        <a:buNone/>
                      </a:pPr>
                      <a:r>
                        <a:rPr lang="en-IN" sz="1000"/>
                        <a:t>Shahid Shayaa, Noor Ismawati Jaafar,Shamshul Bahri,Ainin Sulaiman, Phoong Seuk Wai, Yeong Wai Chung, Arsalan Zahid Piprani, Mohammed Ali Al-Garadi</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1: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1:2"/>
                      </a:ext>
                    </a:extLst>
                  </a:tcPr>
                </a:tc>
                <a:tc>
                  <a:txBody>
                    <a:bodyPr/>
                    <a:lstStyle/>
                    <a:p>
                      <a:pPr indent="0" lvl="0" marL="0" rtl="0" algn="l">
                        <a:lnSpc>
                          <a:spcPct val="115000"/>
                        </a:lnSpc>
                        <a:spcBef>
                          <a:spcPts val="0"/>
                        </a:spcBef>
                        <a:spcAft>
                          <a:spcPts val="0"/>
                        </a:spcAft>
                        <a:buNone/>
                      </a:pPr>
                      <a:r>
                        <a:rPr lang="en-IN" sz="1000"/>
                        <a:t>this include keyword-based classification relying on positive or negative polarity words, lexicon-based classification utilizing manually labeled lists of words, and a machine learning-based approach employing supervised and unsupervised learning algorithms such as the Artificial Neural Network (ANN). Each method has distinct advantages and limitations, with machine learning algorithms requiring comprehensive training data, lexicon-based methods facing challenges in handling social media data, and keyword-based classification struggling with negated words. The overall methodologies involve features extraction and the application of various features like Bag of Words and lexical features.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1: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1:4"/>
                      </a:ext>
                    </a:extLst>
                  </a:tcPr>
                </a:tc>
                <a:tc>
                  <a:txBody>
                    <a:bodyPr/>
                    <a:lstStyle/>
                    <a:p>
                      <a:pPr indent="0" lvl="0" marL="0" rtl="0" algn="l">
                        <a:lnSpc>
                          <a:spcPct val="115000"/>
                        </a:lnSpc>
                        <a:spcBef>
                          <a:spcPts val="0"/>
                        </a:spcBef>
                        <a:spcAft>
                          <a:spcPts val="0"/>
                        </a:spcAft>
                        <a:buNone/>
                      </a:pPr>
                      <a:r>
                        <a:rPr lang="en-IN" sz="1000"/>
                        <a:t>sentiment analysis revolves around the limitations of current methods. Challenges include the struggle to handle negated words in keyword-based classification, adaptability issues of lexicon-based approaches to unstructured social media data, and the need for more robust machine learning methods capable of addressing diverse linguistic patterns and contextual variations across different application domains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1:5"/>
                      </a:ext>
                    </a:extLst>
                  </a:tcPr>
                </a:tc>
              </a:tr>
              <a:tr h="2028825">
                <a:tc>
                  <a:txBody>
                    <a:bodyPr/>
                    <a:lstStyle/>
                    <a:p>
                      <a:pPr indent="0" lvl="0" marL="0" rtl="0" algn="l">
                        <a:lnSpc>
                          <a:spcPct val="115000"/>
                        </a:lnSpc>
                        <a:spcBef>
                          <a:spcPts val="0"/>
                        </a:spcBef>
                        <a:spcAft>
                          <a:spcPts val="0"/>
                        </a:spcAft>
                        <a:buNone/>
                      </a:pPr>
                      <a:r>
                        <a:rPr lang="en-IN" sz="1000"/>
                        <a:t>Audio and Text Sentiment Analysis of Radio Broadcasts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2:0"/>
                      </a:ext>
                    </a:extLst>
                  </a:tcPr>
                </a:tc>
                <a:tc>
                  <a:txBody>
                    <a:bodyPr/>
                    <a:lstStyle/>
                    <a:p>
                      <a:pPr indent="0" lvl="0" marL="0" rtl="0" algn="l">
                        <a:lnSpc>
                          <a:spcPct val="115000"/>
                        </a:lnSpc>
                        <a:spcBef>
                          <a:spcPts val="0"/>
                        </a:spcBef>
                        <a:spcAft>
                          <a:spcPts val="0"/>
                        </a:spcAft>
                        <a:buNone/>
                      </a:pPr>
                      <a:r>
                        <a:rPr lang="en-IN" sz="1000"/>
                        <a:t>Naman Dhariwal, Sri Chander Akunuri ,Shivama ,K. Sharmila Banu</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2: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2:2"/>
                      </a:ext>
                    </a:extLst>
                  </a:tcPr>
                </a:tc>
                <a:tc>
                  <a:txBody>
                    <a:bodyPr/>
                    <a:lstStyle/>
                    <a:p>
                      <a:pPr indent="0" lvl="0" marL="0" rtl="0" algn="l">
                        <a:lnSpc>
                          <a:spcPct val="115000"/>
                        </a:lnSpc>
                        <a:spcBef>
                          <a:spcPts val="0"/>
                        </a:spcBef>
                        <a:spcAft>
                          <a:spcPts val="0"/>
                        </a:spcAft>
                        <a:buNone/>
                      </a:pPr>
                      <a:r>
                        <a:rPr lang="en-IN" sz="1000"/>
                        <a:t>data pre-processing using Ffmpeg and Pydub for format conversion, Assembly AI for audio-to-text transcription, VADER Sentiment Analysis for text sentiment analysis, and Vokaturi API for audio emotion detection. The final output formulation involves combining scores from both text sentiment analysis and audio emotion detection. The integration of these algorithms offers a comprehensive approach to understanding sentiment in radio broadcast audio data.</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2: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2:4"/>
                      </a:ext>
                    </a:extLst>
                  </a:tcPr>
                </a:tc>
                <a:tc>
                  <a:txBody>
                    <a:bodyPr/>
                    <a:lstStyle/>
                    <a:p>
                      <a:pPr indent="0" lvl="0" marL="0" rtl="0" algn="l">
                        <a:lnSpc>
                          <a:spcPct val="115000"/>
                        </a:lnSpc>
                        <a:spcBef>
                          <a:spcPts val="0"/>
                        </a:spcBef>
                        <a:spcAft>
                          <a:spcPts val="0"/>
                        </a:spcAft>
                        <a:buNone/>
                      </a:pPr>
                      <a:r>
                        <a:rPr lang="en-IN" sz="1000"/>
                        <a:t>achieving high accuracy with standalone audio sentiment analysis due to challenges in capturing the nuances of non-verbal vocalizations (NVV). It underscores the need for high-quality datasets for NVV and suggests future research directions in extending the model to diverse demographics and languages, as well as addressing the needs of differently-abled citizens .</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8:2:5"/>
                      </a:ext>
                    </a:extLs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g2c2b8a36fc0_0_3"/>
          <p:cNvGraphicFramePr/>
          <p:nvPr/>
        </p:nvGraphicFramePr>
        <p:xfrm>
          <a:off x="152400" y="152400"/>
          <a:ext cx="3000000" cy="3000000"/>
        </p:xfrm>
        <a:graphic>
          <a:graphicData uri="http://schemas.openxmlformats.org/drawingml/2006/table">
            <a:tbl>
              <a:tblPr>
                <a:noFill/>
                <a:tableStyleId>{6C58DBD1-DBE2-4580-BDD6-5992D532C031}</a:tableStyleId>
              </a:tblPr>
              <a:tblGrid>
                <a:gridCol w="1581150"/>
                <a:gridCol w="1228725"/>
                <a:gridCol w="1400175"/>
                <a:gridCol w="2809875"/>
                <a:gridCol w="1638300"/>
                <a:gridCol w="1866900"/>
              </a:tblGrid>
              <a:tr h="1266825">
                <a:tc>
                  <a:txBody>
                    <a:bodyPr/>
                    <a:lstStyle/>
                    <a:p>
                      <a:pPr indent="0" lvl="0" marL="0" rtl="0" algn="l">
                        <a:lnSpc>
                          <a:spcPct val="115000"/>
                        </a:lnSpc>
                        <a:spcBef>
                          <a:spcPts val="0"/>
                        </a:spcBef>
                        <a:spcAft>
                          <a:spcPts val="0"/>
                        </a:spcAft>
                        <a:buNone/>
                      </a:pPr>
                      <a:r>
                        <a:rPr lang="en-IN" sz="1000"/>
                        <a:t>A Comparison of Global Sensitivity Analysis Methods for Explainable AI With an Application in Genomic Prediction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0:0"/>
                      </a:ext>
                    </a:extLst>
                  </a:tcPr>
                </a:tc>
                <a:tc>
                  <a:txBody>
                    <a:bodyPr/>
                    <a:lstStyle/>
                    <a:p>
                      <a:pPr indent="0" lvl="0" marL="0" rtl="0" algn="l">
                        <a:lnSpc>
                          <a:spcPct val="115000"/>
                        </a:lnSpc>
                        <a:spcBef>
                          <a:spcPts val="0"/>
                        </a:spcBef>
                        <a:spcAft>
                          <a:spcPts val="0"/>
                        </a:spcAft>
                        <a:buNone/>
                      </a:pPr>
                      <a:r>
                        <a:rPr lang="en-IN" sz="1000"/>
                        <a:t>Bas Van Stein , Zahra Sadeghi, Elena Raponi , Thomas Bäck, Roeland C. H. J. Van Ham, Niek Bouman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0: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0:2"/>
                      </a:ext>
                    </a:extLst>
                  </a:tcPr>
                </a:tc>
                <a:tc>
                  <a:txBody>
                    <a:bodyPr/>
                    <a:lstStyle/>
                    <a:p>
                      <a:pPr indent="0" lvl="0" marL="0" rtl="0" algn="l">
                        <a:lnSpc>
                          <a:spcPct val="115000"/>
                        </a:lnSpc>
                        <a:spcBef>
                          <a:spcPts val="0"/>
                        </a:spcBef>
                        <a:spcAft>
                          <a:spcPts val="0"/>
                        </a:spcAft>
                        <a:buNone/>
                      </a:pPr>
                      <a:r>
                        <a:rPr lang="en-IN" sz="1000"/>
                        <a:t>Morris method for Global Sensitivity Analysis (GSA) and DELTA, which is a density-based method.</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0: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0:4"/>
                      </a:ext>
                    </a:extLst>
                  </a:tcPr>
                </a:tc>
                <a:tc>
                  <a:txBody>
                    <a:bodyPr/>
                    <a:lstStyle/>
                    <a:p>
                      <a:pPr indent="0" lvl="0" marL="0" rtl="0" algn="l">
                        <a:lnSpc>
                          <a:spcPct val="115000"/>
                        </a:lnSpc>
                        <a:spcBef>
                          <a:spcPts val="0"/>
                        </a:spcBef>
                        <a:spcAft>
                          <a:spcPts val="0"/>
                        </a:spcAft>
                        <a:buNone/>
                      </a:pPr>
                      <a:r>
                        <a:rPr lang="en-IN" sz="1000"/>
                        <a:t>A Convolutional Neural Network (CNN) is trained on this data, and sensitivity analyses are conducted, emphasizing potential research gaps in the methodology and suggesting the need for further analyses and development.</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0:5"/>
                      </a:ext>
                    </a:extLst>
                  </a:tcPr>
                </a:tc>
              </a:tr>
              <a:tr h="1571625">
                <a:tc>
                  <a:txBody>
                    <a:bodyPr/>
                    <a:lstStyle/>
                    <a:p>
                      <a:pPr indent="0" lvl="0" marL="0" rtl="0" algn="l">
                        <a:lnSpc>
                          <a:spcPct val="115000"/>
                        </a:lnSpc>
                        <a:spcBef>
                          <a:spcPts val="0"/>
                        </a:spcBef>
                        <a:spcAft>
                          <a:spcPts val="0"/>
                        </a:spcAft>
                        <a:buNone/>
                      </a:pPr>
                      <a:r>
                        <a:rPr lang="en-IN" sz="1000"/>
                        <a:t>Comparison Research on Text Pre-processing Methods on Twitter Sentiment Analysis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1:0"/>
                      </a:ext>
                    </a:extLst>
                  </a:tcPr>
                </a:tc>
                <a:tc>
                  <a:txBody>
                    <a:bodyPr/>
                    <a:lstStyle/>
                    <a:p>
                      <a:pPr indent="0" lvl="0" marL="0" rtl="0" algn="l">
                        <a:lnSpc>
                          <a:spcPct val="115000"/>
                        </a:lnSpc>
                        <a:spcBef>
                          <a:spcPts val="0"/>
                        </a:spcBef>
                        <a:spcAft>
                          <a:spcPts val="0"/>
                        </a:spcAft>
                        <a:buNone/>
                      </a:pPr>
                      <a:r>
                        <a:rPr lang="en-IN" sz="1000"/>
                        <a:t>Zhao Jianqiang , Gui Xiaolin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1: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1:2"/>
                      </a:ext>
                    </a:extLst>
                  </a:tcPr>
                </a:tc>
                <a:tc>
                  <a:txBody>
                    <a:bodyPr/>
                    <a:lstStyle/>
                    <a:p>
                      <a:pPr indent="0" lvl="0" marL="0" rtl="0" algn="l">
                        <a:lnSpc>
                          <a:spcPct val="115000"/>
                        </a:lnSpc>
                        <a:spcBef>
                          <a:spcPts val="0"/>
                        </a:spcBef>
                        <a:spcAft>
                          <a:spcPts val="0"/>
                        </a:spcAft>
                        <a:buNone/>
                      </a:pPr>
                      <a:r>
                        <a:rPr lang="en-IN" sz="1000"/>
                        <a:t>SVM (Support Vector Machine), NB (Naive Bayes), LR (Logistic Regression), and RF (Random Forest). These algorithms were used for sentiment classification in the experiments evaluating pre-processing methods for Twitter sentiment analysis.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1: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1:4"/>
                      </a:ext>
                    </a:extLst>
                  </a:tcPr>
                </a:tc>
                <a:tc>
                  <a:txBody>
                    <a:bodyPr/>
                    <a:lstStyle/>
                    <a:p>
                      <a:pPr indent="0" lvl="0" marL="0" rtl="0" algn="l">
                        <a:lnSpc>
                          <a:spcPct val="115000"/>
                        </a:lnSpc>
                        <a:spcBef>
                          <a:spcPts val="0"/>
                        </a:spcBef>
                        <a:spcAft>
                          <a:spcPts val="0"/>
                        </a:spcAft>
                        <a:buNone/>
                      </a:pPr>
                      <a:r>
                        <a:rPr lang="en-IN" sz="1000"/>
                        <a:t>understanding variations in classifier sensitivities, exploring diverse feature impacts, and elucidating factors influencing performance fluctuations across datasets, emphasizing the importance of optimizing pre-processing methods for robust sentiment analysis in social media.</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1:5"/>
                      </a:ext>
                    </a:extLst>
                  </a:tcPr>
                </a:tc>
              </a:tr>
              <a:tr h="1571625">
                <a:tc>
                  <a:txBody>
                    <a:bodyPr/>
                    <a:lstStyle/>
                    <a:p>
                      <a:pPr indent="0" lvl="0" marL="0" rtl="0" algn="l">
                        <a:lnSpc>
                          <a:spcPct val="115000"/>
                        </a:lnSpc>
                        <a:spcBef>
                          <a:spcPts val="0"/>
                        </a:spcBef>
                        <a:spcAft>
                          <a:spcPts val="0"/>
                        </a:spcAft>
                        <a:buNone/>
                      </a:pPr>
                      <a:r>
                        <a:rPr lang="en-IN" sz="1000"/>
                        <a:t>A survey on sentiment analysis methods and approach</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2:0"/>
                      </a:ext>
                    </a:extLst>
                  </a:tcPr>
                </a:tc>
                <a:tc>
                  <a:txBody>
                    <a:bodyPr/>
                    <a:lstStyle/>
                    <a:p>
                      <a:pPr indent="0" lvl="0" marL="0" rtl="0" algn="l">
                        <a:lnSpc>
                          <a:spcPct val="115000"/>
                        </a:lnSpc>
                        <a:spcBef>
                          <a:spcPts val="0"/>
                        </a:spcBef>
                        <a:spcAft>
                          <a:spcPts val="0"/>
                        </a:spcAft>
                        <a:buNone/>
                      </a:pPr>
                      <a:r>
                        <a:rPr lang="en-IN" sz="1000"/>
                        <a:t>A. M. Abirami and V. Gayathri</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2: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2:2"/>
                      </a:ext>
                    </a:extLst>
                  </a:tcPr>
                </a:tc>
                <a:tc>
                  <a:txBody>
                    <a:bodyPr/>
                    <a:lstStyle/>
                    <a:p>
                      <a:pPr indent="0" lvl="0" marL="0" rtl="0" algn="l">
                        <a:spcBef>
                          <a:spcPts val="0"/>
                        </a:spcBef>
                        <a:spcAft>
                          <a:spcPts val="0"/>
                        </a:spcAft>
                        <a:buNone/>
                      </a:pPr>
                      <a:r>
                        <a:rPr lang="en-IN" sz="1000"/>
                        <a:t>Machine learning algorithms can be addressed as a</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combination of methods to supervised and unsupervised. There are various</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types of algorithms for supervised learning such as</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classification(Decision tree,Naive bayes etc) and</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unsupervised learning algorithm such as clustering</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IN" sz="1000"/>
                        <a:t>(SOM,Neural network).</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2: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2:4"/>
                      </a:ext>
                    </a:extLst>
                  </a:tcPr>
                </a:tc>
                <a:tc>
                  <a:txBody>
                    <a:bodyPr/>
                    <a:lstStyle/>
                    <a:p>
                      <a:pPr indent="0" lvl="0" marL="0" rtl="0" algn="l">
                        <a:lnSpc>
                          <a:spcPct val="115000"/>
                        </a:lnSpc>
                        <a:spcBef>
                          <a:spcPts val="0"/>
                        </a:spcBef>
                        <a:spcAft>
                          <a:spcPts val="0"/>
                        </a:spcAft>
                        <a:buNone/>
                      </a:pPr>
                      <a:r>
                        <a:rPr lang="en-IN" sz="1000"/>
                        <a:t>Polarity Shift</a:t>
                      </a:r>
                      <a:endParaRPr sz="1000"/>
                    </a:p>
                    <a:p>
                      <a:pPr indent="0" lvl="0" marL="0" rtl="0" algn="l">
                        <a:spcBef>
                          <a:spcPts val="0"/>
                        </a:spcBef>
                        <a:spcAft>
                          <a:spcPts val="0"/>
                        </a:spcAft>
                        <a:buNone/>
                      </a:pPr>
                      <a:r>
                        <a:rPr lang="en-IN" sz="1000"/>
                        <a:t>Problem,Challenge to</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syntactic parsers,To improve the</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accuracy</a:t>
                      </a:r>
                      <a:endParaRPr sz="1000"/>
                    </a:p>
                    <a:p>
                      <a:pPr indent="0" lvl="0" marL="0" rtl="0" algn="l">
                        <a:spcBef>
                          <a:spcPts val="0"/>
                        </a:spcBef>
                        <a:spcAft>
                          <a:spcPts val="0"/>
                        </a:spcAft>
                        <a:buNone/>
                      </a:pPr>
                      <a:r>
                        <a:rPr lang="en-IN" sz="1000"/>
                        <a:t>,Polarity shift and</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Accuracy </a:t>
                      </a:r>
                      <a:endParaRPr sz="1000"/>
                    </a:p>
                    <a:p>
                      <a:pPr indent="0" lvl="0" marL="0" rtl="0" algn="l">
                        <a:spcBef>
                          <a:spcPts val="0"/>
                        </a:spcBef>
                        <a:spcAft>
                          <a:spcPts val="0"/>
                        </a:spcAft>
                        <a:buNone/>
                      </a:pPr>
                      <a:r>
                        <a:rPr lang="en-IN" sz="1000"/>
                        <a:t>,Binary</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Classification</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problem, ,Data Sparsity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IN" sz="1000"/>
                        <a:t>Problem</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2:5"/>
                      </a:ext>
                    </a:extLst>
                  </a:tcPr>
                </a:tc>
              </a:tr>
              <a:tr h="504825">
                <a:tc>
                  <a:txBody>
                    <a:bodyPr/>
                    <a:lstStyle/>
                    <a:p>
                      <a:pPr indent="0" lvl="0" marL="0" rtl="0" algn="l">
                        <a:lnSpc>
                          <a:spcPct val="115000"/>
                        </a:lnSpc>
                        <a:spcBef>
                          <a:spcPts val="0"/>
                        </a:spcBef>
                        <a:spcAft>
                          <a:spcPts val="0"/>
                        </a:spcAft>
                        <a:buNone/>
                      </a:pPr>
                      <a:r>
                        <a:rPr lang="en-IN" sz="1000"/>
                        <a:t>sentiment analysis:a literature review</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3:0"/>
                      </a:ext>
                    </a:extLst>
                  </a:tcPr>
                </a:tc>
                <a:tc>
                  <a:txBody>
                    <a:bodyPr/>
                    <a:lstStyle/>
                    <a:p>
                      <a:pPr indent="0" lvl="0" marL="0" rtl="0" algn="l">
                        <a:lnSpc>
                          <a:spcPct val="115000"/>
                        </a:lnSpc>
                        <a:spcBef>
                          <a:spcPts val="0"/>
                        </a:spcBef>
                        <a:spcAft>
                          <a:spcPts val="0"/>
                        </a:spcAft>
                        <a:buNone/>
                      </a:pPr>
                      <a:r>
                        <a:rPr lang="en-IN" sz="1000"/>
                        <a:t>Zhu Nanli, Zou Ping, Li Weiguo, Cheng Meng</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3: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3:2"/>
                      </a:ext>
                    </a:extLst>
                  </a:tcPr>
                </a:tc>
                <a:tc>
                  <a:txBody>
                    <a:bodyPr/>
                    <a:lstStyle/>
                    <a:p>
                      <a:pPr indent="0" lvl="0" marL="0" rtl="0" algn="l">
                        <a:lnSpc>
                          <a:spcPct val="115000"/>
                        </a:lnSpc>
                        <a:spcBef>
                          <a:spcPts val="0"/>
                        </a:spcBef>
                        <a:spcAft>
                          <a:spcPts val="0"/>
                        </a:spcAft>
                        <a:buNone/>
                      </a:pPr>
                      <a:r>
                        <a:rPr lang="en-IN" sz="1000"/>
                        <a:t>N-gram Features,Subsequence Kernels</a:t>
                      </a:r>
                      <a:endParaRPr sz="1000"/>
                    </a:p>
                    <a:p>
                      <a:pPr indent="0" lvl="0" marL="0" rtl="0" algn="l">
                        <a:lnSpc>
                          <a:spcPct val="115000"/>
                        </a:lnSpc>
                        <a:spcBef>
                          <a:spcPts val="0"/>
                        </a:spcBef>
                        <a:spcAft>
                          <a:spcPts val="0"/>
                        </a:spcAft>
                        <a:buNone/>
                      </a:pPr>
                      <a:r>
                        <a:rPr lang="en-IN" sz="1000"/>
                        <a:t>Scoring algorithms,Topic-Oriented Features</a:t>
                      </a:r>
                      <a:endParaRPr sz="1000"/>
                    </a:p>
                    <a:p>
                      <a:pPr indent="0" lvl="0" marL="0" rtl="0" algn="l">
                        <a:lnSpc>
                          <a:spcPct val="115000"/>
                        </a:lnSpc>
                        <a:spcBef>
                          <a:spcPts val="0"/>
                        </a:spcBef>
                        <a:spcAft>
                          <a:spcPts val="0"/>
                        </a:spcAft>
                        <a:buNone/>
                      </a:pPr>
                      <a:r>
                        <a:rPr lang="en-IN" sz="1000"/>
                        <a:t>Bag-of-words and phrases are extensively used</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3: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3:4"/>
                      </a:ext>
                    </a:extLst>
                  </a:tcPr>
                </a:tc>
                <a:tc>
                  <a:txBody>
                    <a:bodyPr/>
                    <a:lstStyle/>
                    <a:p>
                      <a:pPr indent="0" lvl="0" marL="0" rtl="0" algn="l">
                        <a:lnSpc>
                          <a:spcPct val="115000"/>
                        </a:lnSpc>
                        <a:spcBef>
                          <a:spcPts val="0"/>
                        </a:spcBef>
                        <a:spcAft>
                          <a:spcPts val="0"/>
                        </a:spcAft>
                        <a:buNone/>
                      </a:pPr>
                      <a:r>
                        <a:rPr lang="en-IN" sz="1000"/>
                        <a:t>implicit Sentiment and Sarcasm</a:t>
                      </a:r>
                      <a:endParaRPr sz="1000"/>
                    </a:p>
                    <a:p>
                      <a:pPr indent="0" lvl="0" marL="0" rtl="0" algn="l">
                        <a:lnSpc>
                          <a:spcPct val="115000"/>
                        </a:lnSpc>
                        <a:spcBef>
                          <a:spcPts val="0"/>
                        </a:spcBef>
                        <a:spcAft>
                          <a:spcPts val="0"/>
                        </a:spcAft>
                        <a:buNone/>
                      </a:pPr>
                      <a:r>
                        <a:rPr lang="en-IN" sz="1000"/>
                        <a:t>Domain Dependency</a:t>
                      </a:r>
                      <a:endParaRPr sz="1000"/>
                    </a:p>
                    <a:p>
                      <a:pPr indent="0" lvl="0" marL="0" rtl="0" algn="l">
                        <a:lnSpc>
                          <a:spcPct val="115000"/>
                        </a:lnSpc>
                        <a:spcBef>
                          <a:spcPts val="0"/>
                        </a:spcBef>
                        <a:spcAft>
                          <a:spcPts val="0"/>
                        </a:spcAft>
                        <a:buNone/>
                      </a:pPr>
                      <a:r>
                        <a:rPr lang="en-IN" sz="1000"/>
                        <a:t>Thwarted Expectations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3:3:5"/>
                      </a:ext>
                    </a:extLs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g2c2b8a36fc0_0_8"/>
          <p:cNvGraphicFramePr/>
          <p:nvPr/>
        </p:nvGraphicFramePr>
        <p:xfrm>
          <a:off x="152400" y="152400"/>
          <a:ext cx="3000000" cy="3000000"/>
        </p:xfrm>
        <a:graphic>
          <a:graphicData uri="http://schemas.openxmlformats.org/drawingml/2006/table">
            <a:tbl>
              <a:tblPr>
                <a:noFill/>
                <a:tableStyleId>{6C58DBD1-DBE2-4580-BDD6-5992D532C031}</a:tableStyleId>
              </a:tblPr>
              <a:tblGrid>
                <a:gridCol w="1581150"/>
                <a:gridCol w="1228725"/>
                <a:gridCol w="1400175"/>
                <a:gridCol w="2809875"/>
                <a:gridCol w="1638300"/>
                <a:gridCol w="1866900"/>
              </a:tblGrid>
              <a:tr h="809625">
                <a:tc>
                  <a:txBody>
                    <a:bodyPr/>
                    <a:lstStyle/>
                    <a:p>
                      <a:pPr indent="0" lvl="0" marL="0" rtl="0" algn="l">
                        <a:lnSpc>
                          <a:spcPct val="115000"/>
                        </a:lnSpc>
                        <a:spcBef>
                          <a:spcPts val="0"/>
                        </a:spcBef>
                        <a:spcAft>
                          <a:spcPts val="0"/>
                        </a:spcAft>
                        <a:buNone/>
                      </a:pPr>
                      <a:r>
                        <a:rPr lang="en-IN" sz="1000"/>
                        <a:t>Sentiment analysis of social issues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0:0"/>
                      </a:ext>
                    </a:extLst>
                  </a:tcPr>
                </a:tc>
                <a:tc>
                  <a:txBody>
                    <a:bodyPr/>
                    <a:lstStyle/>
                    <a:p>
                      <a:pPr indent="0" lvl="0" marL="0" rtl="0" algn="l">
                        <a:lnSpc>
                          <a:spcPct val="115000"/>
                        </a:lnSpc>
                        <a:spcBef>
                          <a:spcPts val="0"/>
                        </a:spcBef>
                        <a:spcAft>
                          <a:spcPts val="0"/>
                        </a:spcAft>
                        <a:buNone/>
                      </a:pPr>
                      <a:r>
                        <a:rPr lang="en-IN" sz="1000"/>
                        <a:t>Mostafa Karamibekr and Ali A. Ghorbani</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0: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0:2"/>
                      </a:ext>
                    </a:extLst>
                  </a:tcPr>
                </a:tc>
                <a:tc>
                  <a:txBody>
                    <a:bodyPr/>
                    <a:lstStyle/>
                    <a:p>
                      <a:pPr indent="0" lvl="0" marL="0" rtl="0" algn="l">
                        <a:lnSpc>
                          <a:spcPct val="115000"/>
                        </a:lnSpc>
                        <a:spcBef>
                          <a:spcPts val="0"/>
                        </a:spcBef>
                        <a:spcAft>
                          <a:spcPts val="0"/>
                        </a:spcAft>
                        <a:buNone/>
                      </a:pPr>
                      <a:r>
                        <a:rPr lang="en-IN" sz="1000"/>
                        <a:t>Algorithm 1 Sentiment computation of a document,Algorithm 2 Extracting and filling an opinion structure,Algorithm 3 Sentiment calculation of an opinion structure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0: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0:4"/>
                      </a:ext>
                    </a:extLst>
                  </a:tcPr>
                </a:tc>
                <a:tc>
                  <a:txBody>
                    <a:bodyPr/>
                    <a:lstStyle/>
                    <a:p>
                      <a:pPr indent="0" lvl="0" marL="0" rtl="0" algn="l">
                        <a:lnSpc>
                          <a:spcPct val="115000"/>
                        </a:lnSpc>
                        <a:spcBef>
                          <a:spcPts val="0"/>
                        </a:spcBef>
                        <a:spcAft>
                          <a:spcPts val="0"/>
                        </a:spcAft>
                        <a:buNone/>
                      </a:pPr>
                      <a:r>
                        <a:rPr lang="en-IN" sz="1000"/>
                        <a:t>linguistic techniques are used to extract the sentiment</a:t>
                      </a:r>
                      <a:endParaRPr sz="1000"/>
                    </a:p>
                    <a:p>
                      <a:pPr indent="0" lvl="0" marL="0" rtl="0" algn="l">
                        <a:lnSpc>
                          <a:spcPct val="115000"/>
                        </a:lnSpc>
                        <a:spcBef>
                          <a:spcPts val="0"/>
                        </a:spcBef>
                        <a:spcAft>
                          <a:spcPts val="0"/>
                        </a:spcAft>
                        <a:buNone/>
                      </a:pPr>
                      <a:r>
                        <a:rPr lang="en-IN" sz="1000"/>
                        <a:t>of opinion terms, which are ambiguous or context dependent.</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0:5"/>
                      </a:ext>
                    </a:extLst>
                  </a:tcPr>
                </a:tc>
              </a:tr>
              <a:tr h="1266825">
                <a:tc>
                  <a:txBody>
                    <a:bodyPr/>
                    <a:lstStyle/>
                    <a:p>
                      <a:pPr indent="0" lvl="0" marL="0" rtl="0" algn="l">
                        <a:lnSpc>
                          <a:spcPct val="115000"/>
                        </a:lnSpc>
                        <a:spcBef>
                          <a:spcPts val="0"/>
                        </a:spcBef>
                        <a:spcAft>
                          <a:spcPts val="0"/>
                        </a:spcAft>
                        <a:buNone/>
                      </a:pPr>
                      <a:r>
                        <a:rPr lang="en-IN" sz="1000"/>
                        <a:t>Sentiment analysis on Twitter data-set using Naive Bayes algorithm</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1:0"/>
                      </a:ext>
                    </a:extLst>
                  </a:tcPr>
                </a:tc>
                <a:tc>
                  <a:txBody>
                    <a:bodyPr/>
                    <a:lstStyle/>
                    <a:p>
                      <a:pPr indent="0" lvl="0" marL="0" rtl="0" algn="l">
                        <a:lnSpc>
                          <a:spcPct val="115000"/>
                        </a:lnSpc>
                        <a:spcBef>
                          <a:spcPts val="0"/>
                        </a:spcBef>
                        <a:spcAft>
                          <a:spcPts val="0"/>
                        </a:spcAft>
                        <a:buNone/>
                      </a:pPr>
                      <a:r>
                        <a:rPr lang="en-IN" sz="1000"/>
                        <a:t>Huma Praveen and Shikha Pandey</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1: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1:2"/>
                      </a:ext>
                    </a:extLst>
                  </a:tcPr>
                </a:tc>
                <a:tc>
                  <a:txBody>
                    <a:bodyPr/>
                    <a:lstStyle/>
                    <a:p>
                      <a:pPr indent="0" lvl="0" marL="0" rtl="0" algn="l">
                        <a:lnSpc>
                          <a:spcPct val="115000"/>
                        </a:lnSpc>
                        <a:spcBef>
                          <a:spcPts val="0"/>
                        </a:spcBef>
                        <a:spcAft>
                          <a:spcPts val="0"/>
                        </a:spcAft>
                        <a:buNone/>
                      </a:pPr>
                      <a:r>
                        <a:rPr lang="en-IN" sz="1000"/>
                        <a:t>naive bayes algorithm:Naive Bayes classifier</a:t>
                      </a:r>
                      <a:endParaRPr sz="1000"/>
                    </a:p>
                    <a:p>
                      <a:pPr indent="0" lvl="0" marL="0" rtl="0" algn="l">
                        <a:lnSpc>
                          <a:spcPct val="115000"/>
                        </a:lnSpc>
                        <a:spcBef>
                          <a:spcPts val="0"/>
                        </a:spcBef>
                        <a:spcAft>
                          <a:spcPts val="0"/>
                        </a:spcAft>
                        <a:buNone/>
                      </a:pPr>
                      <a:r>
                        <a:rPr lang="en-IN" sz="1000"/>
                        <a:t>defines the probability of the document</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1: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1:4"/>
                      </a:ext>
                    </a:extLst>
                  </a:tcPr>
                </a:tc>
                <a:tc>
                  <a:txBody>
                    <a:bodyPr/>
                    <a:lstStyle/>
                    <a:p>
                      <a:pPr indent="0" lvl="0" marL="0" rtl="0" algn="l">
                        <a:spcBef>
                          <a:spcPts val="0"/>
                        </a:spcBef>
                        <a:spcAft>
                          <a:spcPts val="0"/>
                        </a:spcAft>
                        <a:buNone/>
                      </a:pPr>
                      <a:r>
                        <a:rPr lang="en-IN" sz="1000"/>
                        <a:t>Corpus Based Approach ,Dictionary Based Approach</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The main idea behind the dictionary-based approach is to use</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lexical databases with opinion words to extract sentiment from</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IN" sz="1000"/>
                        <a:t>the documen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1:5"/>
                      </a:ext>
                    </a:extLst>
                  </a:tcPr>
                </a:tc>
              </a:tr>
              <a:tr h="1876425">
                <a:tc>
                  <a:txBody>
                    <a:bodyPr/>
                    <a:lstStyle/>
                    <a:p>
                      <a:pPr indent="0" lvl="0" marL="0" rtl="0" algn="l">
                        <a:lnSpc>
                          <a:spcPct val="115000"/>
                        </a:lnSpc>
                        <a:spcBef>
                          <a:spcPts val="0"/>
                        </a:spcBef>
                        <a:spcAft>
                          <a:spcPts val="0"/>
                        </a:spcAft>
                        <a:buNone/>
                      </a:pPr>
                      <a:r>
                        <a:rPr lang="en-IN" sz="1000"/>
                        <a:t>Sentiment Analysis for Social Media Images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2:0"/>
                      </a:ext>
                    </a:extLst>
                  </a:tcPr>
                </a:tc>
                <a:tc>
                  <a:txBody>
                    <a:bodyPr/>
                    <a:lstStyle/>
                    <a:p>
                      <a:pPr indent="0" lvl="0" marL="0" rtl="0" algn="l">
                        <a:lnSpc>
                          <a:spcPct val="115000"/>
                        </a:lnSpc>
                        <a:spcBef>
                          <a:spcPts val="0"/>
                        </a:spcBef>
                        <a:spcAft>
                          <a:spcPts val="0"/>
                        </a:spcAft>
                        <a:buNone/>
                      </a:pPr>
                      <a:r>
                        <a:rPr lang="en-IN" sz="1000"/>
                        <a:t>Yilin Wang and Baoxin Li</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2: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2:2"/>
                      </a:ext>
                    </a:extLst>
                  </a:tcPr>
                </a:tc>
                <a:tc>
                  <a:txBody>
                    <a:bodyPr/>
                    <a:lstStyle/>
                    <a:p>
                      <a:pPr indent="0" lvl="0" marL="0" rtl="0" algn="l">
                        <a:lnSpc>
                          <a:spcPct val="115000"/>
                        </a:lnSpc>
                        <a:spcBef>
                          <a:spcPts val="0"/>
                        </a:spcBef>
                        <a:spcAft>
                          <a:spcPts val="0"/>
                        </a:spcAft>
                        <a:buNone/>
                      </a:pPr>
                      <a:r>
                        <a:rPr lang="en-IN" sz="1000"/>
                        <a:t>Algorithm 1 The proposed USEA:Senti API:</a:t>
                      </a:r>
                      <a:endParaRPr sz="1000"/>
                    </a:p>
                    <a:p>
                      <a:pPr indent="0" lvl="0" marL="0" rtl="0" algn="l">
                        <a:lnSpc>
                          <a:spcPct val="115000"/>
                        </a:lnSpc>
                        <a:spcBef>
                          <a:spcPts val="0"/>
                        </a:spcBef>
                        <a:spcAft>
                          <a:spcPts val="0"/>
                        </a:spcAft>
                        <a:buNone/>
                      </a:pPr>
                      <a:r>
                        <a:rPr lang="en-IN" sz="1000"/>
                        <a:t>6</a:t>
                      </a:r>
                      <a:endParaRPr sz="1000"/>
                    </a:p>
                    <a:p>
                      <a:pPr indent="0" lvl="0" marL="0" rtl="0" algn="l">
                        <a:lnSpc>
                          <a:spcPct val="115000"/>
                        </a:lnSpc>
                        <a:spcBef>
                          <a:spcPts val="0"/>
                        </a:spcBef>
                        <a:spcAft>
                          <a:spcPts val="0"/>
                        </a:spcAft>
                        <a:buNone/>
                      </a:pPr>
                      <a:r>
                        <a:rPr lang="en-IN" sz="1000"/>
                        <a:t>.Sentibank:As a mid-level visual feature based sentiment analysis approach, it uses large-scale visual attribute detectors and low-level visual features to form the</a:t>
                      </a:r>
                      <a:endParaRPr sz="1000"/>
                    </a:p>
                    <a:p>
                      <a:pPr indent="0" lvl="0" marL="0" rtl="0" algn="l">
                        <a:lnSpc>
                          <a:spcPct val="115000"/>
                        </a:lnSpc>
                        <a:spcBef>
                          <a:spcPts val="0"/>
                        </a:spcBef>
                        <a:spcAft>
                          <a:spcPts val="0"/>
                        </a:spcAft>
                        <a:buNone/>
                      </a:pPr>
                      <a:r>
                        <a:rPr lang="en-IN" sz="1000"/>
                        <a:t>Adjective and Nouns visual sentiment description pairs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2: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2:4"/>
                      </a:ext>
                    </a:extLst>
                  </a:tcPr>
                </a:tc>
                <a:tc>
                  <a:txBody>
                    <a:bodyPr/>
                    <a:lstStyle/>
                    <a:p>
                      <a:pPr indent="0" lvl="0" marL="0" rtl="0" algn="l">
                        <a:spcBef>
                          <a:spcPts val="0"/>
                        </a:spcBef>
                        <a:spcAft>
                          <a:spcPts val="0"/>
                        </a:spcAft>
                        <a:buNone/>
                      </a:pPr>
                      <a:r>
                        <a:rPr lang="en-IN" sz="1000"/>
                        <a:t>how to model the interaction</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between images and textual information systematically so as</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to support sentiment prediction using both sources of information, and (2) how to use textual information to enable unsupervised sentiment analysis for social media images. In</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IN" sz="1000"/>
                        <a:t>addressing these two challenges,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2:5"/>
                      </a:ext>
                    </a:extLst>
                  </a:tcPr>
                </a:tc>
              </a:tr>
              <a:tr h="504825">
                <a:tc>
                  <a:txBody>
                    <a:bodyPr/>
                    <a:lstStyle/>
                    <a:p>
                      <a:pPr indent="0" lvl="0" marL="0" rtl="0" algn="l">
                        <a:lnSpc>
                          <a:spcPct val="115000"/>
                        </a:lnSpc>
                        <a:spcBef>
                          <a:spcPts val="0"/>
                        </a:spcBef>
                        <a:spcAft>
                          <a:spcPts val="0"/>
                        </a:spcAft>
                        <a:buNone/>
                      </a:pPr>
                      <a:r>
                        <a:rPr lang="en-IN" sz="1000"/>
                        <a:t>Sentiment Analysis of Comment Texts Based on BiLSTM</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3:0"/>
                      </a:ext>
                    </a:extLst>
                  </a:tcPr>
                </a:tc>
                <a:tc>
                  <a:txBody>
                    <a:bodyPr/>
                    <a:lstStyle/>
                    <a:p>
                      <a:pPr indent="0" lvl="0" marL="0" rtl="0" algn="l">
                        <a:lnSpc>
                          <a:spcPct val="115000"/>
                        </a:lnSpc>
                        <a:spcBef>
                          <a:spcPts val="0"/>
                        </a:spcBef>
                        <a:spcAft>
                          <a:spcPts val="0"/>
                        </a:spcAft>
                        <a:buNone/>
                      </a:pPr>
                      <a:r>
                        <a:rPr lang="en-IN" sz="1000"/>
                        <a:t>Guixian Xu; Yueting Meng; Xiaoyu Qiu; Ziheng Yu</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3:1"/>
                      </a:ext>
                    </a:extLst>
                  </a:tcPr>
                </a:tc>
                <a:tc>
                  <a:txBody>
                    <a:bodyPr/>
                    <a:lstStyle/>
                    <a:p>
                      <a:pPr indent="0" lvl="0" marL="0" rtl="0" algn="l">
                        <a:lnSpc>
                          <a:spcPct val="115000"/>
                        </a:lnSpc>
                        <a:spcBef>
                          <a:spcPts val="0"/>
                        </a:spcBef>
                        <a:spcAft>
                          <a:spcPts val="0"/>
                        </a:spcAft>
                        <a:buNone/>
                      </a:pPr>
                      <a:r>
                        <a:rPr lang="en-IN" sz="1000"/>
                        <a:t>IEEE( 09 April 2019 )</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3:2"/>
                      </a:ext>
                    </a:extLst>
                  </a:tcPr>
                </a:tc>
                <a:tc>
                  <a:txBody>
                    <a:bodyPr/>
                    <a:lstStyle/>
                    <a:p>
                      <a:pPr indent="0" lvl="0" marL="0" rtl="0" algn="l">
                        <a:lnSpc>
                          <a:spcPct val="115000"/>
                        </a:lnSpc>
                        <a:spcBef>
                          <a:spcPts val="0"/>
                        </a:spcBef>
                        <a:spcAft>
                          <a:spcPts val="0"/>
                        </a:spcAft>
                        <a:buNone/>
                      </a:pPr>
                      <a:r>
                        <a:rPr lang="en-IN" sz="1000"/>
                        <a:t>naive Bayesian algorithm, maximum entropy algorithm and SVM algorithm to analyze the sentiment of film reviews.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3: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3:4"/>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3:5"/>
                      </a:ext>
                    </a:extLst>
                  </a:tcPr>
                </a:tc>
              </a:tr>
              <a:tr h="1876425">
                <a:tc>
                  <a:txBody>
                    <a:bodyPr/>
                    <a:lstStyle/>
                    <a:p>
                      <a:pPr indent="0" lvl="0" marL="0" rtl="0" algn="l">
                        <a:lnSpc>
                          <a:spcPct val="115000"/>
                        </a:lnSpc>
                        <a:spcBef>
                          <a:spcPts val="0"/>
                        </a:spcBef>
                        <a:spcAft>
                          <a:spcPts val="0"/>
                        </a:spcAft>
                        <a:buNone/>
                      </a:pPr>
                      <a:r>
                        <a:rPr lang="en-IN" sz="1000"/>
                        <a:t>A Survey of Sentiment Analysis Based on Transfer Learning</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4:0"/>
                      </a:ext>
                    </a:extLst>
                  </a:tcPr>
                </a:tc>
                <a:tc>
                  <a:txBody>
                    <a:bodyPr/>
                    <a:lstStyle/>
                    <a:p>
                      <a:pPr indent="0" lvl="0" marL="0" rtl="0" algn="l">
                        <a:lnSpc>
                          <a:spcPct val="115000"/>
                        </a:lnSpc>
                        <a:spcBef>
                          <a:spcPts val="0"/>
                        </a:spcBef>
                        <a:spcAft>
                          <a:spcPts val="0"/>
                        </a:spcAft>
                        <a:buNone/>
                      </a:pPr>
                      <a:r>
                        <a:rPr lang="en-IN" sz="1000"/>
                        <a:t>Ruijun Liu; Yuqian Shi; Changjiang Ji; Ming Jia</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4:1"/>
                      </a:ext>
                    </a:extLst>
                  </a:tcPr>
                </a:tc>
                <a:tc>
                  <a:txBody>
                    <a:bodyPr/>
                    <a:lstStyle/>
                    <a:p>
                      <a:pPr indent="0" lvl="0" marL="0" rtl="0" algn="l">
                        <a:lnSpc>
                          <a:spcPct val="115000"/>
                        </a:lnSpc>
                        <a:spcBef>
                          <a:spcPts val="0"/>
                        </a:spcBef>
                        <a:spcAft>
                          <a:spcPts val="0"/>
                        </a:spcAft>
                        <a:buNone/>
                      </a:pPr>
                      <a:r>
                        <a:rPr lang="en-IN" sz="1000"/>
                        <a:t>IEEE (26 June 2019 )</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4:2"/>
                      </a:ext>
                    </a:extLst>
                  </a:tcPr>
                </a:tc>
                <a:tc>
                  <a:txBody>
                    <a:bodyPr/>
                    <a:lstStyle/>
                    <a:p>
                      <a:pPr indent="0" lvl="0" marL="0" rtl="0" algn="l">
                        <a:lnSpc>
                          <a:spcPct val="115000"/>
                        </a:lnSpc>
                        <a:spcBef>
                          <a:spcPts val="0"/>
                        </a:spcBef>
                        <a:spcAft>
                          <a:spcPts val="0"/>
                        </a:spcAft>
                        <a:buNone/>
                      </a:pPr>
                      <a:r>
                        <a:rPr lang="en-IN" sz="1000"/>
                        <a:t>The marginalized SDA (mSDA) [46] algorithm. The mSDA ++ algorithm for the marginalized SDA (mSDA), which can learn low-dimensional features. The combination of mSDA and EASYADAPT algorithm can improve the accuracy of text classification.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4: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4:4"/>
                      </a:ext>
                    </a:extLst>
                  </a:tcPr>
                </a:tc>
                <a:tc>
                  <a:txBody>
                    <a:bodyPr/>
                    <a:lstStyle/>
                    <a:p>
                      <a:pPr indent="0" lvl="0" marL="0" rtl="0" algn="l">
                        <a:lnSpc>
                          <a:spcPct val="115000"/>
                        </a:lnSpc>
                        <a:spcBef>
                          <a:spcPts val="0"/>
                        </a:spcBef>
                        <a:spcAft>
                          <a:spcPts val="0"/>
                        </a:spcAft>
                        <a:buNone/>
                      </a:pPr>
                      <a:r>
                        <a:rPr lang="en-IN" sz="1000"/>
                        <a:t>cross-domain transfer learning still has certain problems, such as the selection of source domain, the noise interference in the combination of source domain and target domain, the optimization of the combination of source domain and target domain combined with feature space, etc., which brings challenges to cross-domain sentiment analysis.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4:5"/>
                      </a:ext>
                    </a:extLst>
                  </a:tcPr>
                </a:tc>
              </a:tr>
              <a:tr h="657225">
                <a:tc>
                  <a:txBody>
                    <a:bodyPr/>
                    <a:lstStyle/>
                    <a:p>
                      <a:pPr indent="0" lvl="0" marL="0" rtl="0" algn="l">
                        <a:lnSpc>
                          <a:spcPct val="115000"/>
                        </a:lnSpc>
                        <a:spcBef>
                          <a:spcPts val="0"/>
                        </a:spcBef>
                        <a:spcAft>
                          <a:spcPts val="0"/>
                        </a:spcAft>
                        <a:buNone/>
                      </a:pPr>
                      <a:r>
                        <a:rPr lang="en-IN" sz="1000"/>
                        <a:t>Sentiment Embeddings with Applications to Sentiment Analysis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5:0"/>
                      </a:ext>
                    </a:extLst>
                  </a:tcPr>
                </a:tc>
                <a:tc>
                  <a:txBody>
                    <a:bodyPr/>
                    <a:lstStyle/>
                    <a:p>
                      <a:pPr indent="0" lvl="0" marL="0" rtl="0" algn="l">
                        <a:lnSpc>
                          <a:spcPct val="115000"/>
                        </a:lnSpc>
                        <a:spcBef>
                          <a:spcPts val="0"/>
                        </a:spcBef>
                        <a:spcAft>
                          <a:spcPts val="0"/>
                        </a:spcAft>
                        <a:buNone/>
                      </a:pPr>
                      <a:r>
                        <a:rPr lang="en-IN" sz="1000"/>
                        <a:t>Duyu Tang; Furu Wei; Bing Qin; Nan Yang; Ting Liu; Ming Zhou</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5:1"/>
                      </a:ext>
                    </a:extLst>
                  </a:tcPr>
                </a:tc>
                <a:tc>
                  <a:txBody>
                    <a:bodyPr/>
                    <a:lstStyle/>
                    <a:p>
                      <a:pPr indent="0" lvl="0" marL="0" rtl="0" algn="l">
                        <a:lnSpc>
                          <a:spcPct val="115000"/>
                        </a:lnSpc>
                        <a:spcBef>
                          <a:spcPts val="0"/>
                        </a:spcBef>
                        <a:spcAft>
                          <a:spcPts val="0"/>
                        </a:spcAft>
                        <a:buNone/>
                      </a:pPr>
                      <a:r>
                        <a:rPr lang="en-IN" sz="1000"/>
                        <a:t>IEEE(12 October 2015 )</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5:2"/>
                      </a:ext>
                    </a:extLst>
                  </a:tcPr>
                </a:tc>
                <a:tc>
                  <a:txBody>
                    <a:bodyPr/>
                    <a:lstStyle/>
                    <a:p>
                      <a:pPr indent="0" lvl="0" marL="0" rtl="0" algn="l">
                        <a:lnSpc>
                          <a:spcPct val="115000"/>
                        </a:lnSpc>
                        <a:spcBef>
                          <a:spcPts val="0"/>
                        </a:spcBef>
                        <a:spcAft>
                          <a:spcPts val="0"/>
                        </a:spcAft>
                        <a:buNone/>
                      </a:pPr>
                      <a:r>
                        <a:rPr lang="en-IN" sz="1000"/>
                        <a:t>Embedding learning algorithms typically only use the contexts.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5: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5:4"/>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5:5"/>
                      </a:ext>
                    </a:extLst>
                  </a:tcPr>
                </a:tc>
              </a:tr>
              <a:tr h="1114425">
                <a:tc>
                  <a:txBody>
                    <a:bodyPr/>
                    <a:lstStyle/>
                    <a:p>
                      <a:pPr indent="0" lvl="0" marL="0" rtl="0" algn="l">
                        <a:lnSpc>
                          <a:spcPct val="115000"/>
                        </a:lnSpc>
                        <a:spcBef>
                          <a:spcPts val="0"/>
                        </a:spcBef>
                        <a:spcAft>
                          <a:spcPts val="0"/>
                        </a:spcAft>
                        <a:buNone/>
                      </a:pPr>
                      <a:r>
                        <a:rPr lang="en-IN" sz="1000"/>
                        <a:t>Approaches to Cross-Domain Sentiment Analysis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6:0"/>
                      </a:ext>
                    </a:extLst>
                  </a:tcPr>
                </a:tc>
                <a:tc>
                  <a:txBody>
                    <a:bodyPr/>
                    <a:lstStyle/>
                    <a:p>
                      <a:pPr indent="0" lvl="0" marL="0" rtl="0" algn="l">
                        <a:lnSpc>
                          <a:spcPct val="115000"/>
                        </a:lnSpc>
                        <a:spcBef>
                          <a:spcPts val="0"/>
                        </a:spcBef>
                        <a:spcAft>
                          <a:spcPts val="0"/>
                        </a:spcAft>
                        <a:buNone/>
                      </a:pPr>
                      <a:r>
                        <a:rPr lang="en-IN" sz="1000"/>
                        <a:t>Tareq Al-Moslmi; Nazlia Omar; Salwani Abdullah; Mohammed Albared</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6:1"/>
                      </a:ext>
                    </a:extLst>
                  </a:tcPr>
                </a:tc>
                <a:tc>
                  <a:txBody>
                    <a:bodyPr/>
                    <a:lstStyle/>
                    <a:p>
                      <a:pPr indent="0" lvl="0" marL="0" rtl="0" algn="l">
                        <a:lnSpc>
                          <a:spcPct val="115000"/>
                        </a:lnSpc>
                        <a:spcBef>
                          <a:spcPts val="0"/>
                        </a:spcBef>
                        <a:spcAft>
                          <a:spcPts val="0"/>
                        </a:spcAft>
                        <a:buNone/>
                      </a:pPr>
                      <a:r>
                        <a:rPr lang="en-IN" sz="1000"/>
                        <a:t>IEEE(31 March 2017 )</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6:2"/>
                      </a:ext>
                    </a:extLst>
                  </a:tcPr>
                </a:tc>
                <a:tc>
                  <a:txBody>
                    <a:bodyPr/>
                    <a:lstStyle/>
                    <a:p>
                      <a:pPr indent="0" lvl="0" marL="0" rtl="0" algn="l">
                        <a:spcBef>
                          <a:spcPts val="0"/>
                        </a:spcBef>
                        <a:spcAft>
                          <a:spcPts val="0"/>
                        </a:spcAft>
                        <a:buNone/>
                      </a:pPr>
                      <a:r>
                        <a:rPr lang="en-IN" sz="1000"/>
                        <a:t>Spectral Feature Alignment (SFA) Algorithm. </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Structured Correspondence Learning (SCL) Algorithm.</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Active Learning and Deep Learning Algorithm.</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Topical Correspondence Transfer (TCT)Algorithm.</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rPr lang="en-IN" sz="1000"/>
                        <a:t>Probability Latent Semantic Analysis (PLSA).</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6:3"/>
                      </a:ext>
                    </a:extLst>
                  </a:tcPr>
                </a:tc>
                <a:tc>
                  <a:txBody>
                    <a:bodyPr/>
                    <a:lstStyle/>
                    <a:p>
                      <a:pPr indent="0" lvl="0" marL="0" rtl="0" algn="l">
                        <a:lnSpc>
                          <a:spcPct val="115000"/>
                        </a:lnSpc>
                        <a:spcBef>
                          <a:spcPts val="0"/>
                        </a:spcBef>
                        <a:spcAft>
                          <a:spcPts val="0"/>
                        </a:spcAft>
                        <a:buNone/>
                      </a:pPr>
                      <a:r>
                        <a:rPr lang="en-IN" sz="1000"/>
                        <a:t>Sotware: Products, such as electronics, software, and DVDs are considered different domains in the field of sentiment analysis.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6:4"/>
                      </a:ext>
                    </a:extLst>
                  </a:tcPr>
                </a:tc>
                <a:tc>
                  <a:txBody>
                    <a:bodyPr/>
                    <a:lstStyle/>
                    <a:p>
                      <a:pPr indent="0" lvl="0" marL="0" rtl="0" algn="l">
                        <a:lnSpc>
                          <a:spcPct val="115000"/>
                        </a:lnSpc>
                        <a:spcBef>
                          <a:spcPts val="0"/>
                        </a:spcBef>
                        <a:spcAft>
                          <a:spcPts val="0"/>
                        </a:spcAft>
                        <a:buNone/>
                      </a:pPr>
                      <a:r>
                        <a:rPr lang="en-IN" sz="1000"/>
                        <a:t>The challenge to overcome when designing an active learning model is the size of the labeled data both in the source domain and the target domain</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6:5"/>
                      </a:ext>
                    </a:extLst>
                  </a:tcPr>
                </a:tc>
              </a:tr>
              <a:tr h="1266825">
                <a:tc>
                  <a:txBody>
                    <a:bodyPr/>
                    <a:lstStyle/>
                    <a:p>
                      <a:pPr indent="0" lvl="0" marL="0" rtl="0" algn="l">
                        <a:lnSpc>
                          <a:spcPct val="115000"/>
                        </a:lnSpc>
                        <a:spcBef>
                          <a:spcPts val="0"/>
                        </a:spcBef>
                        <a:spcAft>
                          <a:spcPts val="0"/>
                        </a:spcAft>
                        <a:buNone/>
                      </a:pPr>
                      <a:r>
                        <a:rPr lang="en-IN" sz="1000"/>
                        <a:t>Implicit aspect extraction in sentiment analysis: Review, taxonomy, oppportunities, and open challenges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7:0"/>
                      </a:ext>
                    </a:extLst>
                  </a:tcPr>
                </a:tc>
                <a:tc>
                  <a:txBody>
                    <a:bodyPr/>
                    <a:lstStyle/>
                    <a:p>
                      <a:pPr indent="0" lvl="0" marL="0" rtl="0" algn="l">
                        <a:lnSpc>
                          <a:spcPct val="115000"/>
                        </a:lnSpc>
                        <a:spcBef>
                          <a:spcPts val="0"/>
                        </a:spcBef>
                        <a:spcAft>
                          <a:spcPts val="0"/>
                        </a:spcAft>
                        <a:buNone/>
                      </a:pPr>
                      <a:r>
                        <a:rPr lang="en-IN" sz="1000"/>
                        <a:t>Mohammad Tubishat , Norisma Idris a, Mohammad A.M. Abushariah</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7:1"/>
                      </a:ext>
                    </a:extLst>
                  </a:tcPr>
                </a:tc>
                <a:tc>
                  <a:txBody>
                    <a:bodyPr/>
                    <a:lstStyle/>
                    <a:p>
                      <a:pPr indent="0" lvl="0" marL="0" rtl="0" algn="l">
                        <a:lnSpc>
                          <a:spcPct val="115000"/>
                        </a:lnSpc>
                        <a:spcBef>
                          <a:spcPts val="0"/>
                        </a:spcBef>
                        <a:spcAft>
                          <a:spcPts val="0"/>
                        </a:spcAft>
                        <a:buNone/>
                      </a:pPr>
                      <a:r>
                        <a:rPr lang="en-IN" sz="1000"/>
                        <a:t>ScienceDirect|2018</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7:2"/>
                      </a:ext>
                    </a:extLst>
                  </a:tcPr>
                </a:tc>
                <a:tc>
                  <a:txBody>
                    <a:bodyPr/>
                    <a:lstStyle/>
                    <a:p>
                      <a:pPr indent="0" lvl="0" marL="0" rtl="0" algn="l">
                        <a:spcBef>
                          <a:spcPts val="0"/>
                        </a:spcBef>
                        <a:spcAft>
                          <a:spcPts val="0"/>
                        </a:spcAft>
                        <a:buNone/>
                      </a:pPr>
                      <a:r>
                        <a:rPr lang="en-IN" sz="1000"/>
                        <a:t>SA algorithms.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IN" sz="1000"/>
                        <a:t>SVM and SVM-SO algorithms</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7: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7:4"/>
                      </a:ext>
                    </a:extLst>
                  </a:tcPr>
                </a:tc>
                <a:tc>
                  <a:txBody>
                    <a:bodyPr/>
                    <a:lstStyle/>
                    <a:p>
                      <a:pPr indent="0" lvl="0" marL="0" rtl="0" algn="l">
                        <a:lnSpc>
                          <a:spcPct val="115000"/>
                        </a:lnSpc>
                        <a:spcBef>
                          <a:spcPts val="0"/>
                        </a:spcBef>
                        <a:spcAft>
                          <a:spcPts val="0"/>
                        </a:spcAft>
                        <a:buNone/>
                      </a:pPr>
                      <a:r>
                        <a:rPr lang="en-IN" sz="1000"/>
                        <a:t>The imbalance in the distribution of positive and negative samples, changes in the documents over time, and effective training and evaluation procedures for the models are the challenges they faced to reach their goal.</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68:7:5"/>
                      </a:ext>
                    </a:extLst>
                  </a:tcPr>
                </a:tc>
              </a:tr>
              <a:tr h="200025">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68:8:0"/>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68:8:1"/>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68:8:2"/>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68:8: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68:8:4"/>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68:8:5"/>
                      </a:ext>
                    </a:extLs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c2b8a36fc0_0_13"/>
          <p:cNvSpPr txBox="1"/>
          <p:nvPr/>
        </p:nvSpPr>
        <p:spPr>
          <a:xfrm>
            <a:off x="797775" y="1231650"/>
            <a:ext cx="9954000" cy="503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2100"/>
              <a:t>In conclusion, sentiment analysis plays a crucial role in today's data-driven world across various sectors. Its significance stems from its ability to decipher customer feedback, market trends, and brand perception from vast amounts of text data. Businesses leverage sentiment analysis to gain valuable insights that inform decision-making processes, guide product development strategies, and shape effective marketing campaigns. Technological advancements, particularly in natural language processing (NLP) and machine learning algorithms, have greatly enhanced the accuracy and efficiency of sentiment analysis tools. Furthermore, the integration of multiple data modalities, including text, audio, image, and video, has broadened the scope of sentiment analysis, enabling a more comprehensive understanding of sentiment expressed through diverse channels. However, challenges such as sarcasm, irony, cultural nuances, and context-dependent sentiment persist, underscoring the need for ongoing research and development efforts to address these complexities and further improve the effectiveness of sentiment analysis algorithms.</a:t>
            </a:r>
            <a:endParaRPr sz="2100"/>
          </a:p>
        </p:txBody>
      </p:sp>
      <p:sp>
        <p:nvSpPr>
          <p:cNvPr id="174" name="Google Shape;174;g2c2b8a36fc0_0_13"/>
          <p:cNvSpPr txBox="1"/>
          <p:nvPr/>
        </p:nvSpPr>
        <p:spPr>
          <a:xfrm>
            <a:off x="1710300" y="131550"/>
            <a:ext cx="6942000" cy="10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3600">
                <a:solidFill>
                  <a:srgbClr val="3F3F3F"/>
                </a:solidFill>
                <a:latin typeface="Calibri"/>
                <a:ea typeface="Calibri"/>
                <a:cs typeface="Calibri"/>
                <a:sym typeface="Calibri"/>
              </a:rPr>
              <a:t>CONCLUSION</a:t>
            </a:r>
            <a:endParaRPr b="1" sz="360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400"/>
              <a:buFont typeface="Calibri"/>
              <a:buNone/>
            </a:pPr>
            <a:r>
              <a:rPr b="1" lang="en-IN" sz="4400">
                <a:solidFill>
                  <a:srgbClr val="FF0000"/>
                </a:solidFill>
              </a:rPr>
              <a:t>WHAT IS SENTIMENT ANALYSIS?</a:t>
            </a:r>
            <a:endParaRPr b="1" sz="4400">
              <a:solidFill>
                <a:srgbClr val="FF0000"/>
              </a:solidFill>
            </a:endParaRPr>
          </a:p>
        </p:txBody>
      </p:sp>
      <p:sp>
        <p:nvSpPr>
          <p:cNvPr id="114" name="Google Shape;114;p2"/>
          <p:cNvSpPr txBox="1"/>
          <p:nvPr/>
        </p:nvSpPr>
        <p:spPr>
          <a:xfrm>
            <a:off x="1402454" y="2047583"/>
            <a:ext cx="6894600" cy="34785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C0C0C"/>
              </a:buClr>
              <a:buSzPts val="2200"/>
              <a:buFont typeface="Lexend Medium"/>
              <a:buChar char="•"/>
            </a:pPr>
            <a:r>
              <a:rPr i="0" lang="en-IN" sz="2200">
                <a:solidFill>
                  <a:srgbClr val="0C0C0C"/>
                </a:solidFill>
                <a:latin typeface="Lexend Medium"/>
                <a:ea typeface="Lexend Medium"/>
                <a:cs typeface="Lexend Medium"/>
                <a:sym typeface="Lexend Medium"/>
              </a:rPr>
              <a:t>Sentiment analysis is the process of determining the emotional tone behind a piece of text, whether it's positive, negative, or neutral.</a:t>
            </a:r>
            <a:endParaRPr>
              <a:latin typeface="Lexend Medium"/>
              <a:ea typeface="Lexend Medium"/>
              <a:cs typeface="Lexend Medium"/>
              <a:sym typeface="Lexend Medium"/>
            </a:endParaRPr>
          </a:p>
          <a:p>
            <a:pPr indent="0" lvl="0" marL="0" marR="0" rtl="0" algn="just">
              <a:spcBef>
                <a:spcPts val="0"/>
              </a:spcBef>
              <a:spcAft>
                <a:spcPts val="0"/>
              </a:spcAft>
              <a:buNone/>
            </a:pPr>
            <a:r>
              <a:t/>
            </a:r>
            <a:endParaRPr i="0" sz="2200">
              <a:solidFill>
                <a:srgbClr val="0C0C0C"/>
              </a:solidFill>
              <a:latin typeface="Lexend Medium"/>
              <a:ea typeface="Lexend Medium"/>
              <a:cs typeface="Lexend Medium"/>
              <a:sym typeface="Lexend Medium"/>
            </a:endParaRPr>
          </a:p>
          <a:p>
            <a:pPr indent="-342900" lvl="0" marL="342900" marR="0" rtl="0" algn="just">
              <a:spcBef>
                <a:spcPts val="0"/>
              </a:spcBef>
              <a:spcAft>
                <a:spcPts val="0"/>
              </a:spcAft>
              <a:buClr>
                <a:srgbClr val="0C0C0C"/>
              </a:buClr>
              <a:buSzPts val="2200"/>
              <a:buFont typeface="Lexend Medium"/>
              <a:buChar char="•"/>
            </a:pPr>
            <a:r>
              <a:rPr i="0" lang="en-IN" sz="2200">
                <a:solidFill>
                  <a:srgbClr val="0C0C0C"/>
                </a:solidFill>
                <a:latin typeface="Lexend Medium"/>
                <a:ea typeface="Lexend Medium"/>
                <a:cs typeface="Lexend Medium"/>
                <a:sym typeface="Lexend Medium"/>
              </a:rPr>
              <a:t>It uses various natural language processing algorithms such as Rule-based, Automatic, and Hybrid.</a:t>
            </a:r>
            <a:endParaRPr>
              <a:latin typeface="Lexend Medium"/>
              <a:ea typeface="Lexend Medium"/>
              <a:cs typeface="Lexend Medium"/>
              <a:sym typeface="Lexend Medium"/>
            </a:endParaRPr>
          </a:p>
          <a:p>
            <a:pPr indent="-203200" lvl="0" marL="342900" marR="0" rtl="0" algn="just">
              <a:spcBef>
                <a:spcPts val="0"/>
              </a:spcBef>
              <a:spcAft>
                <a:spcPts val="0"/>
              </a:spcAft>
              <a:buClr>
                <a:schemeClr val="dk1"/>
              </a:buClr>
              <a:buSzPts val="2200"/>
              <a:buFont typeface="Arial"/>
              <a:buNone/>
            </a:pPr>
            <a:r>
              <a:t/>
            </a:r>
            <a:endParaRPr sz="2200">
              <a:solidFill>
                <a:srgbClr val="0C0C0C"/>
              </a:solidFill>
              <a:latin typeface="Lexend Medium"/>
              <a:ea typeface="Lexend Medium"/>
              <a:cs typeface="Lexend Medium"/>
              <a:sym typeface="Lexend Medium"/>
            </a:endParaRPr>
          </a:p>
          <a:p>
            <a:pPr indent="-203200" lvl="0" marL="342900" marR="0" rtl="0" algn="just">
              <a:spcBef>
                <a:spcPts val="0"/>
              </a:spcBef>
              <a:spcAft>
                <a:spcPts val="0"/>
              </a:spcAft>
              <a:buClr>
                <a:schemeClr val="dk1"/>
              </a:buClr>
              <a:buSzPts val="2200"/>
              <a:buFont typeface="Arial"/>
              <a:buNone/>
            </a:pPr>
            <a:r>
              <a:t/>
            </a:r>
            <a:endParaRPr sz="2200">
              <a:solidFill>
                <a:srgbClr val="0C0C0C"/>
              </a:solidFill>
              <a:latin typeface="Lexend Medium"/>
              <a:ea typeface="Lexend Medium"/>
              <a:cs typeface="Lexend Medium"/>
              <a:sym typeface="Lexend Medium"/>
            </a:endParaRPr>
          </a:p>
        </p:txBody>
      </p:sp>
      <p:pic>
        <p:nvPicPr>
          <p:cNvPr descr="GitHub - srini047/text-based-sentiment-analysis: Determines sentiment of  the Text as Positive or Negative" id="115" name="Google Shape;115;p2"/>
          <p:cNvPicPr preferRelativeResize="0"/>
          <p:nvPr/>
        </p:nvPicPr>
        <p:blipFill rotWithShape="1">
          <a:blip r:embed="rId3">
            <a:alphaModFix/>
          </a:blip>
          <a:srcRect b="0" l="0" r="0" t="0"/>
          <a:stretch/>
        </p:blipFill>
        <p:spPr>
          <a:xfrm>
            <a:off x="8437673" y="1883595"/>
            <a:ext cx="3444599" cy="2292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400"/>
              <a:buFont typeface="Calibri"/>
              <a:buNone/>
            </a:pPr>
            <a:r>
              <a:rPr b="1" lang="en-IN" sz="4400">
                <a:solidFill>
                  <a:srgbClr val="FF0000"/>
                </a:solidFill>
              </a:rPr>
              <a:t>WHY IS SENTIMENT ANALYSIS REQUIRED?</a:t>
            </a:r>
            <a:endParaRPr b="1" sz="4400">
              <a:solidFill>
                <a:srgbClr val="FF0000"/>
              </a:solidFill>
            </a:endParaRPr>
          </a:p>
        </p:txBody>
      </p:sp>
      <p:sp>
        <p:nvSpPr>
          <p:cNvPr id="121" name="Google Shape;121;p3"/>
          <p:cNvSpPr txBox="1"/>
          <p:nvPr/>
        </p:nvSpPr>
        <p:spPr>
          <a:xfrm>
            <a:off x="1346400" y="1839050"/>
            <a:ext cx="8985300" cy="48024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dk1"/>
              </a:buClr>
              <a:buSzPts val="2000"/>
              <a:buChar char="●"/>
            </a:pPr>
            <a:r>
              <a:rPr b="1" lang="en-IN" sz="2000">
                <a:solidFill>
                  <a:schemeClr val="dk1"/>
                </a:solidFill>
                <a:latin typeface="Lexend"/>
                <a:ea typeface="Lexend"/>
                <a:cs typeface="Lexend"/>
                <a:sym typeface="Lexend"/>
              </a:rPr>
              <a:t>Customer Feedback Analysis:</a:t>
            </a:r>
            <a:r>
              <a:rPr lang="en-IN" sz="2000">
                <a:solidFill>
                  <a:schemeClr val="dk1"/>
                </a:solidFill>
                <a:latin typeface="Lexend Medium"/>
                <a:ea typeface="Lexend Medium"/>
                <a:cs typeface="Lexend Medium"/>
                <a:sym typeface="Lexend Medium"/>
              </a:rPr>
              <a:t> Improve satisfaction and address concerns by understanding customer sentiment.</a:t>
            </a:r>
            <a:endParaRPr sz="2000">
              <a:solidFill>
                <a:schemeClr val="dk1"/>
              </a:solidFill>
              <a:latin typeface="Lexend Medium"/>
              <a:ea typeface="Lexend Medium"/>
              <a:cs typeface="Lexend Medium"/>
              <a:sym typeface="Lexend Medium"/>
            </a:endParaRPr>
          </a:p>
          <a:p>
            <a:pPr indent="0" lvl="0" marL="457200" rtl="0" algn="just">
              <a:spcBef>
                <a:spcPts val="0"/>
              </a:spcBef>
              <a:spcAft>
                <a:spcPts val="0"/>
              </a:spcAft>
              <a:buNone/>
            </a:pPr>
            <a:r>
              <a:t/>
            </a:r>
            <a:endParaRPr sz="2000">
              <a:solidFill>
                <a:schemeClr val="dk1"/>
              </a:solidFill>
              <a:latin typeface="Lexend Medium"/>
              <a:ea typeface="Lexend Medium"/>
              <a:cs typeface="Lexend Medium"/>
              <a:sym typeface="Lexend Medium"/>
            </a:endParaRPr>
          </a:p>
          <a:p>
            <a:pPr indent="-355600" lvl="0" marL="457200" rtl="0" algn="just">
              <a:spcBef>
                <a:spcPts val="0"/>
              </a:spcBef>
              <a:spcAft>
                <a:spcPts val="0"/>
              </a:spcAft>
              <a:buClr>
                <a:schemeClr val="dk1"/>
              </a:buClr>
              <a:buSzPts val="2000"/>
              <a:buChar char="●"/>
            </a:pPr>
            <a:r>
              <a:rPr b="1" lang="en-IN" sz="2000">
                <a:solidFill>
                  <a:schemeClr val="dk1"/>
                </a:solidFill>
                <a:latin typeface="Lexend"/>
                <a:ea typeface="Lexend"/>
                <a:cs typeface="Lexend"/>
                <a:sym typeface="Lexend"/>
              </a:rPr>
              <a:t>Brand Reputation Management:</a:t>
            </a:r>
            <a:r>
              <a:rPr lang="en-IN" sz="2000">
                <a:solidFill>
                  <a:schemeClr val="dk1"/>
                </a:solidFill>
                <a:latin typeface="Lexend Medium"/>
                <a:ea typeface="Lexend Medium"/>
                <a:cs typeface="Lexend Medium"/>
                <a:sym typeface="Lexend Medium"/>
              </a:rPr>
              <a:t> Monitor and respond to real-time brand sentiment across platforms.</a:t>
            </a:r>
            <a:endParaRPr sz="2000">
              <a:solidFill>
                <a:schemeClr val="dk1"/>
              </a:solidFill>
              <a:latin typeface="Lexend Medium"/>
              <a:ea typeface="Lexend Medium"/>
              <a:cs typeface="Lexend Medium"/>
              <a:sym typeface="Lexend Medium"/>
            </a:endParaRPr>
          </a:p>
          <a:p>
            <a:pPr indent="0" lvl="0" marL="457200" rtl="0" algn="just">
              <a:spcBef>
                <a:spcPts val="0"/>
              </a:spcBef>
              <a:spcAft>
                <a:spcPts val="0"/>
              </a:spcAft>
              <a:buNone/>
            </a:pPr>
            <a:r>
              <a:t/>
            </a:r>
            <a:endParaRPr b="1" sz="2000">
              <a:solidFill>
                <a:schemeClr val="dk1"/>
              </a:solidFill>
              <a:latin typeface="Lexend"/>
              <a:ea typeface="Lexend"/>
              <a:cs typeface="Lexend"/>
              <a:sym typeface="Lexend"/>
            </a:endParaRPr>
          </a:p>
          <a:p>
            <a:pPr indent="-355600" lvl="0" marL="457200" rtl="0" algn="just">
              <a:spcBef>
                <a:spcPts val="0"/>
              </a:spcBef>
              <a:spcAft>
                <a:spcPts val="0"/>
              </a:spcAft>
              <a:buClr>
                <a:schemeClr val="dk1"/>
              </a:buClr>
              <a:buSzPts val="2000"/>
              <a:buChar char="●"/>
            </a:pPr>
            <a:r>
              <a:rPr b="1" lang="en-IN" sz="2000">
                <a:solidFill>
                  <a:schemeClr val="dk1"/>
                </a:solidFill>
                <a:latin typeface="Lexend"/>
                <a:ea typeface="Lexend"/>
                <a:cs typeface="Lexend"/>
                <a:sym typeface="Lexend"/>
              </a:rPr>
              <a:t>Product Development and Innovation: </a:t>
            </a:r>
            <a:r>
              <a:rPr lang="en-IN" sz="2000">
                <a:solidFill>
                  <a:schemeClr val="dk1"/>
                </a:solidFill>
                <a:latin typeface="Lexend Medium"/>
                <a:ea typeface="Lexend Medium"/>
                <a:cs typeface="Lexend Medium"/>
                <a:sym typeface="Lexend Medium"/>
              </a:rPr>
              <a:t>Innovate based on customer sentiment to align offerings with preferences.</a:t>
            </a:r>
            <a:endParaRPr sz="2000">
              <a:solidFill>
                <a:schemeClr val="dk1"/>
              </a:solidFill>
              <a:latin typeface="Lexend Medium"/>
              <a:ea typeface="Lexend Medium"/>
              <a:cs typeface="Lexend Medium"/>
              <a:sym typeface="Lexend Medium"/>
            </a:endParaRPr>
          </a:p>
          <a:p>
            <a:pPr indent="0" lvl="0" marL="457200" rtl="0" algn="just">
              <a:spcBef>
                <a:spcPts val="0"/>
              </a:spcBef>
              <a:spcAft>
                <a:spcPts val="0"/>
              </a:spcAft>
              <a:buNone/>
            </a:pPr>
            <a:r>
              <a:t/>
            </a:r>
            <a:endParaRPr sz="2000">
              <a:solidFill>
                <a:schemeClr val="dk1"/>
              </a:solidFill>
              <a:latin typeface="Lexend Medium"/>
              <a:ea typeface="Lexend Medium"/>
              <a:cs typeface="Lexend Medium"/>
              <a:sym typeface="Lexend Medium"/>
            </a:endParaRPr>
          </a:p>
          <a:p>
            <a:pPr indent="-355600" lvl="0" marL="457200" rtl="0" algn="just">
              <a:spcBef>
                <a:spcPts val="0"/>
              </a:spcBef>
              <a:spcAft>
                <a:spcPts val="0"/>
              </a:spcAft>
              <a:buClr>
                <a:schemeClr val="dk1"/>
              </a:buClr>
              <a:buSzPts val="2000"/>
              <a:buChar char="●"/>
            </a:pPr>
            <a:r>
              <a:rPr b="1" lang="en-IN" sz="2000">
                <a:solidFill>
                  <a:schemeClr val="dk1"/>
                </a:solidFill>
                <a:latin typeface="Lexend"/>
                <a:ea typeface="Lexend"/>
                <a:cs typeface="Lexend"/>
                <a:sym typeface="Lexend"/>
              </a:rPr>
              <a:t>Competitor Analysis:</a:t>
            </a:r>
            <a:r>
              <a:rPr lang="en-IN" sz="2000">
                <a:solidFill>
                  <a:schemeClr val="dk1"/>
                </a:solidFill>
                <a:latin typeface="Lexend Medium"/>
                <a:ea typeface="Lexend Medium"/>
                <a:cs typeface="Lexend Medium"/>
                <a:sym typeface="Lexend Medium"/>
              </a:rPr>
              <a:t> Identify strengths and weaknesses relative to competitors through sentiment comparison.</a:t>
            </a:r>
            <a:endParaRPr sz="2000">
              <a:solidFill>
                <a:schemeClr val="dk1"/>
              </a:solidFill>
              <a:latin typeface="Lexend Medium"/>
              <a:ea typeface="Lexend Medium"/>
              <a:cs typeface="Lexend Medium"/>
              <a:sym typeface="Lexend Medium"/>
            </a:endParaRPr>
          </a:p>
          <a:p>
            <a:pPr indent="0" lvl="0" marL="457200" rtl="0" algn="just">
              <a:spcBef>
                <a:spcPts val="0"/>
              </a:spcBef>
              <a:spcAft>
                <a:spcPts val="0"/>
              </a:spcAft>
              <a:buNone/>
            </a:pPr>
            <a:r>
              <a:t/>
            </a:r>
            <a:endParaRPr sz="2000">
              <a:solidFill>
                <a:schemeClr val="dk1"/>
              </a:solidFill>
              <a:latin typeface="Lexend Medium"/>
              <a:ea typeface="Lexend Medium"/>
              <a:cs typeface="Lexend Medium"/>
              <a:sym typeface="Lexend Medium"/>
            </a:endParaRPr>
          </a:p>
          <a:p>
            <a:pPr indent="-355600" lvl="0" marL="457200" rtl="0" algn="just">
              <a:spcBef>
                <a:spcPts val="0"/>
              </a:spcBef>
              <a:spcAft>
                <a:spcPts val="0"/>
              </a:spcAft>
              <a:buClr>
                <a:schemeClr val="dk1"/>
              </a:buClr>
              <a:buSzPts val="2000"/>
              <a:buChar char="●"/>
            </a:pPr>
            <a:r>
              <a:rPr b="1" lang="en-IN" sz="2000">
                <a:solidFill>
                  <a:schemeClr val="dk1"/>
                </a:solidFill>
                <a:latin typeface="Lexend"/>
                <a:ea typeface="Lexend"/>
                <a:cs typeface="Lexend"/>
                <a:sym typeface="Lexend"/>
              </a:rPr>
              <a:t>Marketing Campaign Effectiveness:</a:t>
            </a:r>
            <a:r>
              <a:rPr lang="en-IN" sz="2000">
                <a:solidFill>
                  <a:schemeClr val="dk1"/>
                </a:solidFill>
                <a:latin typeface="Lexend Medium"/>
                <a:ea typeface="Lexend Medium"/>
                <a:cs typeface="Lexend Medium"/>
                <a:sym typeface="Lexend Medium"/>
              </a:rPr>
              <a:t> Optimize campaigns by analyzing sentiment to adjust strategies accordingly.</a:t>
            </a:r>
            <a:endParaRPr sz="2000">
              <a:solidFill>
                <a:schemeClr val="dk1"/>
              </a:solidFill>
              <a:latin typeface="Lexend Medium"/>
              <a:ea typeface="Lexend Medium"/>
              <a:cs typeface="Lexend Medium"/>
              <a:sym typeface="Lexend Medium"/>
            </a:endParaRPr>
          </a:p>
          <a:p>
            <a:pPr indent="0" lvl="0" marL="457200" rtl="0" algn="just">
              <a:spcBef>
                <a:spcPts val="0"/>
              </a:spcBef>
              <a:spcAft>
                <a:spcPts val="0"/>
              </a:spcAft>
              <a:buNone/>
            </a:pPr>
            <a:r>
              <a:t/>
            </a:r>
            <a:endParaRPr sz="2000">
              <a:solidFill>
                <a:schemeClr val="dk1"/>
              </a:solidFill>
              <a:latin typeface="Lexend Medium"/>
              <a:ea typeface="Lexend Medium"/>
              <a:cs typeface="Lexend Medium"/>
              <a:sym typeface="Lexe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800"/>
              <a:buFont typeface="Calibri"/>
              <a:buNone/>
            </a:pPr>
            <a:r>
              <a:rPr b="1" lang="en-IN">
                <a:solidFill>
                  <a:srgbClr val="FF0000"/>
                </a:solidFill>
              </a:rPr>
              <a:t>TYPES OF SENTIMENT ANALYSIS</a:t>
            </a:r>
            <a:endParaRPr/>
          </a:p>
        </p:txBody>
      </p:sp>
      <p:sp>
        <p:nvSpPr>
          <p:cNvPr id="127" name="Google Shape;127;p4"/>
          <p:cNvSpPr txBox="1"/>
          <p:nvPr/>
        </p:nvSpPr>
        <p:spPr>
          <a:xfrm>
            <a:off x="1239776" y="1840025"/>
            <a:ext cx="9483900" cy="4710000"/>
          </a:xfrm>
          <a:prstGeom prst="rect">
            <a:avLst/>
          </a:prstGeom>
          <a:noFill/>
          <a:ln>
            <a:noFill/>
          </a:ln>
        </p:spPr>
        <p:txBody>
          <a:bodyPr anchorCtr="0" anchor="t" bIns="45700" lIns="91425" spcFirstLastPara="1" rIns="91425" wrap="square" tIns="45700">
            <a:spAutoFit/>
          </a:bodyPr>
          <a:lstStyle/>
          <a:p>
            <a:pPr indent="-355600" lvl="0" marL="457200" rtl="0" algn="just">
              <a:spcBef>
                <a:spcPts val="0"/>
              </a:spcBef>
              <a:spcAft>
                <a:spcPts val="0"/>
              </a:spcAft>
              <a:buClr>
                <a:srgbClr val="0C0C0C"/>
              </a:buClr>
              <a:buSzPts val="2000"/>
              <a:buFont typeface="Lexend"/>
              <a:buChar char="●"/>
            </a:pPr>
            <a:r>
              <a:rPr b="1" lang="en-IN" sz="2000">
                <a:solidFill>
                  <a:srgbClr val="0C0C0C"/>
                </a:solidFill>
                <a:latin typeface="Lexend"/>
                <a:ea typeface="Lexend"/>
                <a:cs typeface="Lexend"/>
                <a:sym typeface="Lexend"/>
              </a:rPr>
              <a:t>Fine-Grained Sentiment Analysis: </a:t>
            </a:r>
            <a:r>
              <a:rPr lang="en-IN" sz="2000">
                <a:solidFill>
                  <a:srgbClr val="0C0C0C"/>
                </a:solidFill>
                <a:latin typeface="Lexend"/>
                <a:ea typeface="Lexend"/>
                <a:cs typeface="Lexend"/>
                <a:sym typeface="Lexend"/>
              </a:rPr>
              <a:t>Categorizes sentiments into levels like very positive, positive, neutral, negative, and very negative.</a:t>
            </a:r>
            <a:endParaRPr sz="2000">
              <a:solidFill>
                <a:srgbClr val="0C0C0C"/>
              </a:solidFill>
              <a:latin typeface="Lexend"/>
              <a:ea typeface="Lexend"/>
              <a:cs typeface="Lexend"/>
              <a:sym typeface="Lexend"/>
            </a:endParaRPr>
          </a:p>
          <a:p>
            <a:pPr indent="0" lvl="0" marL="457200" rtl="0" algn="just">
              <a:spcBef>
                <a:spcPts val="0"/>
              </a:spcBef>
              <a:spcAft>
                <a:spcPts val="0"/>
              </a:spcAft>
              <a:buNone/>
            </a:pPr>
            <a:r>
              <a:t/>
            </a:r>
            <a:endParaRPr b="1" sz="2000">
              <a:solidFill>
                <a:srgbClr val="0C0C0C"/>
              </a:solidFill>
              <a:latin typeface="Lexend"/>
              <a:ea typeface="Lexend"/>
              <a:cs typeface="Lexend"/>
              <a:sym typeface="Lexend"/>
            </a:endParaRPr>
          </a:p>
          <a:p>
            <a:pPr indent="-355600" lvl="0" marL="457200" rtl="0" algn="just">
              <a:spcBef>
                <a:spcPts val="0"/>
              </a:spcBef>
              <a:spcAft>
                <a:spcPts val="0"/>
              </a:spcAft>
              <a:buClr>
                <a:srgbClr val="0C0C0C"/>
              </a:buClr>
              <a:buSzPts val="2000"/>
              <a:buFont typeface="Lexend"/>
              <a:buChar char="●"/>
            </a:pPr>
            <a:r>
              <a:rPr b="1" lang="en-IN" sz="2000">
                <a:solidFill>
                  <a:srgbClr val="0C0C0C"/>
                </a:solidFill>
                <a:latin typeface="Lexend"/>
                <a:ea typeface="Lexend"/>
                <a:cs typeface="Lexend"/>
                <a:sym typeface="Lexend"/>
              </a:rPr>
              <a:t>Lexicon-Based Sentiment Analysis: </a:t>
            </a:r>
            <a:r>
              <a:rPr lang="en-IN" sz="2000">
                <a:solidFill>
                  <a:srgbClr val="0C0C0C"/>
                </a:solidFill>
                <a:latin typeface="Lexend"/>
                <a:ea typeface="Lexend"/>
                <a:cs typeface="Lexend"/>
                <a:sym typeface="Lexend"/>
              </a:rPr>
              <a:t>Uses predefined sentiment lexicons to assess overall sentiment by assigning scores to words.</a:t>
            </a:r>
            <a:endParaRPr sz="2000">
              <a:solidFill>
                <a:srgbClr val="0C0C0C"/>
              </a:solidFill>
              <a:latin typeface="Lexend"/>
              <a:ea typeface="Lexend"/>
              <a:cs typeface="Lexend"/>
              <a:sym typeface="Lexend"/>
            </a:endParaRPr>
          </a:p>
          <a:p>
            <a:pPr indent="0" lvl="0" marL="457200" rtl="0" algn="just">
              <a:spcBef>
                <a:spcPts val="0"/>
              </a:spcBef>
              <a:spcAft>
                <a:spcPts val="0"/>
              </a:spcAft>
              <a:buNone/>
            </a:pPr>
            <a:r>
              <a:t/>
            </a:r>
            <a:endParaRPr b="1" sz="2000">
              <a:solidFill>
                <a:srgbClr val="0C0C0C"/>
              </a:solidFill>
              <a:latin typeface="Lexend"/>
              <a:ea typeface="Lexend"/>
              <a:cs typeface="Lexend"/>
              <a:sym typeface="Lexend"/>
            </a:endParaRPr>
          </a:p>
          <a:p>
            <a:pPr indent="-355600" lvl="0" marL="457200" rtl="0" algn="just">
              <a:spcBef>
                <a:spcPts val="0"/>
              </a:spcBef>
              <a:spcAft>
                <a:spcPts val="0"/>
              </a:spcAft>
              <a:buClr>
                <a:srgbClr val="0C0C0C"/>
              </a:buClr>
              <a:buSzPts val="2000"/>
              <a:buFont typeface="Lexend"/>
              <a:buChar char="●"/>
            </a:pPr>
            <a:r>
              <a:rPr b="1" lang="en-IN" sz="2000">
                <a:solidFill>
                  <a:srgbClr val="0C0C0C"/>
                </a:solidFill>
                <a:latin typeface="Lexend"/>
                <a:ea typeface="Lexend"/>
                <a:cs typeface="Lexend"/>
                <a:sym typeface="Lexend"/>
              </a:rPr>
              <a:t>Aspect-Based Sentiment Analysis: </a:t>
            </a:r>
            <a:r>
              <a:rPr lang="en-IN" sz="2000">
                <a:solidFill>
                  <a:srgbClr val="0C0C0C"/>
                </a:solidFill>
                <a:latin typeface="Lexend"/>
                <a:ea typeface="Lexend"/>
                <a:cs typeface="Lexend"/>
                <a:sym typeface="Lexend"/>
              </a:rPr>
              <a:t>Analyzes sentiment for specific aspects or features separately, such as products or services.</a:t>
            </a:r>
            <a:endParaRPr sz="2000">
              <a:solidFill>
                <a:srgbClr val="0C0C0C"/>
              </a:solidFill>
              <a:latin typeface="Lexend"/>
              <a:ea typeface="Lexend"/>
              <a:cs typeface="Lexend"/>
              <a:sym typeface="Lexend"/>
            </a:endParaRPr>
          </a:p>
          <a:p>
            <a:pPr indent="0" lvl="0" marL="457200" rtl="0" algn="just">
              <a:spcBef>
                <a:spcPts val="0"/>
              </a:spcBef>
              <a:spcAft>
                <a:spcPts val="0"/>
              </a:spcAft>
              <a:buNone/>
            </a:pPr>
            <a:r>
              <a:t/>
            </a:r>
            <a:endParaRPr b="1" sz="2000">
              <a:solidFill>
                <a:srgbClr val="0C0C0C"/>
              </a:solidFill>
              <a:latin typeface="Lexend"/>
              <a:ea typeface="Lexend"/>
              <a:cs typeface="Lexend"/>
              <a:sym typeface="Lexend"/>
            </a:endParaRPr>
          </a:p>
          <a:p>
            <a:pPr indent="-355600" lvl="0" marL="457200" rtl="0" algn="just">
              <a:spcBef>
                <a:spcPts val="0"/>
              </a:spcBef>
              <a:spcAft>
                <a:spcPts val="0"/>
              </a:spcAft>
              <a:buClr>
                <a:srgbClr val="0C0C0C"/>
              </a:buClr>
              <a:buSzPts val="2000"/>
              <a:buFont typeface="Lexend"/>
              <a:buChar char="●"/>
            </a:pPr>
            <a:r>
              <a:rPr b="1" lang="en-IN" sz="2000">
                <a:solidFill>
                  <a:srgbClr val="0C0C0C"/>
                </a:solidFill>
                <a:latin typeface="Lexend"/>
                <a:ea typeface="Lexend"/>
                <a:cs typeface="Lexend"/>
                <a:sym typeface="Lexend"/>
              </a:rPr>
              <a:t>Multilingual Sentiment Analysis: </a:t>
            </a:r>
            <a:r>
              <a:rPr lang="en-IN" sz="2000">
                <a:solidFill>
                  <a:srgbClr val="0C0C0C"/>
                </a:solidFill>
                <a:latin typeface="Lexend"/>
                <a:ea typeface="Lexend"/>
                <a:cs typeface="Lexend"/>
                <a:sym typeface="Lexend"/>
              </a:rPr>
              <a:t>Extends analysis to multiple languages, addressing linguistic diversity.</a:t>
            </a:r>
            <a:endParaRPr sz="2000">
              <a:solidFill>
                <a:srgbClr val="0C0C0C"/>
              </a:solidFill>
              <a:latin typeface="Lexend"/>
              <a:ea typeface="Lexend"/>
              <a:cs typeface="Lexend"/>
              <a:sym typeface="Lexend"/>
            </a:endParaRPr>
          </a:p>
          <a:p>
            <a:pPr indent="0" lvl="0" marL="457200" rtl="0" algn="just">
              <a:spcBef>
                <a:spcPts val="0"/>
              </a:spcBef>
              <a:spcAft>
                <a:spcPts val="0"/>
              </a:spcAft>
              <a:buNone/>
            </a:pPr>
            <a:r>
              <a:t/>
            </a:r>
            <a:endParaRPr b="1" sz="2000">
              <a:solidFill>
                <a:srgbClr val="0C0C0C"/>
              </a:solidFill>
              <a:latin typeface="Lexend"/>
              <a:ea typeface="Lexend"/>
              <a:cs typeface="Lexend"/>
              <a:sym typeface="Lexend"/>
            </a:endParaRPr>
          </a:p>
          <a:p>
            <a:pPr indent="-355600" lvl="0" marL="457200" rtl="0" algn="just">
              <a:spcBef>
                <a:spcPts val="0"/>
              </a:spcBef>
              <a:spcAft>
                <a:spcPts val="0"/>
              </a:spcAft>
              <a:buClr>
                <a:srgbClr val="0C0C0C"/>
              </a:buClr>
              <a:buSzPts val="2000"/>
              <a:buFont typeface="Lexend"/>
              <a:buChar char="●"/>
            </a:pPr>
            <a:r>
              <a:rPr b="1" lang="en-IN" sz="2000">
                <a:solidFill>
                  <a:srgbClr val="0C0C0C"/>
                </a:solidFill>
                <a:latin typeface="Lexend"/>
                <a:ea typeface="Lexend"/>
                <a:cs typeface="Lexend"/>
                <a:sym typeface="Lexend"/>
              </a:rPr>
              <a:t>Irony and Sarcasm Detection: </a:t>
            </a:r>
            <a:r>
              <a:rPr lang="en-IN" sz="2000">
                <a:solidFill>
                  <a:srgbClr val="0C0C0C"/>
                </a:solidFill>
                <a:latin typeface="Lexend"/>
                <a:ea typeface="Lexend"/>
                <a:cs typeface="Lexend"/>
                <a:sym typeface="Lexend"/>
              </a:rPr>
              <a:t>Identifies instances of irony or sarcasm in text, which may convey sentiments opposite to literal meaning.</a:t>
            </a:r>
            <a:endParaRPr sz="2000">
              <a:solidFill>
                <a:srgbClr val="0C0C0C"/>
              </a:solidFill>
              <a:latin typeface="Lexend"/>
              <a:ea typeface="Lexend"/>
              <a:cs typeface="Lexend"/>
              <a:sym typeface="Lexend"/>
            </a:endParaRPr>
          </a:p>
          <a:p>
            <a:pPr indent="0" lvl="0" marL="457200" marR="0" rtl="0" algn="just">
              <a:spcBef>
                <a:spcPts val="0"/>
              </a:spcBef>
              <a:spcAft>
                <a:spcPts val="0"/>
              </a:spcAft>
              <a:buNone/>
            </a:pPr>
            <a:r>
              <a:t/>
            </a:r>
            <a:endParaRPr b="1" sz="2000">
              <a:solidFill>
                <a:srgbClr val="0C0C0C"/>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400"/>
              <a:buFont typeface="Calibri"/>
              <a:buNone/>
            </a:pPr>
            <a:r>
              <a:rPr b="1" lang="en-IN" sz="4400">
                <a:solidFill>
                  <a:srgbClr val="FF0000"/>
                </a:solidFill>
              </a:rPr>
              <a:t>APPLICATIONS</a:t>
            </a:r>
            <a:endParaRPr b="1">
              <a:solidFill>
                <a:srgbClr val="FF0000"/>
              </a:solidFill>
            </a:endParaRPr>
          </a:p>
        </p:txBody>
      </p:sp>
      <p:sp>
        <p:nvSpPr>
          <p:cNvPr id="133" name="Google Shape;133;p5"/>
          <p:cNvSpPr txBox="1"/>
          <p:nvPr/>
        </p:nvSpPr>
        <p:spPr>
          <a:xfrm>
            <a:off x="797775" y="1947275"/>
            <a:ext cx="10835700" cy="4132800"/>
          </a:xfrm>
          <a:prstGeom prst="rect">
            <a:avLst/>
          </a:prstGeom>
          <a:noFill/>
          <a:ln>
            <a:noFill/>
          </a:ln>
        </p:spPr>
        <p:txBody>
          <a:bodyPr anchorCtr="0" anchor="t" bIns="91425" lIns="91425" spcFirstLastPara="1" rIns="91425" wrap="square" tIns="91425">
            <a:spAutoFit/>
          </a:bodyPr>
          <a:lstStyle/>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Customer Insights:</a:t>
            </a:r>
            <a:r>
              <a:rPr lang="en-IN" sz="1800">
                <a:latin typeface="Lexend"/>
                <a:ea typeface="Lexend"/>
                <a:cs typeface="Lexend"/>
                <a:sym typeface="Lexend"/>
              </a:rPr>
              <a:t> Understand opinions and emotions to enhance products and services.</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Brand Management:</a:t>
            </a:r>
            <a:r>
              <a:rPr lang="en-IN" sz="1800">
                <a:latin typeface="Lexend"/>
                <a:ea typeface="Lexend"/>
                <a:cs typeface="Lexend"/>
                <a:sym typeface="Lexend"/>
              </a:rPr>
              <a:t> Monitor brand sentiment for reputation maintenance.</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Market Research:</a:t>
            </a:r>
            <a:r>
              <a:rPr lang="en-IN" sz="1800">
                <a:latin typeface="Lexend"/>
                <a:ea typeface="Lexend"/>
                <a:cs typeface="Lexend"/>
                <a:sym typeface="Lexend"/>
              </a:rPr>
              <a:t> Analyze sentiment for market trends and competitive analysis.</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Product Development:</a:t>
            </a:r>
            <a:r>
              <a:rPr lang="en-IN" sz="1800">
                <a:latin typeface="Lexend"/>
                <a:ea typeface="Lexend"/>
                <a:cs typeface="Lexend"/>
                <a:sym typeface="Lexend"/>
              </a:rPr>
              <a:t> Identify features that resonate with customers.</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Customer Support Optimization:</a:t>
            </a:r>
            <a:r>
              <a:rPr lang="en-IN" sz="1800">
                <a:latin typeface="Lexend"/>
                <a:ea typeface="Lexend"/>
                <a:cs typeface="Lexend"/>
                <a:sym typeface="Lexend"/>
              </a:rPr>
              <a:t> Prioritize and address customer issues effectively.</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Political Campaigning:</a:t>
            </a:r>
            <a:r>
              <a:rPr lang="en-IN" sz="1800">
                <a:latin typeface="Lexend"/>
                <a:ea typeface="Lexend"/>
                <a:cs typeface="Lexend"/>
                <a:sym typeface="Lexend"/>
              </a:rPr>
              <a:t> Tailor messaging based on public sentiment.</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Financial Analysis:</a:t>
            </a:r>
            <a:r>
              <a:rPr lang="en-IN" sz="1800">
                <a:latin typeface="Lexend"/>
                <a:ea typeface="Lexend"/>
                <a:cs typeface="Lexend"/>
                <a:sym typeface="Lexend"/>
              </a:rPr>
              <a:t> Make informed investment decisions based on market sentiment.</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Content Curation:</a:t>
            </a:r>
            <a:r>
              <a:rPr lang="en-IN" sz="1800">
                <a:latin typeface="Lexend"/>
                <a:ea typeface="Lexend"/>
                <a:cs typeface="Lexend"/>
                <a:sym typeface="Lexend"/>
              </a:rPr>
              <a:t> Maximize engagement through tailored content.</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Healthcare Monitoring:</a:t>
            </a:r>
            <a:r>
              <a:rPr lang="en-IN" sz="1800">
                <a:latin typeface="Lexend"/>
                <a:ea typeface="Lexend"/>
                <a:cs typeface="Lexend"/>
                <a:sym typeface="Lexend"/>
              </a:rPr>
              <a:t> Understand patient experiences and public health concerns.</a:t>
            </a:r>
            <a:endParaRPr sz="1800">
              <a:latin typeface="Lexend"/>
              <a:ea typeface="Lexend"/>
              <a:cs typeface="Lexend"/>
              <a:sym typeface="Lexend"/>
            </a:endParaRPr>
          </a:p>
          <a:p>
            <a:pPr indent="0" lvl="0" marL="457200" rtl="0" algn="l">
              <a:lnSpc>
                <a:spcPct val="75000"/>
              </a:lnSpc>
              <a:spcBef>
                <a:spcPts val="0"/>
              </a:spcBef>
              <a:spcAft>
                <a:spcPts val="0"/>
              </a:spcAft>
              <a:buNone/>
            </a:pPr>
            <a:r>
              <a:t/>
            </a:r>
            <a:endParaRPr sz="1800">
              <a:latin typeface="Lexend"/>
              <a:ea typeface="Lexend"/>
              <a:cs typeface="Lexend"/>
              <a:sym typeface="Lexend"/>
            </a:endParaRPr>
          </a:p>
          <a:p>
            <a:pPr indent="-342900" lvl="0" marL="457200" rtl="0" algn="l">
              <a:lnSpc>
                <a:spcPct val="75000"/>
              </a:lnSpc>
              <a:spcBef>
                <a:spcPts val="0"/>
              </a:spcBef>
              <a:spcAft>
                <a:spcPts val="0"/>
              </a:spcAft>
              <a:buSzPts val="1800"/>
              <a:buFont typeface="Lexend"/>
              <a:buChar char="●"/>
            </a:pPr>
            <a:r>
              <a:rPr b="1" lang="en-IN" sz="1800">
                <a:latin typeface="Lexend"/>
                <a:ea typeface="Lexend"/>
                <a:cs typeface="Lexend"/>
                <a:sym typeface="Lexend"/>
              </a:rPr>
              <a:t>Employee Feedback:</a:t>
            </a:r>
            <a:r>
              <a:rPr lang="en-IN" sz="1800">
                <a:latin typeface="Lexend"/>
                <a:ea typeface="Lexend"/>
                <a:cs typeface="Lexend"/>
                <a:sym typeface="Lexend"/>
              </a:rPr>
              <a:t> Improve workplace satisfaction by analyzing employee sentiment.</a:t>
            </a:r>
            <a:endParaRPr sz="1800">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g2bbb099629b_0_24"/>
          <p:cNvGraphicFramePr/>
          <p:nvPr/>
        </p:nvGraphicFramePr>
        <p:xfrm>
          <a:off x="152400" y="152400"/>
          <a:ext cx="3000000" cy="3000000"/>
        </p:xfrm>
        <a:graphic>
          <a:graphicData uri="http://schemas.openxmlformats.org/drawingml/2006/table">
            <a:tbl>
              <a:tblPr>
                <a:noFill/>
                <a:tableStyleId>{6C58DBD1-DBE2-4580-BDD6-5992D532C031}</a:tableStyleId>
              </a:tblPr>
              <a:tblGrid>
                <a:gridCol w="2164400"/>
                <a:gridCol w="1681975"/>
                <a:gridCol w="1303850"/>
                <a:gridCol w="3624725"/>
                <a:gridCol w="3103175"/>
              </a:tblGrid>
              <a:tr h="412400">
                <a:tc>
                  <a:txBody>
                    <a:bodyPr/>
                    <a:lstStyle/>
                    <a:p>
                      <a:pPr indent="0" lvl="0" marL="0" rtl="0" algn="l">
                        <a:lnSpc>
                          <a:spcPct val="115000"/>
                        </a:lnSpc>
                        <a:spcBef>
                          <a:spcPts val="0"/>
                        </a:spcBef>
                        <a:spcAft>
                          <a:spcPts val="0"/>
                        </a:spcAft>
                        <a:buNone/>
                      </a:pPr>
                      <a:r>
                        <a:rPr b="1" lang="en-IN" sz="1000"/>
                        <a:t>Title of the paper</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38:0:0"/>
                      </a:ext>
                    </a:extLst>
                  </a:tcPr>
                </a:tc>
                <a:tc>
                  <a:txBody>
                    <a:bodyPr/>
                    <a:lstStyle/>
                    <a:p>
                      <a:pPr indent="0" lvl="0" marL="0" rtl="0" algn="l">
                        <a:lnSpc>
                          <a:spcPct val="115000"/>
                        </a:lnSpc>
                        <a:spcBef>
                          <a:spcPts val="0"/>
                        </a:spcBef>
                        <a:spcAft>
                          <a:spcPts val="0"/>
                        </a:spcAft>
                        <a:buNone/>
                      </a:pPr>
                      <a:r>
                        <a:rPr b="1" lang="en-IN" sz="1000"/>
                        <a:t>Authors</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38:0:1"/>
                      </a:ext>
                    </a:extLst>
                  </a:tcPr>
                </a:tc>
                <a:tc>
                  <a:txBody>
                    <a:bodyPr/>
                    <a:lstStyle/>
                    <a:p>
                      <a:pPr indent="0" lvl="0" marL="0" rtl="0" algn="l">
                        <a:lnSpc>
                          <a:spcPct val="115000"/>
                        </a:lnSpc>
                        <a:spcBef>
                          <a:spcPts val="0"/>
                        </a:spcBef>
                        <a:spcAft>
                          <a:spcPts val="0"/>
                        </a:spcAft>
                        <a:buNone/>
                      </a:pPr>
                      <a:r>
                        <a:rPr b="1" lang="en-IN" sz="1000"/>
                        <a:t>Publication Details</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38:0:2"/>
                      </a:ext>
                    </a:extLst>
                  </a:tcPr>
                </a:tc>
                <a:tc>
                  <a:txBody>
                    <a:bodyPr/>
                    <a:lstStyle/>
                    <a:p>
                      <a:pPr indent="0" lvl="0" marL="0" rtl="0" algn="l">
                        <a:lnSpc>
                          <a:spcPct val="115000"/>
                        </a:lnSpc>
                        <a:spcBef>
                          <a:spcPts val="0"/>
                        </a:spcBef>
                        <a:spcAft>
                          <a:spcPts val="0"/>
                        </a:spcAft>
                        <a:buNone/>
                      </a:pPr>
                      <a:r>
                        <a:rPr b="1" lang="en-IN" sz="1000"/>
                        <a:t>Methodology/Algorithm</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38:0:3"/>
                      </a:ext>
                    </a:extLst>
                  </a:tcPr>
                </a:tc>
                <a:tc>
                  <a:txBody>
                    <a:bodyPr/>
                    <a:lstStyle/>
                    <a:p>
                      <a:pPr indent="0" lvl="0" marL="0" rtl="0" algn="l">
                        <a:lnSpc>
                          <a:spcPct val="115000"/>
                        </a:lnSpc>
                        <a:spcBef>
                          <a:spcPts val="0"/>
                        </a:spcBef>
                        <a:spcAft>
                          <a:spcPts val="0"/>
                        </a:spcAft>
                        <a:buNone/>
                      </a:pPr>
                      <a:r>
                        <a:rPr b="1" lang="en-IN" sz="1000"/>
                        <a:t>Hardware/Software Used</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extLst>
                      <a:ext uri="http://customooxmlschemas.google.com/">
                        <go:slidesCustomData xmlns:go="http://customooxmlschemas.google.com/" cellId="138:0:4"/>
                      </a:ext>
                    </a:extLst>
                  </a:tcPr>
                </a:tc>
              </a:tr>
              <a:tr h="2374150">
                <a:tc>
                  <a:txBody>
                    <a:bodyPr/>
                    <a:lstStyle/>
                    <a:p>
                      <a:pPr indent="0" lvl="0" marL="0" rtl="0" algn="l">
                        <a:lnSpc>
                          <a:spcPct val="115000"/>
                        </a:lnSpc>
                        <a:spcBef>
                          <a:spcPts val="0"/>
                        </a:spcBef>
                        <a:spcAft>
                          <a:spcPts val="0"/>
                        </a:spcAft>
                        <a:buNone/>
                      </a:pPr>
                      <a:r>
                        <a:rPr lang="en-IN" sz="1000"/>
                        <a:t>Social media sentiment analysis based on COVID 19</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1:0"/>
                      </a:ext>
                    </a:extLst>
                  </a:tcPr>
                </a:tc>
                <a:tc>
                  <a:txBody>
                    <a:bodyPr/>
                    <a:lstStyle/>
                    <a:p>
                      <a:pPr indent="0" lvl="0" marL="0" rtl="0" algn="l">
                        <a:lnSpc>
                          <a:spcPct val="115000"/>
                        </a:lnSpc>
                        <a:spcBef>
                          <a:spcPts val="0"/>
                        </a:spcBef>
                        <a:spcAft>
                          <a:spcPts val="0"/>
                        </a:spcAft>
                        <a:buNone/>
                      </a:pPr>
                      <a:r>
                        <a:rPr lang="en-IN" sz="1000"/>
                        <a:t>László Nemes &amp; Attila Kiss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1:1"/>
                      </a:ext>
                    </a:extLst>
                  </a:tcPr>
                </a:tc>
                <a:tc>
                  <a:txBody>
                    <a:bodyPr/>
                    <a:lstStyle/>
                    <a:p>
                      <a:pPr indent="0" lvl="0" marL="0" rtl="0" algn="l">
                        <a:lnSpc>
                          <a:spcPct val="115000"/>
                        </a:lnSpc>
                        <a:spcBef>
                          <a:spcPts val="0"/>
                        </a:spcBef>
                        <a:spcAft>
                          <a:spcPts val="0"/>
                        </a:spcAft>
                        <a:buNone/>
                      </a:pPr>
                      <a:r>
                        <a:rPr lang="en-IN" sz="1000"/>
                        <a:t>Taylor and Francis|14 Jul 2020</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1:2"/>
                      </a:ext>
                    </a:extLst>
                  </a:tcPr>
                </a:tc>
                <a:tc>
                  <a:txBody>
                    <a:bodyPr/>
                    <a:lstStyle/>
                    <a:p>
                      <a:pPr indent="0" lvl="0" marL="0" rtl="0" algn="l">
                        <a:lnSpc>
                          <a:spcPct val="115000"/>
                        </a:lnSpc>
                        <a:spcBef>
                          <a:spcPts val="0"/>
                        </a:spcBef>
                        <a:spcAft>
                          <a:spcPts val="0"/>
                        </a:spcAft>
                        <a:buNone/>
                      </a:pPr>
                      <a:r>
                        <a:rPr lang="en-IN" sz="1000"/>
                        <a:t>The model was built using </a:t>
                      </a:r>
                      <a:r>
                        <a:rPr b="1" lang="en-IN" sz="1000"/>
                        <a:t>TensorFlow</a:t>
                      </a:r>
                      <a:r>
                        <a:rPr lang="en-IN" sz="1000"/>
                        <a:t> and </a:t>
                      </a:r>
                      <a:r>
                        <a:rPr b="1" lang="en-IN" sz="1000"/>
                        <a:t>RNN</a:t>
                      </a:r>
                      <a:r>
                        <a:rPr lang="en-IN" sz="1000"/>
                        <a:t>.</a:t>
                      </a:r>
                      <a:endParaRPr sz="1000"/>
                    </a:p>
                    <a:p>
                      <a:pPr indent="0" lvl="0" marL="0" rtl="0" algn="l">
                        <a:lnSpc>
                          <a:spcPct val="115000"/>
                        </a:lnSpc>
                        <a:spcBef>
                          <a:spcPts val="0"/>
                        </a:spcBef>
                        <a:spcAft>
                          <a:spcPts val="0"/>
                        </a:spcAft>
                        <a:buNone/>
                      </a:pPr>
                      <a:r>
                        <a:rPr b="1" lang="en-IN" sz="1000"/>
                        <a:t>Dictionary-based Analysis:</a:t>
                      </a:r>
                      <a:r>
                        <a:rPr lang="en-IN" sz="1000"/>
                        <a:t> This method involves assigning pre-set values to words in a vocabulary to determine their positive or negative effect on sentiment.</a:t>
                      </a:r>
                      <a:endParaRPr sz="1000"/>
                    </a:p>
                    <a:p>
                      <a:pPr indent="0" lvl="0" marL="0" rtl="0" algn="l">
                        <a:lnSpc>
                          <a:spcPct val="115000"/>
                        </a:lnSpc>
                        <a:spcBef>
                          <a:spcPts val="0"/>
                        </a:spcBef>
                        <a:spcAft>
                          <a:spcPts val="0"/>
                        </a:spcAft>
                        <a:buNone/>
                      </a:pPr>
                      <a:r>
                        <a:rPr b="1" lang="en-IN" sz="1000"/>
                        <a:t>Deep Learning:</a:t>
                      </a:r>
                      <a:r>
                        <a:rPr lang="en-IN" sz="1000"/>
                        <a:t> The analysis also involves the use of Deep Learning techniques, particularly Recurrent Neural Networks (RNN)</a:t>
                      </a:r>
                      <a:endParaRPr sz="1000"/>
                    </a:p>
                    <a:p>
                      <a:pPr indent="0" lvl="0" marL="0" rtl="0" algn="l">
                        <a:lnSpc>
                          <a:spcPct val="115000"/>
                        </a:lnSpc>
                        <a:spcBef>
                          <a:spcPts val="0"/>
                        </a:spcBef>
                        <a:spcAft>
                          <a:spcPts val="0"/>
                        </a:spcAft>
                        <a:buNone/>
                      </a:pPr>
                      <a:r>
                        <a:rPr b="1" lang="en-IN" sz="1000"/>
                        <a:t>Fresh Data Mining:</a:t>
                      </a:r>
                      <a:r>
                        <a:rPr lang="en-IN" sz="1000"/>
                        <a:t> The study focuses on mining newly collected datasets that match current trends</a:t>
                      </a:r>
                      <a:endParaRPr sz="1000"/>
                    </a:p>
                    <a:p>
                      <a:pPr indent="0" lvl="0" marL="0" rtl="0" algn="l">
                        <a:lnSpc>
                          <a:spcPct val="115000"/>
                        </a:lnSpc>
                        <a:spcBef>
                          <a:spcPts val="0"/>
                        </a:spcBef>
                        <a:spcAft>
                          <a:spcPts val="0"/>
                        </a:spcAft>
                        <a:buNone/>
                      </a:pPr>
                      <a:r>
                        <a:rPr lang="en-IN" sz="1000"/>
                        <a:t>hate speech detection using NLP</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1: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1:4"/>
                      </a:ext>
                    </a:extLst>
                  </a:tcPr>
                </a:tc>
              </a:tr>
              <a:tr h="3265850">
                <a:tc>
                  <a:txBody>
                    <a:bodyPr/>
                    <a:lstStyle/>
                    <a:p>
                      <a:pPr indent="0" lvl="0" marL="0" rtl="0" algn="l">
                        <a:lnSpc>
                          <a:spcPct val="115000"/>
                        </a:lnSpc>
                        <a:spcBef>
                          <a:spcPts val="0"/>
                        </a:spcBef>
                        <a:spcAft>
                          <a:spcPts val="0"/>
                        </a:spcAft>
                        <a:buNone/>
                      </a:pPr>
                      <a:r>
                        <a:rPr lang="en-IN" sz="1000"/>
                        <a:t>Prediction of stock values changes using sentiment analysis of stock news headlines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2:0"/>
                      </a:ext>
                    </a:extLst>
                  </a:tcPr>
                </a:tc>
                <a:tc>
                  <a:txBody>
                    <a:bodyPr/>
                    <a:lstStyle/>
                    <a:p>
                      <a:pPr indent="0" lvl="0" marL="0" rtl="0" algn="l">
                        <a:lnSpc>
                          <a:spcPct val="115000"/>
                        </a:lnSpc>
                        <a:spcBef>
                          <a:spcPts val="0"/>
                        </a:spcBef>
                        <a:spcAft>
                          <a:spcPts val="0"/>
                        </a:spcAft>
                        <a:buNone/>
                      </a:pPr>
                      <a:r>
                        <a:rPr lang="en-IN" sz="1000"/>
                        <a:t>László Nemes &amp; Attila Kiss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2:1"/>
                      </a:ext>
                    </a:extLst>
                  </a:tcPr>
                </a:tc>
                <a:tc>
                  <a:txBody>
                    <a:bodyPr/>
                    <a:lstStyle/>
                    <a:p>
                      <a:pPr indent="0" lvl="0" marL="0" rtl="0" algn="l">
                        <a:lnSpc>
                          <a:spcPct val="115000"/>
                        </a:lnSpc>
                        <a:spcBef>
                          <a:spcPts val="0"/>
                        </a:spcBef>
                        <a:spcAft>
                          <a:spcPts val="0"/>
                        </a:spcAft>
                        <a:buNone/>
                      </a:pPr>
                      <a:r>
                        <a:rPr lang="en-IN" sz="1000"/>
                        <a:t>Taylor and Francis|01 Feb 2021</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2:2"/>
                      </a:ext>
                    </a:extLst>
                  </a:tcPr>
                </a:tc>
                <a:tc>
                  <a:txBody>
                    <a:bodyPr/>
                    <a:lstStyle/>
                    <a:p>
                      <a:pPr indent="0" lvl="0" marL="0" rtl="0" algn="l">
                        <a:lnSpc>
                          <a:spcPct val="115000"/>
                        </a:lnSpc>
                        <a:spcBef>
                          <a:spcPts val="0"/>
                        </a:spcBef>
                        <a:spcAft>
                          <a:spcPts val="0"/>
                        </a:spcAft>
                        <a:buNone/>
                      </a:pPr>
                      <a:r>
                        <a:rPr b="1" lang="en-IN" sz="1000"/>
                        <a:t>Sentiment Analysis Tools:</a:t>
                      </a:r>
                      <a:r>
                        <a:rPr lang="en-IN" sz="1000"/>
                        <a:t> Utilized BERT, VADER, TextBlob, and RNN for emotional analysis of stock news headlines.</a:t>
                      </a:r>
                      <a:endParaRPr sz="1000"/>
                    </a:p>
                    <a:p>
                      <a:pPr indent="0" lvl="0" marL="0" rtl="0" algn="l">
                        <a:lnSpc>
                          <a:spcPct val="115000"/>
                        </a:lnSpc>
                        <a:spcBef>
                          <a:spcPts val="0"/>
                        </a:spcBef>
                        <a:spcAft>
                          <a:spcPts val="0"/>
                        </a:spcAft>
                        <a:buNone/>
                      </a:pPr>
                      <a:r>
                        <a:rPr b="1" lang="en-IN" sz="1000"/>
                        <a:t>BERT Model</a:t>
                      </a:r>
                      <a:r>
                        <a:rPr lang="en-IN" sz="1000"/>
                        <a:t>: Baseline for sentiment analysis, capturing emotional values accurately.</a:t>
                      </a:r>
                      <a:endParaRPr sz="1000"/>
                    </a:p>
                    <a:p>
                      <a:pPr indent="0" lvl="0" marL="0" rtl="0" algn="l">
                        <a:lnSpc>
                          <a:spcPct val="115000"/>
                        </a:lnSpc>
                        <a:spcBef>
                          <a:spcPts val="0"/>
                        </a:spcBef>
                        <a:spcAft>
                          <a:spcPts val="0"/>
                        </a:spcAft>
                        <a:buNone/>
                      </a:pPr>
                      <a:r>
                        <a:rPr b="1" lang="en-IN" sz="1000"/>
                        <a:t>RNN Model:</a:t>
                      </a:r>
                      <a:r>
                        <a:rPr lang="en-IN" sz="1000"/>
                        <a:t> Developed and trained using TensorFlow, outperforming other tools with precise results.</a:t>
                      </a:r>
                      <a:endParaRPr sz="1000"/>
                    </a:p>
                    <a:p>
                      <a:pPr indent="0" lvl="0" marL="0" rtl="0" algn="l">
                        <a:lnSpc>
                          <a:spcPct val="115000"/>
                        </a:lnSpc>
                        <a:spcBef>
                          <a:spcPts val="0"/>
                        </a:spcBef>
                        <a:spcAft>
                          <a:spcPts val="0"/>
                        </a:spcAft>
                        <a:buNone/>
                      </a:pPr>
                      <a:r>
                        <a:rPr b="1" lang="en-IN" sz="1000"/>
                        <a:t>TF-IDF Model:</a:t>
                      </a:r>
                      <a:r>
                        <a:rPr lang="en-IN" sz="1000"/>
                        <a:t> Employed for topic extraction from news headlines.</a:t>
                      </a:r>
                      <a:endParaRPr sz="1000"/>
                    </a:p>
                    <a:p>
                      <a:pPr indent="0" lvl="0" marL="0" rtl="0" algn="l">
                        <a:lnSpc>
                          <a:spcPct val="115000"/>
                        </a:lnSpc>
                        <a:spcBef>
                          <a:spcPts val="0"/>
                        </a:spcBef>
                        <a:spcAft>
                          <a:spcPts val="0"/>
                        </a:spcAft>
                        <a:buNone/>
                      </a:pPr>
                      <a:r>
                        <a:rPr b="1" lang="en-IN" sz="1000"/>
                        <a:t>K-NN Algorithm:</a:t>
                      </a:r>
                      <a:r>
                        <a:rPr lang="en-IN" sz="1000"/>
                        <a:t> Used for predicting future stock trends based on sentiment analysis.</a:t>
                      </a:r>
                      <a:endParaRPr sz="1000"/>
                    </a:p>
                    <a:p>
                      <a:pPr indent="0" lvl="0" marL="0" rtl="0" algn="l">
                        <a:lnSpc>
                          <a:spcPct val="115000"/>
                        </a:lnSpc>
                        <a:spcBef>
                          <a:spcPts val="0"/>
                        </a:spcBef>
                        <a:spcAft>
                          <a:spcPts val="0"/>
                        </a:spcAft>
                        <a:buNone/>
                      </a:pPr>
                      <a:r>
                        <a:rPr b="1" lang="en-IN" sz="1000"/>
                        <a:t>Naïve Bayes Algorithm:</a:t>
                      </a:r>
                      <a:r>
                        <a:rPr lang="en-IN" sz="1000"/>
                        <a:t> Determined polarity of news headlines in the prediction model.</a:t>
                      </a:r>
                      <a:endParaRPr sz="1000"/>
                    </a:p>
                    <a:p>
                      <a:pPr indent="0" lvl="0" marL="0" rtl="0" algn="l">
                        <a:lnSpc>
                          <a:spcPct val="115000"/>
                        </a:lnSpc>
                        <a:spcBef>
                          <a:spcPts val="0"/>
                        </a:spcBef>
                        <a:spcAft>
                          <a:spcPts val="0"/>
                        </a:spcAft>
                        <a:buNone/>
                      </a:pPr>
                      <a:r>
                        <a:rPr b="1" lang="en-IN" sz="1000"/>
                        <a:t>Random Forest (RF) and Support Vector Machine (SVM):</a:t>
                      </a:r>
                      <a:r>
                        <a:rPr lang="en-IN" sz="1000"/>
                        <a:t> Implemented for stock trend prediction based on news sentiment analysis.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2: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38:2:4"/>
                      </a:ext>
                    </a:extLs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aphicFrame>
        <p:nvGraphicFramePr>
          <p:cNvPr id="143" name="Google Shape;143;g2bbb099629b_0_31"/>
          <p:cNvGraphicFramePr/>
          <p:nvPr/>
        </p:nvGraphicFramePr>
        <p:xfrm>
          <a:off x="152400" y="152400"/>
          <a:ext cx="3000000" cy="3000000"/>
        </p:xfrm>
        <a:graphic>
          <a:graphicData uri="http://schemas.openxmlformats.org/drawingml/2006/table">
            <a:tbl>
              <a:tblPr>
                <a:noFill/>
                <a:tableStyleId>{6C58DBD1-DBE2-4580-BDD6-5992D532C031}</a:tableStyleId>
              </a:tblPr>
              <a:tblGrid>
                <a:gridCol w="1857325"/>
                <a:gridCol w="1443350"/>
                <a:gridCol w="1118875"/>
                <a:gridCol w="3110475"/>
                <a:gridCol w="2662925"/>
                <a:gridCol w="1544050"/>
              </a:tblGrid>
              <a:tr h="1790150">
                <a:tc>
                  <a:txBody>
                    <a:bodyPr/>
                    <a:lstStyle/>
                    <a:p>
                      <a:pPr indent="0" lvl="0" marL="0" rtl="0" algn="l">
                        <a:lnSpc>
                          <a:spcPct val="115000"/>
                        </a:lnSpc>
                        <a:spcBef>
                          <a:spcPts val="0"/>
                        </a:spcBef>
                        <a:spcAft>
                          <a:spcPts val="0"/>
                        </a:spcAft>
                        <a:buNone/>
                      </a:pPr>
                      <a:r>
                        <a:rPr lang="en-IN" sz="1000"/>
                        <a:t>Sentiment Analysis in Social Media and Its Application: Systematic Literature Review</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0:0"/>
                      </a:ext>
                    </a:extLst>
                  </a:tcPr>
                </a:tc>
                <a:tc>
                  <a:txBody>
                    <a:bodyPr/>
                    <a:lstStyle/>
                    <a:p>
                      <a:pPr indent="0" lvl="0" marL="0" rtl="0" algn="l">
                        <a:lnSpc>
                          <a:spcPct val="115000"/>
                        </a:lnSpc>
                        <a:spcBef>
                          <a:spcPts val="0"/>
                        </a:spcBef>
                        <a:spcAft>
                          <a:spcPts val="0"/>
                        </a:spcAft>
                        <a:buNone/>
                      </a:pPr>
                      <a:r>
                        <a:rPr lang="en-IN" sz="1000"/>
                        <a:t>Zulfadzli Drus, Haliyana Khalid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0:1"/>
                      </a:ext>
                    </a:extLst>
                  </a:tcPr>
                </a:tc>
                <a:tc>
                  <a:txBody>
                    <a:bodyPr/>
                    <a:lstStyle/>
                    <a:p>
                      <a:pPr indent="0" lvl="0" marL="0" rtl="0" algn="l">
                        <a:lnSpc>
                          <a:spcPct val="115000"/>
                        </a:lnSpc>
                        <a:spcBef>
                          <a:spcPts val="0"/>
                        </a:spcBef>
                        <a:spcAft>
                          <a:spcPts val="0"/>
                        </a:spcAft>
                        <a:buNone/>
                      </a:pPr>
                      <a:r>
                        <a:rPr lang="en-IN" sz="1000"/>
                        <a:t>ScienceDirect|2019</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0:2"/>
                      </a:ext>
                    </a:extLst>
                  </a:tcPr>
                </a:tc>
                <a:tc>
                  <a:txBody>
                    <a:bodyPr/>
                    <a:lstStyle/>
                    <a:p>
                      <a:pPr indent="0" lvl="0" marL="0" rtl="0" algn="l">
                        <a:lnSpc>
                          <a:spcPct val="115000"/>
                        </a:lnSpc>
                        <a:spcBef>
                          <a:spcPts val="0"/>
                        </a:spcBef>
                        <a:spcAft>
                          <a:spcPts val="0"/>
                        </a:spcAft>
                        <a:buNone/>
                      </a:pPr>
                      <a:r>
                        <a:rPr b="1" lang="en-IN" sz="1000"/>
                        <a:t>Lexicon-based methods</a:t>
                      </a:r>
                      <a:r>
                        <a:rPr lang="en-IN" sz="1000"/>
                        <a:t>, such as SentiWordNet and TF-IDF, were used for sentiment analysis in the reviewed literature.</a:t>
                      </a:r>
                      <a:endParaRPr sz="1000"/>
                    </a:p>
                    <a:p>
                      <a:pPr indent="0" lvl="0" marL="0" rtl="0" algn="l">
                        <a:lnSpc>
                          <a:spcPct val="115000"/>
                        </a:lnSpc>
                        <a:spcBef>
                          <a:spcPts val="0"/>
                        </a:spcBef>
                        <a:spcAft>
                          <a:spcPts val="0"/>
                        </a:spcAft>
                        <a:buNone/>
                      </a:pPr>
                      <a:r>
                        <a:rPr b="1" lang="en-IN" sz="1000"/>
                        <a:t>Naïve Bayes and Support Vector Machine (SVM)</a:t>
                      </a:r>
                      <a:r>
                        <a:rPr lang="en-IN" sz="1000"/>
                        <a:t>, were employed for sentiment analysis.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0: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0:4"/>
                      </a:ext>
                    </a:extLst>
                  </a:tcPr>
                </a:tc>
                <a:tc>
                  <a:txBody>
                    <a:bodyPr/>
                    <a:lstStyle/>
                    <a:p>
                      <a:pPr indent="0" lvl="0" marL="0" rtl="0" algn="l">
                        <a:lnSpc>
                          <a:spcPct val="115000"/>
                        </a:lnSpc>
                        <a:spcBef>
                          <a:spcPts val="0"/>
                        </a:spcBef>
                        <a:spcAft>
                          <a:spcPts val="0"/>
                        </a:spcAft>
                        <a:buNone/>
                      </a:pPr>
                      <a:r>
                        <a:rPr lang="en-IN" sz="1000"/>
                        <a:t>need for further exploration of sentiment analysis in social media beyond Twitter, the development of universal models for sentiment analysis applicable to various data types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0:5"/>
                      </a:ext>
                    </a:extLst>
                  </a:tcPr>
                </a:tc>
              </a:tr>
              <a:tr h="1616575">
                <a:tc>
                  <a:txBody>
                    <a:bodyPr/>
                    <a:lstStyle/>
                    <a:p>
                      <a:pPr indent="0" lvl="0" marL="0" rtl="0" algn="l">
                        <a:lnSpc>
                          <a:spcPct val="115000"/>
                        </a:lnSpc>
                        <a:spcBef>
                          <a:spcPts val="0"/>
                        </a:spcBef>
                        <a:spcAft>
                          <a:spcPts val="0"/>
                        </a:spcAft>
                        <a:buNone/>
                      </a:pPr>
                      <a:r>
                        <a:rPr lang="en-IN" sz="1000"/>
                        <a:t>Deep Convolution Neural Networks for Twitter Sentiment Analysis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1:0"/>
                      </a:ext>
                    </a:extLst>
                  </a:tcPr>
                </a:tc>
                <a:tc>
                  <a:txBody>
                    <a:bodyPr/>
                    <a:lstStyle/>
                    <a:p>
                      <a:pPr indent="0" lvl="0" marL="0" rtl="0" algn="l">
                        <a:lnSpc>
                          <a:spcPct val="115000"/>
                        </a:lnSpc>
                        <a:spcBef>
                          <a:spcPts val="0"/>
                        </a:spcBef>
                        <a:spcAft>
                          <a:spcPts val="0"/>
                        </a:spcAft>
                        <a:buNone/>
                      </a:pPr>
                      <a:r>
                        <a:rPr lang="en-IN" sz="1000"/>
                        <a:t>ZHAO JIANQIANG, GUI XIAOLIN AND ZHANG XUEJUN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1:1"/>
                      </a:ext>
                    </a:extLst>
                  </a:tcPr>
                </a:tc>
                <a:tc>
                  <a:txBody>
                    <a:bodyPr/>
                    <a:lstStyle/>
                    <a:p>
                      <a:pPr indent="0" lvl="0" marL="0" rtl="0" algn="l">
                        <a:lnSpc>
                          <a:spcPct val="115000"/>
                        </a:lnSpc>
                        <a:spcBef>
                          <a:spcPts val="0"/>
                        </a:spcBef>
                        <a:spcAft>
                          <a:spcPts val="0"/>
                        </a:spcAft>
                        <a:buNone/>
                      </a:pPr>
                      <a:r>
                        <a:rPr lang="en-IN" sz="1000"/>
                        <a:t>IEEE|01 January 2018</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1:2"/>
                      </a:ext>
                    </a:extLst>
                  </a:tcPr>
                </a:tc>
                <a:tc>
                  <a:txBody>
                    <a:bodyPr/>
                    <a:lstStyle/>
                    <a:p>
                      <a:pPr indent="0" lvl="0" marL="0" rtl="0" algn="l">
                        <a:lnSpc>
                          <a:spcPct val="115000"/>
                        </a:lnSpc>
                        <a:spcBef>
                          <a:spcPts val="0"/>
                        </a:spcBef>
                        <a:spcAft>
                          <a:spcPts val="0"/>
                        </a:spcAft>
                        <a:buNone/>
                      </a:pPr>
                      <a:r>
                        <a:rPr b="1" lang="en-IN" sz="1000"/>
                        <a:t>Deep convolution neural networks (DCNN)</a:t>
                      </a:r>
                      <a:r>
                        <a:rPr lang="en-IN" sz="1000"/>
                        <a:t> for Twitter sentiment analysis.</a:t>
                      </a:r>
                      <a:endParaRPr sz="1000"/>
                    </a:p>
                    <a:p>
                      <a:pPr indent="0" lvl="0" marL="0" rtl="0" algn="l">
                        <a:lnSpc>
                          <a:spcPct val="115000"/>
                        </a:lnSpc>
                        <a:spcBef>
                          <a:spcPts val="0"/>
                        </a:spcBef>
                        <a:spcAft>
                          <a:spcPts val="0"/>
                        </a:spcAft>
                        <a:buNone/>
                      </a:pPr>
                      <a:r>
                        <a:rPr lang="en-IN" sz="1000"/>
                        <a:t>The model also utilizes word embeddings obtained by </a:t>
                      </a:r>
                      <a:r>
                        <a:rPr b="1" lang="en-IN" sz="1000"/>
                        <a:t>unsupervised learning</a:t>
                      </a:r>
                      <a:r>
                        <a:rPr lang="en-IN" sz="1000"/>
                        <a:t> based on large Twitter corpora,</a:t>
                      </a:r>
                      <a:endParaRPr sz="1000"/>
                    </a:p>
                    <a:p>
                      <a:pPr indent="0" lvl="0" marL="0" rtl="0" algn="l">
                        <a:lnSpc>
                          <a:spcPct val="115000"/>
                        </a:lnSpc>
                        <a:spcBef>
                          <a:spcPts val="0"/>
                        </a:spcBef>
                        <a:spcAft>
                          <a:spcPts val="0"/>
                        </a:spcAft>
                        <a:buNone/>
                      </a:pPr>
                      <a:r>
                        <a:rPr lang="en-IN" sz="1000"/>
                        <a:t>as well as </a:t>
                      </a:r>
                      <a:r>
                        <a:rPr b="1" lang="en-IN" sz="1000"/>
                        <a:t>n-grams features</a:t>
                      </a:r>
                      <a:r>
                        <a:rPr lang="en-IN" sz="1000"/>
                        <a:t> and word sentiment polarity score features to form a sentiment feature set of tweets.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1: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1:4"/>
                      </a:ext>
                    </a:extLst>
                  </a:tcPr>
                </a:tc>
                <a:tc>
                  <a:txBody>
                    <a:bodyPr/>
                    <a:lstStyle/>
                    <a:p>
                      <a:pPr indent="0" lvl="0" marL="0" rtl="0" algn="l">
                        <a:lnSpc>
                          <a:spcPct val="115000"/>
                        </a:lnSpc>
                        <a:spcBef>
                          <a:spcPts val="0"/>
                        </a:spcBef>
                        <a:spcAft>
                          <a:spcPts val="0"/>
                        </a:spcAft>
                        <a:buNone/>
                      </a:pPr>
                      <a:r>
                        <a:rPr lang="en-IN" sz="1000"/>
                        <a:t>need for improved accuracy and speed in Twitter sentiment analysis by utilizing deep convolution neural networks and word embeddings obtained from large Twitter corpora.</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1:5"/>
                      </a:ext>
                    </a:extLst>
                  </a:tcPr>
                </a:tc>
              </a:tr>
              <a:tr h="2658125">
                <a:tc>
                  <a:txBody>
                    <a:bodyPr/>
                    <a:lstStyle/>
                    <a:p>
                      <a:pPr indent="0" lvl="0" marL="0" rtl="0" algn="l">
                        <a:lnSpc>
                          <a:spcPct val="115000"/>
                        </a:lnSpc>
                        <a:spcBef>
                          <a:spcPts val="0"/>
                        </a:spcBef>
                        <a:spcAft>
                          <a:spcPts val="0"/>
                        </a:spcAft>
                        <a:buNone/>
                      </a:pPr>
                      <a:r>
                        <a:rPr lang="en-IN" sz="1000"/>
                        <a:t>SPCM: A Machine Learning Approach for Sentiment-Based Stock Recommendation System</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2:0"/>
                      </a:ext>
                    </a:extLst>
                  </a:tcPr>
                </a:tc>
                <a:tc>
                  <a:txBody>
                    <a:bodyPr/>
                    <a:lstStyle/>
                    <a:p>
                      <a:pPr indent="0" lvl="0" marL="0" rtl="0" algn="l">
                        <a:lnSpc>
                          <a:spcPct val="115000"/>
                        </a:lnSpc>
                        <a:spcBef>
                          <a:spcPts val="0"/>
                        </a:spcBef>
                        <a:spcAft>
                          <a:spcPts val="0"/>
                        </a:spcAft>
                        <a:buNone/>
                      </a:pPr>
                      <a:r>
                        <a:rPr lang="en-IN" sz="1000"/>
                        <a:t>JIAWEI WANG AND ZHEN CHEN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2:1"/>
                      </a:ext>
                    </a:extLst>
                  </a:tcPr>
                </a:tc>
                <a:tc>
                  <a:txBody>
                    <a:bodyPr/>
                    <a:lstStyle/>
                    <a:p>
                      <a:pPr indent="0" lvl="0" marL="0" rtl="0" algn="l">
                        <a:lnSpc>
                          <a:spcPct val="115000"/>
                        </a:lnSpc>
                        <a:spcBef>
                          <a:spcPts val="0"/>
                        </a:spcBef>
                        <a:spcAft>
                          <a:spcPts val="0"/>
                        </a:spcAft>
                        <a:buNone/>
                      </a:pPr>
                      <a:r>
                        <a:rPr lang="en-IN" sz="1000"/>
                        <a:t>IEEE|22 January 2024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2:2"/>
                      </a:ext>
                    </a:extLst>
                  </a:tcPr>
                </a:tc>
                <a:tc>
                  <a:txBody>
                    <a:bodyPr/>
                    <a:lstStyle/>
                    <a:p>
                      <a:pPr indent="0" lvl="0" marL="0" rtl="0" algn="l">
                        <a:lnSpc>
                          <a:spcPct val="115000"/>
                        </a:lnSpc>
                        <a:spcBef>
                          <a:spcPts val="0"/>
                        </a:spcBef>
                        <a:spcAft>
                          <a:spcPts val="0"/>
                        </a:spcAft>
                        <a:buNone/>
                      </a:pPr>
                      <a:r>
                        <a:rPr b="1" lang="en-IN" sz="1000"/>
                        <a:t>Sentiment and Price Combined Model (SPCM)</a:t>
                      </a:r>
                      <a:r>
                        <a:rPr lang="en-IN" sz="1000"/>
                        <a:t> for stock recommendation, which utilizes machine learning techniques and sentiment indicators to predict stock returns.</a:t>
                      </a:r>
                      <a:endParaRPr sz="1000"/>
                    </a:p>
                    <a:p>
                      <a:pPr indent="0" lvl="0" marL="0" rtl="0" algn="l">
                        <a:lnSpc>
                          <a:spcPct val="115000"/>
                        </a:lnSpc>
                        <a:spcBef>
                          <a:spcPts val="0"/>
                        </a:spcBef>
                        <a:spcAft>
                          <a:spcPts val="0"/>
                        </a:spcAft>
                        <a:buNone/>
                      </a:pPr>
                      <a:r>
                        <a:rPr lang="en-IN" sz="1000"/>
                        <a:t>Stock Recommendation Systems</a:t>
                      </a:r>
                      <a:endParaRPr sz="1000"/>
                    </a:p>
                    <a:p>
                      <a:pPr indent="0" lvl="0" marL="0" rtl="0" algn="l">
                        <a:lnSpc>
                          <a:spcPct val="115000"/>
                        </a:lnSpc>
                        <a:spcBef>
                          <a:spcPts val="0"/>
                        </a:spcBef>
                        <a:spcAft>
                          <a:spcPts val="0"/>
                        </a:spcAft>
                        <a:buNone/>
                      </a:pPr>
                      <a:r>
                        <a:rPr b="1" lang="en-IN" sz="1000"/>
                        <a:t>Machine learning algorithms</a:t>
                      </a:r>
                      <a:r>
                        <a:rPr lang="en-IN" sz="1000"/>
                        <a:t> (K-nearest Neighbor (KNN), Random Forest (RF), Neural Networks (NN))</a:t>
                      </a:r>
                      <a:endParaRPr sz="1000"/>
                    </a:p>
                    <a:p>
                      <a:pPr indent="0" lvl="0" marL="0" rtl="0" algn="l">
                        <a:lnSpc>
                          <a:spcPct val="115000"/>
                        </a:lnSpc>
                        <a:spcBef>
                          <a:spcPts val="0"/>
                        </a:spcBef>
                        <a:spcAft>
                          <a:spcPts val="0"/>
                        </a:spcAft>
                        <a:buNone/>
                      </a:pPr>
                      <a:r>
                        <a:rPr b="1" lang="en-IN" sz="1000"/>
                        <a:t>Dual Training Error based Correction approach (DTEC)</a:t>
                      </a:r>
                      <a:endParaRPr b="1" sz="1000"/>
                    </a:p>
                    <a:p>
                      <a:pPr indent="0" lvl="0" marL="0" rtl="0" algn="l">
                        <a:lnSpc>
                          <a:spcPct val="115000"/>
                        </a:lnSpc>
                        <a:spcBef>
                          <a:spcPts val="0"/>
                        </a:spcBef>
                        <a:spcAft>
                          <a:spcPts val="0"/>
                        </a:spcAft>
                        <a:buNone/>
                      </a:pPr>
                      <a:r>
                        <a:rPr b="1" lang="en-IN" sz="1000"/>
                        <a:t>Interval-enhanced Graph Transformer (IGT)</a:t>
                      </a:r>
                      <a:endParaRPr b="1" sz="1000"/>
                    </a:p>
                    <a:p>
                      <a:pPr indent="0" lvl="0" marL="0" rtl="0" algn="l">
                        <a:lnSpc>
                          <a:spcPct val="115000"/>
                        </a:lnSpc>
                        <a:spcBef>
                          <a:spcPts val="0"/>
                        </a:spcBef>
                        <a:spcAft>
                          <a:spcPts val="0"/>
                        </a:spcAft>
                        <a:buNone/>
                      </a:pPr>
                      <a:r>
                        <a:t/>
                      </a:r>
                      <a:endParaRPr b="1" sz="1000"/>
                    </a:p>
                    <a:p>
                      <a:pPr indent="0" lvl="0" marL="0" rtl="0" algn="l">
                        <a:lnSpc>
                          <a:spcPct val="115000"/>
                        </a:lnSpc>
                        <a:spcBef>
                          <a:spcPts val="0"/>
                        </a:spcBef>
                        <a:spcAft>
                          <a:spcPts val="0"/>
                        </a:spcAft>
                        <a:buNone/>
                      </a:pPr>
                      <a:r>
                        <a:rPr b="1" lang="en-IN" sz="1000"/>
                        <a:t>Area under the curve (AUC)</a:t>
                      </a:r>
                      <a:r>
                        <a:rPr lang="en-IN" sz="1000"/>
                        <a:t> for evaluating classification effectiveness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2: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2:4"/>
                      </a:ext>
                    </a:extLst>
                  </a:tcPr>
                </a:tc>
                <a:tc>
                  <a:txBody>
                    <a:bodyPr/>
                    <a:lstStyle/>
                    <a:p>
                      <a:pPr indent="0" lvl="0" marL="0" rtl="0" algn="l">
                        <a:lnSpc>
                          <a:spcPct val="115000"/>
                        </a:lnSpc>
                        <a:spcBef>
                          <a:spcPts val="0"/>
                        </a:spcBef>
                        <a:spcAft>
                          <a:spcPts val="0"/>
                        </a:spcAft>
                        <a:buNone/>
                      </a:pPr>
                      <a:r>
                        <a:rPr lang="en-IN" sz="1000"/>
                        <a:t>potential </a:t>
                      </a:r>
                      <a:r>
                        <a:rPr b="1" lang="en-IN" sz="1000"/>
                        <a:t>ethical implications</a:t>
                      </a:r>
                      <a:r>
                        <a:rPr lang="en-IN" sz="1000"/>
                        <a:t> of using sentiment analysis from social media for stock recommendations. Ethical considerations such as </a:t>
                      </a:r>
                      <a:r>
                        <a:rPr b="1" lang="en-IN" sz="1000"/>
                        <a:t>user privacy, data security, and the potential manipulation of sentiment data</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4CCCC"/>
                    </a:solidFill>
                    <a:extLst>
                      <a:ext uri="http://customooxmlschemas.google.com/">
                        <go:slidesCustomData xmlns:go="http://customooxmlschemas.google.com/" cellId="143:2:5"/>
                      </a:ext>
                    </a:extLs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aphicFrame>
        <p:nvGraphicFramePr>
          <p:cNvPr id="148" name="Google Shape;148;g2bbb099629b_0_36"/>
          <p:cNvGraphicFramePr/>
          <p:nvPr/>
        </p:nvGraphicFramePr>
        <p:xfrm>
          <a:off x="152400" y="152400"/>
          <a:ext cx="3000000" cy="3000000"/>
        </p:xfrm>
        <a:graphic>
          <a:graphicData uri="http://schemas.openxmlformats.org/drawingml/2006/table">
            <a:tbl>
              <a:tblPr>
                <a:noFill/>
                <a:tableStyleId>{6C58DBD1-DBE2-4580-BDD6-5992D532C031}</a:tableStyleId>
              </a:tblPr>
              <a:tblGrid>
                <a:gridCol w="1857325"/>
                <a:gridCol w="1443350"/>
                <a:gridCol w="1118875"/>
                <a:gridCol w="3110475"/>
                <a:gridCol w="2662925"/>
                <a:gridCol w="1544050"/>
              </a:tblGrid>
              <a:tr h="2661875">
                <a:tc>
                  <a:txBody>
                    <a:bodyPr/>
                    <a:lstStyle/>
                    <a:p>
                      <a:pPr indent="0" lvl="0" marL="0" rtl="0" algn="l">
                        <a:lnSpc>
                          <a:spcPct val="115000"/>
                        </a:lnSpc>
                        <a:spcBef>
                          <a:spcPts val="0"/>
                        </a:spcBef>
                        <a:spcAft>
                          <a:spcPts val="0"/>
                        </a:spcAft>
                        <a:buNone/>
                      </a:pPr>
                      <a:r>
                        <a:rPr lang="en-IN" sz="1000">
                          <a:solidFill>
                            <a:srgbClr val="1F1F1F"/>
                          </a:solidFill>
                        </a:rPr>
                        <a:t>Sentiment analysis and opinion mining on educational data: A survey</a:t>
                      </a:r>
                      <a:endParaRPr sz="10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0:0"/>
                      </a:ext>
                    </a:extLst>
                  </a:tcPr>
                </a:tc>
                <a:tc>
                  <a:txBody>
                    <a:bodyPr/>
                    <a:lstStyle/>
                    <a:p>
                      <a:pPr indent="0" lvl="0" marL="0" rtl="0" algn="l">
                        <a:lnSpc>
                          <a:spcPct val="115000"/>
                        </a:lnSpc>
                        <a:spcBef>
                          <a:spcPts val="0"/>
                        </a:spcBef>
                        <a:spcAft>
                          <a:spcPts val="0"/>
                        </a:spcAft>
                        <a:buNone/>
                      </a:pPr>
                      <a:r>
                        <a:rPr lang="en-IN" sz="1000"/>
                        <a:t>Thanveer Shaik, Xiaohui Tao, Christopher Dann, Haoran Xie, Yan Li, Linda Galligan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0:1"/>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0:2"/>
                      </a:ext>
                    </a:extLst>
                  </a:tcPr>
                </a:tc>
                <a:tc>
                  <a:txBody>
                    <a:bodyPr/>
                    <a:lstStyle/>
                    <a:p>
                      <a:pPr indent="0" lvl="0" marL="0" rtl="0" algn="l">
                        <a:lnSpc>
                          <a:spcPct val="115000"/>
                        </a:lnSpc>
                        <a:spcBef>
                          <a:spcPts val="0"/>
                        </a:spcBef>
                        <a:spcAft>
                          <a:spcPts val="0"/>
                        </a:spcAft>
                        <a:buNone/>
                      </a:pPr>
                      <a:r>
                        <a:rPr lang="en-IN" sz="1100"/>
                        <a:t>"Machine learning techniques such as </a:t>
                      </a:r>
                      <a:r>
                        <a:rPr b="1" lang="en-IN" sz="1100"/>
                        <a:t>logistic regression, decision tree, multi-layer perceptron, XGBoost, support vector classifier, gaussian Naive Bayes, and k-nearest neighbours</a:t>
                      </a:r>
                      <a:r>
                        <a:rPr lang="en-IN" sz="1100"/>
                        <a:t> </a:t>
                      </a:r>
                      <a:r>
                        <a:rPr b="1" lang="en-IN" sz="1100"/>
                        <a:t>Latent Dirichlet Allocation (LDA) and Linguistic Inquiry and Word Count (LIWC)</a:t>
                      </a:r>
                      <a:r>
                        <a:rPr lang="en-IN" sz="1100"/>
                        <a:t> for enhancing pedagogical concepts"</a:t>
                      </a:r>
                      <a:endParaRPr sz="11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0: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0:4"/>
                      </a:ext>
                    </a:extLst>
                  </a:tcPr>
                </a:tc>
                <a:tc>
                  <a:txBody>
                    <a:bodyPr/>
                    <a:lstStyle/>
                    <a:p>
                      <a:pPr indent="0" lvl="0" marL="0" rtl="0" algn="l">
                        <a:lnSpc>
                          <a:spcPct val="115000"/>
                        </a:lnSpc>
                        <a:spcBef>
                          <a:spcPts val="0"/>
                        </a:spcBef>
                        <a:spcAft>
                          <a:spcPts val="0"/>
                        </a:spcAft>
                        <a:buNone/>
                      </a:pPr>
                      <a:r>
                        <a:rPr lang="en-IN" sz="1100"/>
                        <a:t>need for further exploration and development of sentiment </a:t>
                      </a:r>
                      <a:r>
                        <a:rPr b="1" lang="en-IN" sz="1100"/>
                        <a:t>analysis techniques tailored specifically for the education sector.</a:t>
                      </a:r>
                      <a:endParaRPr b="1" sz="11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0:5"/>
                      </a:ext>
                    </a:extLst>
                  </a:tcPr>
                </a:tc>
              </a:tr>
              <a:tr h="3478025">
                <a:tc>
                  <a:txBody>
                    <a:bodyPr/>
                    <a:lstStyle/>
                    <a:p>
                      <a:pPr indent="0" lvl="0" marL="0" rtl="0" algn="l">
                        <a:lnSpc>
                          <a:spcPct val="115000"/>
                        </a:lnSpc>
                        <a:spcBef>
                          <a:spcPts val="0"/>
                        </a:spcBef>
                        <a:spcAft>
                          <a:spcPts val="0"/>
                        </a:spcAft>
                        <a:buNone/>
                      </a:pPr>
                      <a:r>
                        <a:rPr lang="en-IN" sz="1000"/>
                        <a:t>GAN-BElectra: Enhanced Multi-class Sentiment Analysis with Limited Labeled Data</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1:0"/>
                      </a:ext>
                    </a:extLst>
                  </a:tcPr>
                </a:tc>
                <a:tc>
                  <a:txBody>
                    <a:bodyPr/>
                    <a:lstStyle/>
                    <a:p>
                      <a:pPr indent="0" lvl="0" marL="0" rtl="0" algn="l">
                        <a:lnSpc>
                          <a:spcPct val="115000"/>
                        </a:lnSpc>
                        <a:spcBef>
                          <a:spcPts val="0"/>
                        </a:spcBef>
                        <a:spcAft>
                          <a:spcPts val="0"/>
                        </a:spcAft>
                        <a:buNone/>
                      </a:pPr>
                      <a:r>
                        <a:rPr lang="en-IN" sz="1000"/>
                        <a:t>Md. Riyadh M. Omair Shafiq</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1:1"/>
                      </a:ext>
                    </a:extLst>
                  </a:tcPr>
                </a:tc>
                <a:tc>
                  <a:txBody>
                    <a:bodyPr/>
                    <a:lstStyle/>
                    <a:p>
                      <a:pPr indent="0" lvl="0" marL="0" rtl="0" algn="l">
                        <a:lnSpc>
                          <a:spcPct val="115000"/>
                        </a:lnSpc>
                        <a:spcBef>
                          <a:spcPts val="0"/>
                        </a:spcBef>
                        <a:spcAft>
                          <a:spcPts val="0"/>
                        </a:spcAft>
                        <a:buNone/>
                      </a:pPr>
                      <a:r>
                        <a:rPr lang="en-IN" sz="1000"/>
                        <a:t>Taylor and Francis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1:2"/>
                      </a:ext>
                    </a:extLst>
                  </a:tcPr>
                </a:tc>
                <a:tc>
                  <a:txBody>
                    <a:bodyPr/>
                    <a:lstStyle/>
                    <a:p>
                      <a:pPr indent="0" lvl="0" marL="0" rtl="0" algn="l">
                        <a:lnSpc>
                          <a:spcPct val="115000"/>
                        </a:lnSpc>
                        <a:spcBef>
                          <a:spcPts val="0"/>
                        </a:spcBef>
                        <a:spcAft>
                          <a:spcPts val="0"/>
                        </a:spcAft>
                        <a:buNone/>
                      </a:pPr>
                      <a:r>
                        <a:rPr b="1" lang="en-IN" sz="1000"/>
                        <a:t>Generative Adversarial Networks</a:t>
                      </a:r>
                      <a:r>
                        <a:rPr lang="en-IN" sz="1000"/>
                        <a:t> (GAN): The </a:t>
                      </a:r>
                      <a:r>
                        <a:rPr b="1" lang="en-IN" sz="1000"/>
                        <a:t>GAN-BERT</a:t>
                      </a:r>
                      <a:r>
                        <a:rPr lang="en-IN" sz="1000"/>
                        <a:t> model is used as a pseudolabel generator in the solution presented in the research .</a:t>
                      </a:r>
                      <a:r>
                        <a:rPr b="1" lang="en-IN" sz="1000"/>
                        <a:t>BERT</a:t>
                      </a:r>
                      <a:r>
                        <a:rPr lang="en-IN" sz="1000"/>
                        <a:t> is highlighted as one of the pre-trained models used in sentiment analysis research . </a:t>
                      </a:r>
                      <a:r>
                        <a:rPr b="1" lang="en-IN" sz="1000"/>
                        <a:t>ELECTRA</a:t>
                      </a:r>
                      <a:r>
                        <a:rPr lang="en-IN" sz="1000"/>
                        <a:t>: Another pre-trained model mentioned in the context of sentiment analysis research</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1:3"/>
                      </a:ext>
                    </a:extLst>
                  </a:tcPr>
                </a:tc>
                <a:tc>
                  <a:txBody>
                    <a:bodyPr/>
                    <a:lstStyle/>
                    <a:p>
                      <a:pPr indent="0" lvl="0" marL="0" rtl="0" algn="l">
                        <a:lnSpc>
                          <a:spcPct val="115000"/>
                        </a:lnSpc>
                        <a:spcBef>
                          <a:spcPts val="0"/>
                        </a:spcBef>
                        <a:spcAft>
                          <a:spcPts val="0"/>
                        </a:spcAft>
                        <a:buNone/>
                      </a:pPr>
                      <a:r>
                        <a:rPr b="1" lang="en-IN" sz="1000"/>
                        <a:t>Software</a:t>
                      </a:r>
                      <a:r>
                        <a:rPr lang="en-IN" sz="1000"/>
                        <a:t>: </a:t>
                      </a:r>
                      <a:r>
                        <a:rPr b="1" lang="en-IN" sz="1000"/>
                        <a:t>Numpy</a:t>
                      </a:r>
                      <a:r>
                        <a:rPr lang="en-IN" sz="1000"/>
                        <a:t>: A software library used in the experiments . Matplotlib: Another software library utilized in the research . </a:t>
                      </a:r>
                      <a:r>
                        <a:rPr b="1" lang="en-IN" sz="1000"/>
                        <a:t>TensorFlow</a:t>
                      </a:r>
                      <a:r>
                        <a:rPr lang="en-IN" sz="1000"/>
                        <a:t>: Leveraged for deep-learning algorithms in the experiments . </a:t>
                      </a:r>
                      <a:r>
                        <a:rPr b="1" lang="en-IN" sz="1000"/>
                        <a:t>Google Colab</a:t>
                      </a:r>
                      <a:r>
                        <a:rPr lang="en-IN" sz="1000"/>
                        <a:t>: Cloud-based platform used for coding and data science tasks .</a:t>
                      </a:r>
                      <a:endParaRPr sz="1000"/>
                    </a:p>
                    <a:p>
                      <a:pPr indent="0" lvl="0" marL="0" rtl="0" algn="l">
                        <a:lnSpc>
                          <a:spcPct val="115000"/>
                        </a:lnSpc>
                        <a:spcBef>
                          <a:spcPts val="0"/>
                        </a:spcBef>
                        <a:spcAft>
                          <a:spcPts val="0"/>
                        </a:spcAft>
                        <a:buNone/>
                      </a:pPr>
                      <a:r>
                        <a:rPr b="1" lang="en-IN" sz="1000"/>
                        <a:t>Hardware</a:t>
                      </a:r>
                      <a:r>
                        <a:rPr lang="en-IN" sz="1000"/>
                        <a:t>: </a:t>
                      </a:r>
                      <a:r>
                        <a:rPr b="1" lang="en-IN" sz="1000"/>
                        <a:t>Google Colab Pro</a:t>
                      </a:r>
                      <a:r>
                        <a:rPr lang="en-IN" sz="1000"/>
                        <a:t>: Cloud hardware resources provided for the experiments, with access to Tensor Processing Units (TPU) and Graphics Processing Units (GPU) . </a:t>
                      </a:r>
                      <a:r>
                        <a:rPr b="1" lang="en-IN" sz="1000"/>
                        <a:t>Compute</a:t>
                      </a:r>
                      <a:r>
                        <a:rPr lang="en-IN" sz="1000"/>
                        <a:t>: Intel(R) Xeon(R) CPU @ 2.30 GHz with a maximum available core count of 40</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1:4"/>
                      </a:ext>
                    </a:extLst>
                  </a:tcPr>
                </a:tc>
                <a:tc>
                  <a:txBody>
                    <a:bodyPr/>
                    <a:lstStyle/>
                    <a:p>
                      <a:pPr indent="0" lvl="0" marL="0" rtl="0" algn="l">
                        <a:lnSpc>
                          <a:spcPct val="115000"/>
                        </a:lnSpc>
                        <a:spcBef>
                          <a:spcPts val="0"/>
                        </a:spcBef>
                        <a:spcAft>
                          <a:spcPts val="0"/>
                        </a:spcAft>
                        <a:buNone/>
                      </a:pPr>
                      <a:r>
                        <a:rPr lang="en-IN" sz="1000"/>
                        <a:t>Multi-Step Training Process: The proposed solution requires a multi-step training process involving training the GAN-BERT component first and then training the Electra component. Developing an end-to-end solution without the need for a multi-step training process is highlighted as a potential area for improvement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48:1:5"/>
                      </a:ext>
                    </a:extLs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g2bbb099629b_0_39"/>
          <p:cNvGraphicFramePr/>
          <p:nvPr/>
        </p:nvGraphicFramePr>
        <p:xfrm>
          <a:off x="152400" y="152400"/>
          <a:ext cx="3000000" cy="3000000"/>
        </p:xfrm>
        <a:graphic>
          <a:graphicData uri="http://schemas.openxmlformats.org/drawingml/2006/table">
            <a:tbl>
              <a:tblPr>
                <a:noFill/>
                <a:tableStyleId>{6C58DBD1-DBE2-4580-BDD6-5992D532C031}</a:tableStyleId>
              </a:tblPr>
              <a:tblGrid>
                <a:gridCol w="1881700"/>
                <a:gridCol w="1462275"/>
                <a:gridCol w="1133550"/>
                <a:gridCol w="3151275"/>
                <a:gridCol w="2697850"/>
                <a:gridCol w="1564300"/>
              </a:tblGrid>
              <a:tr h="3476350">
                <a:tc>
                  <a:txBody>
                    <a:bodyPr/>
                    <a:lstStyle/>
                    <a:p>
                      <a:pPr indent="0" lvl="0" marL="0" rtl="0" algn="l">
                        <a:lnSpc>
                          <a:spcPct val="115000"/>
                        </a:lnSpc>
                        <a:spcBef>
                          <a:spcPts val="0"/>
                        </a:spcBef>
                        <a:spcAft>
                          <a:spcPts val="0"/>
                        </a:spcAft>
                        <a:buNone/>
                      </a:pPr>
                      <a:r>
                        <a:rPr lang="en-IN" sz="1000"/>
                        <a:t>Improving the Performance of Sentiment Analysis of Tweets Containing Fuzzy Sentiment Using the Feature Ensemble Model</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0:0"/>
                      </a:ext>
                    </a:extLst>
                  </a:tcPr>
                </a:tc>
                <a:tc>
                  <a:txBody>
                    <a:bodyPr/>
                    <a:lstStyle/>
                    <a:p>
                      <a:pPr indent="0" lvl="0" marL="0" rtl="0" algn="l">
                        <a:lnSpc>
                          <a:spcPct val="115000"/>
                        </a:lnSpc>
                        <a:spcBef>
                          <a:spcPts val="0"/>
                        </a:spcBef>
                        <a:spcAft>
                          <a:spcPts val="0"/>
                        </a:spcAft>
                        <a:buNone/>
                      </a:pPr>
                      <a:r>
                        <a:rPr lang="en-IN" sz="1000"/>
                        <a:t>Huyen Trang Phan; Van Cuong Tran; Ngoc Thanh Nguyen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0: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0:2"/>
                      </a:ext>
                    </a:extLst>
                  </a:tcPr>
                </a:tc>
                <a:tc>
                  <a:txBody>
                    <a:bodyPr/>
                    <a:lstStyle/>
                    <a:p>
                      <a:pPr indent="0" lvl="0" marL="0" rtl="0" algn="l">
                        <a:lnSpc>
                          <a:spcPct val="115000"/>
                        </a:lnSpc>
                        <a:spcBef>
                          <a:spcPts val="0"/>
                        </a:spcBef>
                        <a:spcAft>
                          <a:spcPts val="0"/>
                        </a:spcAft>
                        <a:buNone/>
                      </a:pPr>
                      <a:r>
                        <a:rPr b="1" lang="en-IN" sz="1000"/>
                        <a:t>Hybrid Models</a:t>
                      </a:r>
                      <a:r>
                        <a:rPr lang="en-IN" sz="1000"/>
                        <a:t>: Rehman et al. developed a hybrid model using </a:t>
                      </a:r>
                      <a:r>
                        <a:rPr b="1" lang="en-IN" sz="1000"/>
                        <a:t>Long Short-Term Memory</a:t>
                      </a:r>
                      <a:r>
                        <a:rPr lang="en-IN" sz="1000"/>
                        <a:t> (LSTM) and a deep CNN model named </a:t>
                      </a:r>
                      <a:r>
                        <a:rPr b="1" lang="en-IN" sz="1000"/>
                        <a:t>Hybrid CNN-LSTM</a:t>
                      </a:r>
                      <a:r>
                        <a:rPr lang="en-IN" sz="1000"/>
                        <a:t> model to enhance the accuracy of sentiment analysis by utilizing the word to vector approach for training word embeddings </a:t>
                      </a:r>
                      <a:r>
                        <a:rPr b="1" lang="en-IN" sz="1000"/>
                        <a:t>Convolutional Neural Network </a:t>
                      </a:r>
                      <a:r>
                        <a:rPr lang="en-IN" sz="1000"/>
                        <a:t>(CNN) Model: A CNN model is utilized to classify the sentiment of tweets into five sets: negative tweets set, neutral tweets set, positive tweets set, strong positive tweets set, and strong negative tweets set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0:3"/>
                      </a:ext>
                    </a:extLst>
                  </a:tcPr>
                </a:tc>
                <a:tc>
                  <a:txBody>
                    <a:bodyPr/>
                    <a:lstStyle/>
                    <a:p>
                      <a:pPr indent="0" lvl="0" marL="0" rtl="0" algn="l">
                        <a:lnSpc>
                          <a:spcPct val="115000"/>
                        </a:lnSpc>
                        <a:spcBef>
                          <a:spcPts val="0"/>
                        </a:spcBef>
                        <a:spcAft>
                          <a:spcPts val="0"/>
                        </a:spcAft>
                        <a:buNone/>
                      </a:pPr>
                      <a:r>
                        <a:rPr lang="en-IN" sz="1000"/>
                        <a:t>Deep Learning Frameworks: </a:t>
                      </a:r>
                      <a:r>
                        <a:rPr b="1" lang="en-IN" sz="1000"/>
                        <a:t>PyTorch</a:t>
                      </a:r>
                      <a:r>
                        <a:rPr lang="en-IN" sz="1000"/>
                        <a:t>, </a:t>
                      </a:r>
                      <a:r>
                        <a:rPr b="1" lang="en-IN" sz="1000"/>
                        <a:t>TensorFlow</a:t>
                      </a:r>
                      <a:r>
                        <a:rPr lang="en-IN" sz="1000"/>
                        <a:t>, or other deep learning frameworks for building and training neural network models. Text Processing Tools: </a:t>
                      </a:r>
                      <a:r>
                        <a:rPr b="1" lang="en-IN" sz="1000"/>
                        <a:t>SpaCy</a:t>
                      </a:r>
                      <a:r>
                        <a:rPr lang="en-IN" sz="1000"/>
                        <a:t>, </a:t>
                      </a:r>
                      <a:r>
                        <a:rPr b="1" lang="en-IN" sz="1000"/>
                        <a:t>Gensim</a:t>
                      </a:r>
                      <a:r>
                        <a:rPr lang="en-IN" sz="1000"/>
                        <a:t>, or other text processing libraries for handling text data and extracting features.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0:4"/>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0:5"/>
                      </a:ext>
                    </a:extLst>
                  </a:tcPr>
                </a:tc>
              </a:tr>
              <a:tr h="1485350">
                <a:tc>
                  <a:txBody>
                    <a:bodyPr/>
                    <a:lstStyle/>
                    <a:p>
                      <a:pPr indent="0" lvl="0" marL="0" rtl="0" algn="l">
                        <a:lnSpc>
                          <a:spcPct val="115000"/>
                        </a:lnSpc>
                        <a:spcBef>
                          <a:spcPts val="0"/>
                        </a:spcBef>
                        <a:spcAft>
                          <a:spcPts val="0"/>
                        </a:spcAft>
                        <a:buNone/>
                      </a:pPr>
                      <a:r>
                        <a:rPr lang="en-IN" sz="1000"/>
                        <a:t>Deep-Sentiment: An Effective Deep Sentiment Analysis Using a Decision-Based Recurrent Neural Network (D-RNN)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1:0"/>
                      </a:ext>
                    </a:extLst>
                  </a:tcPr>
                </a:tc>
                <a:tc>
                  <a:txBody>
                    <a:bodyPr/>
                    <a:lstStyle/>
                    <a:p>
                      <a:pPr indent="0" lvl="0" marL="0" rtl="0" algn="l">
                        <a:lnSpc>
                          <a:spcPct val="115000"/>
                        </a:lnSpc>
                        <a:spcBef>
                          <a:spcPts val="0"/>
                        </a:spcBef>
                        <a:spcAft>
                          <a:spcPts val="0"/>
                        </a:spcAft>
                        <a:buNone/>
                      </a:pPr>
                      <a:r>
                        <a:rPr lang="en-IN" sz="1000"/>
                        <a:t>Putta Durga; Deepthi Godavarthi</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1:1"/>
                      </a:ext>
                    </a:extLst>
                  </a:tcPr>
                </a:tc>
                <a:tc>
                  <a:txBody>
                    <a:bodyPr/>
                    <a:lstStyle/>
                    <a:p>
                      <a:pPr indent="0" lvl="0" marL="0" rtl="0" algn="l">
                        <a:lnSpc>
                          <a:spcPct val="115000"/>
                        </a:lnSpc>
                        <a:spcBef>
                          <a:spcPts val="0"/>
                        </a:spcBef>
                        <a:spcAft>
                          <a:spcPts val="0"/>
                        </a:spcAft>
                        <a:buNone/>
                      </a:pPr>
                      <a:r>
                        <a:rPr lang="en-IN" sz="1000"/>
                        <a:t>IEEE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1:2"/>
                      </a:ext>
                    </a:extLst>
                  </a:tcPr>
                </a:tc>
                <a:tc>
                  <a:txBody>
                    <a:bodyPr/>
                    <a:lstStyle/>
                    <a:p>
                      <a:pPr indent="0" lvl="0" marL="0" rtl="0" algn="l">
                        <a:lnSpc>
                          <a:spcPct val="115000"/>
                        </a:lnSpc>
                        <a:spcBef>
                          <a:spcPts val="0"/>
                        </a:spcBef>
                        <a:spcAft>
                          <a:spcPts val="0"/>
                        </a:spcAft>
                        <a:buNone/>
                      </a:pPr>
                      <a:r>
                        <a:rPr b="1" lang="en-IN" sz="1000"/>
                        <a:t>BERT-large-cased</a:t>
                      </a:r>
                      <a:r>
                        <a:rPr lang="en-IN" sz="1000"/>
                        <a:t> (BLC) Pre-trained Model: This model is utilized in the methodology for sentiment analysis. It consists of 24-layer, 1024-hidden, 16-heads, and 340M parameters . Bag of Words (BoW): A feature extraction technique used in the proposed Deep sentiment analysis (DSA) method . </a:t>
                      </a:r>
                      <a:r>
                        <a:rPr b="1" lang="en-IN" sz="1000"/>
                        <a:t>Word Embeddings</a:t>
                      </a:r>
                      <a:r>
                        <a:rPr lang="en-IN" sz="1000"/>
                        <a:t> (e.g., Word2Vec): Another feature extraction technique employed in the DSA method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1:3"/>
                      </a:ext>
                    </a:extLst>
                  </a:tcPr>
                </a:tc>
                <a:tc>
                  <a:txBody>
                    <a:bodyPr/>
                    <a:lstStyle/>
                    <a:p>
                      <a:pPr indent="0" lvl="0" marL="0" rtl="0" algn="l">
                        <a:lnSpc>
                          <a:spcPct val="115000"/>
                        </a:lnSpc>
                        <a:spcBef>
                          <a:spcPts val="0"/>
                        </a:spcBef>
                        <a:spcAft>
                          <a:spcPts val="0"/>
                        </a:spcAft>
                        <a:buNone/>
                      </a:pPr>
                      <a:r>
                        <a:rPr lang="en-IN" sz="1000"/>
                        <a:t>Python Programming Language: Used in conjunction with various libraries such as Keras, Pandas, and others for sentiment analysis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1:4"/>
                      </a:ext>
                    </a:extLst>
                  </a:tcPr>
                </a:tc>
                <a:tc>
                  <a:txBody>
                    <a:bodyPr/>
                    <a:lstStyle/>
                    <a:p>
                      <a:pPr indent="0" lvl="0" marL="0" rtl="0" algn="l">
                        <a:lnSpc>
                          <a:spcPct val="115000"/>
                        </a:lnSpc>
                        <a:spcBef>
                          <a:spcPts val="0"/>
                        </a:spcBef>
                        <a:spcAft>
                          <a:spcPts val="0"/>
                        </a:spcAft>
                        <a:buNone/>
                      </a:pPr>
                      <a:r>
                        <a:rPr lang="en-IN" sz="1000"/>
                        <a:t>The study primarily mentions datasets such as </a:t>
                      </a:r>
                      <a:r>
                        <a:rPr b="1" lang="en-IN" sz="1000"/>
                        <a:t>Twitter, Restaurants, and Laptops, </a:t>
                      </a:r>
                      <a:r>
                        <a:rPr lang="en-IN" sz="1000"/>
                        <a:t>but further investigation into the adaptability of the model to </a:t>
                      </a:r>
                      <a:r>
                        <a:rPr b="1" lang="en-IN" sz="1000"/>
                        <a:t>different industries or domains</a:t>
                      </a:r>
                      <a:r>
                        <a:rPr lang="en-IN" sz="1000"/>
                        <a:t> could enhance the robustness of the sentiment analysis approach</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1:5"/>
                      </a:ext>
                    </a:extLst>
                  </a:tcPr>
                </a:tc>
              </a:tr>
              <a:tr h="1200925">
                <a:tc>
                  <a:txBody>
                    <a:bodyPr/>
                    <a:lstStyle/>
                    <a:p>
                      <a:pPr indent="0" lvl="0" marL="0" rtl="0" algn="l">
                        <a:lnSpc>
                          <a:spcPct val="115000"/>
                        </a:lnSpc>
                        <a:spcBef>
                          <a:spcPts val="0"/>
                        </a:spcBef>
                        <a:spcAft>
                          <a:spcPts val="0"/>
                        </a:spcAft>
                        <a:buNone/>
                      </a:pPr>
                      <a:r>
                        <a:rPr lang="en-IN" sz="1000"/>
                        <a:t>OHRank: An Algorithm Integrating Mentality and Influence of Opinion Holder for Opinion Mining</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2:0"/>
                      </a:ext>
                    </a:extLst>
                  </a:tcPr>
                </a:tc>
                <a:tc>
                  <a:txBody>
                    <a:bodyPr/>
                    <a:lstStyle/>
                    <a:p>
                      <a:pPr indent="0" lvl="0" marL="0" rtl="0" algn="l">
                        <a:lnSpc>
                          <a:spcPct val="115000"/>
                        </a:lnSpc>
                        <a:spcBef>
                          <a:spcPts val="0"/>
                        </a:spcBef>
                        <a:spcAft>
                          <a:spcPts val="0"/>
                        </a:spcAft>
                        <a:buNone/>
                      </a:pPr>
                      <a:r>
                        <a:rPr lang="en-IN" sz="1000"/>
                        <a:t>LV Pin; ZHONG Luo; CAI Dunbo; WU Yuntao</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2:1"/>
                      </a:ext>
                    </a:extLst>
                  </a:tcPr>
                </a:tc>
                <a:tc>
                  <a:txBody>
                    <a:bodyPr/>
                    <a:lstStyle/>
                    <a:p>
                      <a:pPr indent="0" lvl="0" marL="0" rtl="0" algn="l">
                        <a:lnSpc>
                          <a:spcPct val="115000"/>
                        </a:lnSpc>
                        <a:spcBef>
                          <a:spcPts val="0"/>
                        </a:spcBef>
                        <a:spcAft>
                          <a:spcPts val="0"/>
                        </a:spcAft>
                        <a:buNone/>
                      </a:pPr>
                      <a:r>
                        <a:rPr lang="en-IN" sz="1000"/>
                        <a:t>IEEE, 2013</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2:2"/>
                      </a:ext>
                    </a:extLst>
                  </a:tcPr>
                </a:tc>
                <a:tc>
                  <a:txBody>
                    <a:bodyPr/>
                    <a:lstStyle/>
                    <a:p>
                      <a:pPr indent="0" lvl="0" marL="0" rtl="0" algn="l">
                        <a:lnSpc>
                          <a:spcPct val="115000"/>
                        </a:lnSpc>
                        <a:spcBef>
                          <a:spcPts val="0"/>
                        </a:spcBef>
                        <a:spcAft>
                          <a:spcPts val="0"/>
                        </a:spcAft>
                        <a:buNone/>
                      </a:pPr>
                      <a:r>
                        <a:rPr b="1" lang="en-IN" sz="1000"/>
                        <a:t>Conditional random field</a:t>
                      </a:r>
                      <a:r>
                        <a:rPr lang="en-IN" sz="1000"/>
                        <a:t> (CRF) for opinion holder extraction </a:t>
                      </a:r>
                      <a:r>
                        <a:rPr b="1" lang="en-IN" sz="1000"/>
                        <a:t>PageRank-like algorithm called OHRank</a:t>
                      </a:r>
                      <a:r>
                        <a:rPr lang="en-IN" sz="1000"/>
                        <a:t> for identifying the most influential opinion holder Credibility evaluation using the Linguistic Inquiry and Word Count (LIWC)</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2:3"/>
                      </a:ext>
                    </a:extLst>
                  </a:tcPr>
                </a:tc>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2:4"/>
                      </a:ext>
                    </a:extLst>
                  </a:tcPr>
                </a:tc>
                <a:tc>
                  <a:txBody>
                    <a:bodyPr/>
                    <a:lstStyle/>
                    <a:p>
                      <a:pPr indent="0" lvl="0" marL="0" rtl="0" algn="l">
                        <a:lnSpc>
                          <a:spcPct val="115000"/>
                        </a:lnSpc>
                        <a:spcBef>
                          <a:spcPts val="0"/>
                        </a:spcBef>
                        <a:spcAft>
                          <a:spcPts val="0"/>
                        </a:spcAft>
                        <a:buNone/>
                      </a:pPr>
                      <a:r>
                        <a:rPr b="1" lang="en-IN" sz="1000"/>
                        <a:t>Scalability</a:t>
                      </a:r>
                      <a:r>
                        <a:rPr lang="en-IN" sz="1000"/>
                        <a:t>: The scalability of the OHRank algorithm on large datasets or real-time social media streams is not discussed. Evaluation </a:t>
                      </a:r>
                      <a:r>
                        <a:rPr b="1" lang="en-IN" sz="1000"/>
                        <a:t>Metrics</a:t>
                      </a:r>
                      <a:r>
                        <a:rPr lang="en-IN" sz="1000"/>
                        <a:t>: Specific evaluation metrics used to compare the OHRank method with benchmark methods are not detailed.</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CE5CD"/>
                    </a:solidFill>
                    <a:extLst>
                      <a:ext uri="http://customooxmlschemas.google.com/">
                        <go:slidesCustomData xmlns:go="http://customooxmlschemas.google.com/" cellId="153:2:5"/>
                      </a:ext>
                    </a:extLs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2024-02-22T06:06:41Z</dcterms:created>
  <dc:creator>Purple Pot</dc:creator>
</cp:coreProperties>
</file>