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6"/>
  </p:notesMasterIdLst>
  <p:sldIdLst>
    <p:sldId id="272" r:id="rId4"/>
    <p:sldId id="259" r:id="rId5"/>
    <p:sldId id="273" r:id="rId6"/>
    <p:sldId id="266" r:id="rId7"/>
    <p:sldId id="268" r:id="rId8"/>
    <p:sldId id="277" r:id="rId9"/>
    <p:sldId id="279" r:id="rId10"/>
    <p:sldId id="276" r:id="rId11"/>
    <p:sldId id="275" r:id="rId12"/>
    <p:sldId id="274" r:id="rId13"/>
    <p:sldId id="271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7164-9737-4E7F-81F4-550E111EE743}" type="datetimeFigureOut">
              <a:rPr lang="en-US" smtClean="0"/>
              <a:pPr/>
              <a:t>12/22/2022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37D-CFA7-4A6F-8BA5-D4058AFD860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16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529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83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31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78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2547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25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3956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277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015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263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58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8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0" y="6572250"/>
            <a:ext cx="914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dirty="0"/>
              <a:t>Manipal School</a:t>
            </a:r>
            <a:r>
              <a:rPr lang="en-US" sz="1200" baseline="0" dirty="0"/>
              <a:t> of</a:t>
            </a:r>
            <a:r>
              <a:rPr lang="en-US" sz="1200" dirty="0"/>
              <a:t> Information Sciences, MAHE, Manipal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 descr="A picture containing drawing, food, table&#10;&#10;Description automatically generated">
            <a:extLst>
              <a:ext uri="{FF2B5EF4-FFF2-40B4-BE49-F238E27FC236}">
                <a16:creationId xmlns:a16="http://schemas.microsoft.com/office/drawing/2014/main" id="{383AD160-C921-418A-A434-8575746F34D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" y="15789"/>
            <a:ext cx="595661" cy="6619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llow.readthedocs.io/en/stable/" TargetMode="External"/><Relationship Id="rId2" Type="http://schemas.openxmlformats.org/officeDocument/2006/relationships/hyperlink" Target="https://docs.opencv.org/4.x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python.org/3/library/tkint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2844" y="785794"/>
            <a:ext cx="8786874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Project Title : </a:t>
            </a:r>
          </a:p>
          <a:p>
            <a:pPr algn="ctr">
              <a:lnSpc>
                <a:spcPct val="150000"/>
              </a:lnSpc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Tool Development for Medical Images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1614" y="2417571"/>
            <a:ext cx="50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3046" y="3607088"/>
            <a:ext cx="9144000" cy="10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Program name: </a:t>
            </a:r>
          </a:p>
          <a:p>
            <a:pPr algn="ctr"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Embedded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0298" y="4864965"/>
            <a:ext cx="4071966" cy="1574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Under the guidance of :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Assistant Prof. Ravikala Kamath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ctr" fontAlgn="t"/>
            <a:endParaRPr lang="en-US" sz="1600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t"/>
            <a:r>
              <a:rPr lang="en-US" sz="16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Manipal School of Information Sciences</a:t>
            </a:r>
            <a:endParaRPr lang="en-IN" sz="1600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ts val="432"/>
              </a:spcBef>
            </a:pPr>
            <a:r>
              <a:rPr lang="en-IN" sz="16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MAHE, Manipal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AE31E-81C1-92D7-7104-1E1F02BE7810}"/>
              </a:ext>
            </a:extLst>
          </p:cNvPr>
          <p:cNvSpPr txBox="1"/>
          <p:nvPr/>
        </p:nvSpPr>
        <p:spPr>
          <a:xfrm>
            <a:off x="140604" y="2874906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Prakyat Prabhakar Shetty</a:t>
            </a:r>
          </a:p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Reg No. 221039028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C8E30-9004-CF28-9366-ADC4A7E3BE62}"/>
              </a:ext>
            </a:extLst>
          </p:cNvPr>
          <p:cNvSpPr txBox="1"/>
          <p:nvPr/>
        </p:nvSpPr>
        <p:spPr>
          <a:xfrm>
            <a:off x="3131840" y="2877633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Rahul SG</a:t>
            </a:r>
          </a:p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Reg No. 221039008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33107-576A-D948-D018-58DF91969E41}"/>
              </a:ext>
            </a:extLst>
          </p:cNvPr>
          <p:cNvSpPr txBox="1"/>
          <p:nvPr/>
        </p:nvSpPr>
        <p:spPr>
          <a:xfrm>
            <a:off x="6276890" y="2877633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Vishal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Kompalli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Reg No. 221039019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F7024-47B4-DCF3-9879-FED7DB06E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6B2B4-D518-60E3-D07A-D6FC1B5D3152}"/>
              </a:ext>
            </a:extLst>
          </p:cNvPr>
          <p:cNvSpPr txBox="1"/>
          <p:nvPr/>
        </p:nvSpPr>
        <p:spPr>
          <a:xfrm>
            <a:off x="899593" y="1196752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the image will open and we need to choose the required image slicing option.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result will be saved in the same folder as of the original image.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08EFE4-DE18-3A95-4241-17921E542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7272808" cy="39401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D4E12A-AA85-1C29-0D1F-E414BFCBFFBC}"/>
              </a:ext>
            </a:extLst>
          </p:cNvPr>
          <p:cNvSpPr txBox="1"/>
          <p:nvPr/>
        </p:nvSpPr>
        <p:spPr>
          <a:xfrm>
            <a:off x="1500187" y="155838"/>
            <a:ext cx="6528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RESULTS</a:t>
            </a:r>
          </a:p>
        </p:txBody>
      </p:sp>
    </p:spTree>
    <p:extLst>
      <p:ext uri="{BB962C8B-B14F-4D97-AF65-F5344CB8AC3E}">
        <p14:creationId xmlns:p14="http://schemas.microsoft.com/office/powerpoint/2010/main" val="7334441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35885" y="3075057"/>
            <a:ext cx="607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THANK YOU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D6BAD4-10AF-8FC7-F0DD-BEF2B2EAB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7AF1C-CC1C-45D3-01D2-1C651BA95DDD}"/>
              </a:ext>
            </a:extLst>
          </p:cNvPr>
          <p:cNvSpPr txBox="1"/>
          <p:nvPr/>
        </p:nvSpPr>
        <p:spPr>
          <a:xfrm>
            <a:off x="3563888" y="260648"/>
            <a:ext cx="4601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91173-E719-1663-7A99-75A5299A1E1A}"/>
              </a:ext>
            </a:extLst>
          </p:cNvPr>
          <p:cNvSpPr txBox="1"/>
          <p:nvPr/>
        </p:nvSpPr>
        <p:spPr>
          <a:xfrm>
            <a:off x="423392" y="1196752"/>
            <a:ext cx="7272808" cy="277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https://docs.opencv.org/4.x/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Pillow: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https://pillow.readthedocs.io/en/stable/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https://docs.python.org/3/library/tkinter.html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Squamous Cell: https://treatcancer.com/blog/what-is-squamous-cell-carcinoma/</a:t>
            </a:r>
          </a:p>
        </p:txBody>
      </p:sp>
    </p:spTree>
    <p:extLst>
      <p:ext uri="{BB962C8B-B14F-4D97-AF65-F5344CB8AC3E}">
        <p14:creationId xmlns:p14="http://schemas.microsoft.com/office/powerpoint/2010/main" val="989210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 descr="Histologic grading and nucleolar organizer regions in oral squamous cell  carcinomas - [scite report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460" name="AutoShape 4" descr="Hypopharyngeal cancer CT - wikido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462" name="AutoShape 6" descr="Turning Harmless Cells Into Ruthless Tumor and Virus Kill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1472" y="857232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CONTENT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7290" y="1571612"/>
            <a:ext cx="700092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METHODOLGY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APPROACHES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IMAGE PROCESSING RESULTS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IN" sz="2000">
                <a:latin typeface="Times New Roman" pitchFamily="18" charset="0"/>
                <a:cs typeface="Times New Roman" pitchFamily="18" charset="0"/>
              </a:rPr>
              <a:t>REFERENCES 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53F1-99C2-5D37-5B4D-DA332BE9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IN" sz="2400" b="1" u="sng" dirty="0">
                <a:latin typeface="+mj-lt"/>
                <a:cs typeface="Times New Roman" pitchFamily="18" charset="0"/>
              </a:rPr>
              <a:t>Image</a:t>
            </a:r>
            <a:r>
              <a:rPr lang="en-IN" sz="2400" dirty="0">
                <a:latin typeface="+mj-lt"/>
                <a:cs typeface="Times New Roman" pitchFamily="18" charset="0"/>
              </a:rPr>
              <a:t> -</a:t>
            </a:r>
            <a:r>
              <a:rPr lang="en-GB" sz="2000" b="0" i="0" dirty="0">
                <a:effectLst/>
                <a:latin typeface="+mj-lt"/>
              </a:rPr>
              <a:t>An </a:t>
            </a:r>
            <a:r>
              <a:rPr lang="en-GB" sz="2000" b="1" i="0" dirty="0">
                <a:effectLst/>
                <a:latin typeface="+mj-lt"/>
              </a:rPr>
              <a:t>image</a:t>
            </a:r>
            <a:r>
              <a:rPr lang="en-GB" sz="2000" b="0" i="0" dirty="0">
                <a:effectLst/>
                <a:latin typeface="+mj-lt"/>
              </a:rPr>
              <a:t> is a visual representation of something. It can be </a:t>
            </a:r>
            <a:r>
              <a:rPr lang="en-GB" sz="2000" b="0" i="0" u="none" strike="noStrike" dirty="0">
                <a:effectLst/>
                <a:latin typeface="+mj-lt"/>
              </a:rPr>
              <a:t>two-dimensional</a:t>
            </a:r>
            <a:r>
              <a:rPr lang="en-GB" sz="2000" b="0" i="0" dirty="0">
                <a:effectLst/>
                <a:latin typeface="+mj-lt"/>
              </a:rPr>
              <a:t>, </a:t>
            </a:r>
            <a:r>
              <a:rPr lang="en-GB" sz="2000" b="0" i="0" u="none" strike="noStrike" dirty="0">
                <a:effectLst/>
                <a:latin typeface="+mj-lt"/>
              </a:rPr>
              <a:t>three-dimensional</a:t>
            </a:r>
            <a:r>
              <a:rPr lang="en-GB" sz="2000" b="0" i="0" dirty="0">
                <a:effectLst/>
                <a:latin typeface="+mj-lt"/>
              </a:rPr>
              <a:t>, or somehow used in </a:t>
            </a:r>
            <a:r>
              <a:rPr lang="en-GB" sz="2000" b="0" i="0" u="none" strike="noStrike" dirty="0">
                <a:effectLst/>
                <a:latin typeface="+mj-lt"/>
              </a:rPr>
              <a:t>visual system</a:t>
            </a:r>
            <a:r>
              <a:rPr lang="en-GB" sz="2000" b="0" i="0" dirty="0">
                <a:effectLst/>
                <a:latin typeface="+mj-lt"/>
              </a:rPr>
              <a:t> to convey information.</a:t>
            </a:r>
          </a:p>
          <a:p>
            <a:endParaRPr lang="en-GB" sz="2000" dirty="0">
              <a:latin typeface="+mj-lt"/>
            </a:endParaRPr>
          </a:p>
          <a:p>
            <a:r>
              <a:rPr lang="en-GB" sz="2400" b="1" u="sng" dirty="0">
                <a:latin typeface="+mj-lt"/>
              </a:rPr>
              <a:t>Pixel –</a:t>
            </a:r>
            <a:r>
              <a:rPr lang="en-GB" sz="2000" dirty="0">
                <a:latin typeface="+mj-lt"/>
              </a:rPr>
              <a:t>pixel is the smallest addressable element in a raster image, or the smallest addressable element in an all points addressable display device; so it is the smallest controllable element of a picture represented on the screen.</a:t>
            </a:r>
          </a:p>
          <a:p>
            <a:pPr marL="0" indent="0">
              <a:buNone/>
            </a:pPr>
            <a:endParaRPr lang="en-GB" sz="2000" dirty="0">
              <a:latin typeface="+mj-lt"/>
            </a:endParaRPr>
          </a:p>
          <a:p>
            <a:r>
              <a:rPr lang="en-GB" sz="2400" b="1" u="sng" dirty="0">
                <a:latin typeface="+mj-lt"/>
              </a:rPr>
              <a:t>Colour – </a:t>
            </a:r>
            <a:r>
              <a:rPr lang="en-GB" sz="2000" dirty="0">
                <a:latin typeface="+mj-lt"/>
              </a:rPr>
              <a:t>the property possessed by an object of producing different sensations on the eye as a result of the way it reflects or emits light.</a:t>
            </a:r>
          </a:p>
          <a:p>
            <a:r>
              <a:rPr lang="en-GB" sz="2400" b="1" u="sng" dirty="0">
                <a:latin typeface="+mj-lt"/>
              </a:rPr>
              <a:t>Commonly used Formats of Images-</a:t>
            </a:r>
            <a:r>
              <a:rPr lang="en-GB" sz="2000" dirty="0">
                <a:latin typeface="+mj-lt"/>
              </a:rPr>
              <a:t> JPEG, PNG, GIF</a:t>
            </a:r>
            <a:endParaRPr lang="en-IN" sz="20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08CC8-B607-21B9-15EA-33C0D5B7F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F910F0-04AB-FD1A-1302-BD239EC6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54032"/>
          </a:xfr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IN" sz="4000" kern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INTRODUCTION</a:t>
            </a:r>
            <a:br>
              <a:rPr lang="en-IN" sz="4000" u="sng" kern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2351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54032"/>
          </a:xfr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IN" sz="4000" kern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INTRODUCTION</a:t>
            </a:r>
            <a:br>
              <a:rPr lang="en-IN" sz="4000" u="sng" kern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3754760" cy="519749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u="sng" dirty="0">
                <a:latin typeface="Times New Roman" pitchFamily="18" charset="0"/>
                <a:cs typeface="Times New Roman" pitchFamily="18" charset="0"/>
              </a:rPr>
              <a:t>Examples of Images: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b="1" u="sng" dirty="0">
                <a:latin typeface="Times New Roman" pitchFamily="18" charset="0"/>
                <a:cs typeface="Times New Roman" pitchFamily="18" charset="0"/>
              </a:rPr>
              <a:t>Medical images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-  the diagnosis and study of diseases of the tissues, and involves examining tissues and/or cells under a microscope. These images are H&amp;E stained images known as histopathology images.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A picture containing yeast, fungus, indoor, grape&#10;&#10;Description automatically generated">
            <a:extLst>
              <a:ext uri="{FF2B5EF4-FFF2-40B4-BE49-F238E27FC236}">
                <a16:creationId xmlns:a16="http://schemas.microsoft.com/office/drawing/2014/main" id="{1DF6DAAD-9BCF-3C27-BD88-5FD8C3A044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50539"/>
            <a:ext cx="4215689" cy="2408965"/>
          </a:xfrm>
          <a:prstGeom prst="rect">
            <a:avLst/>
          </a:prstGeom>
        </p:spPr>
      </p:pic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28EF97F-80CD-39F5-4991-D9084A8134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7" y="1450540"/>
            <a:ext cx="3610166" cy="2408965"/>
          </a:xfrm>
          <a:prstGeom prst="rect">
            <a:avLst/>
          </a:prstGeom>
        </p:spPr>
      </p:pic>
      <p:pic>
        <p:nvPicPr>
          <p:cNvPr id="10" name="Picture 9" descr="A picture containing fabric&#10;&#10;Description automatically generated">
            <a:extLst>
              <a:ext uri="{FF2B5EF4-FFF2-40B4-BE49-F238E27FC236}">
                <a16:creationId xmlns:a16="http://schemas.microsoft.com/office/drawing/2014/main" id="{B9730B03-C65D-DC62-CCC0-3E485A352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933056"/>
            <a:ext cx="4190400" cy="23042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7422" y="0"/>
            <a:ext cx="41713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>
                <a:solidFill>
                  <a:prstClr val="black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METHODOLOGY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769167" y="1163865"/>
            <a:ext cx="3347844" cy="535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tart By Selection of an Image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7837" y="1952396"/>
            <a:ext cx="2052270" cy="535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Load the image on the window</a:t>
            </a:r>
          </a:p>
        </p:txBody>
      </p:sp>
      <p:sp>
        <p:nvSpPr>
          <p:cNvPr id="1026" name="AutoShape 2" descr="PDF) Deep learning-enabled medical computer vi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PDF) Deep learning-enabled medical computer vi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PDF) Deep learning-enabled medical computer vi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3323498" y="2684146"/>
            <a:ext cx="2239182" cy="39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 the Process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75426" y="3208432"/>
            <a:ext cx="3535326" cy="39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the Image as per ROI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FA371993-B7FA-365D-262E-808BF98895D5}"/>
              </a:ext>
            </a:extLst>
          </p:cNvPr>
          <p:cNvSpPr/>
          <p:nvPr/>
        </p:nvSpPr>
        <p:spPr>
          <a:xfrm>
            <a:off x="3376289" y="3806433"/>
            <a:ext cx="2133600" cy="13712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Is it the last images?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94C99C-9260-9572-20F5-B62EA7BF627F}"/>
              </a:ext>
            </a:extLst>
          </p:cNvPr>
          <p:cNvSpPr/>
          <p:nvPr/>
        </p:nvSpPr>
        <p:spPr>
          <a:xfrm>
            <a:off x="3687005" y="5419359"/>
            <a:ext cx="1512168" cy="946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End and save Image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EF646E-9743-39D1-A503-F33B81DBE9D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443089" y="1699010"/>
            <a:ext cx="10883" cy="25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A11227-5AA9-B7ED-0F2A-F5E9963FCD6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443089" y="2487541"/>
            <a:ext cx="10883" cy="19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F071F9-ECEA-4D40-C633-B10270E8609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443089" y="3082877"/>
            <a:ext cx="0" cy="12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724940-6E94-EEA8-FEDD-E4E677C1053E}"/>
              </a:ext>
            </a:extLst>
          </p:cNvPr>
          <p:cNvCxnSpPr>
            <a:stCxn id="11" idx="2"/>
            <a:endCxn id="3" idx="0"/>
          </p:cNvCxnSpPr>
          <p:nvPr/>
        </p:nvCxnSpPr>
        <p:spPr>
          <a:xfrm>
            <a:off x="4443089" y="3607163"/>
            <a:ext cx="0" cy="19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6CFE9D-ADEB-1EBE-7ACF-AA03472131B1}"/>
              </a:ext>
            </a:extLst>
          </p:cNvPr>
          <p:cNvCxnSpPr>
            <a:stCxn id="3" idx="2"/>
            <a:endCxn id="16" idx="0"/>
          </p:cNvCxnSpPr>
          <p:nvPr/>
        </p:nvCxnSpPr>
        <p:spPr>
          <a:xfrm>
            <a:off x="4443089" y="5177661"/>
            <a:ext cx="0" cy="241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2E336-7658-4235-59B7-1CADEC5FCFAD}"/>
              </a:ext>
            </a:extLst>
          </p:cNvPr>
          <p:cNvCxnSpPr>
            <a:stCxn id="3" idx="1"/>
          </p:cNvCxnSpPr>
          <p:nvPr/>
        </p:nvCxnSpPr>
        <p:spPr>
          <a:xfrm flipH="1">
            <a:off x="1547664" y="4492047"/>
            <a:ext cx="1828625" cy="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B17681-9AB9-B004-8701-02413019A953}"/>
              </a:ext>
            </a:extLst>
          </p:cNvPr>
          <p:cNvCxnSpPr/>
          <p:nvPr/>
        </p:nvCxnSpPr>
        <p:spPr>
          <a:xfrm flipV="1">
            <a:off x="1547664" y="2237982"/>
            <a:ext cx="0" cy="222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EB8BDB-05D2-E62B-7B06-A73DDCA1E83F}"/>
              </a:ext>
            </a:extLst>
          </p:cNvPr>
          <p:cNvCxnSpPr>
            <a:cxnSpLocks/>
          </p:cNvCxnSpPr>
          <p:nvPr/>
        </p:nvCxnSpPr>
        <p:spPr>
          <a:xfrm>
            <a:off x="1547664" y="2237982"/>
            <a:ext cx="1880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36CDDD-DAB1-D7E7-4D09-B5A178D74D5F}"/>
              </a:ext>
            </a:extLst>
          </p:cNvPr>
          <p:cNvSpPr txBox="1"/>
          <p:nvPr/>
        </p:nvSpPr>
        <p:spPr>
          <a:xfrm>
            <a:off x="4618379" y="5050027"/>
            <a:ext cx="58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5B6FD6-B7CB-D338-97AA-59EE38340F5C}"/>
              </a:ext>
            </a:extLst>
          </p:cNvPr>
          <p:cNvSpPr txBox="1"/>
          <p:nvPr/>
        </p:nvSpPr>
        <p:spPr>
          <a:xfrm>
            <a:off x="2915816" y="3955648"/>
            <a:ext cx="58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5288B-14D9-76BA-92B5-2FDE48138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63A63-7BDD-276F-F2A7-6FFE11F4C0FF}"/>
              </a:ext>
            </a:extLst>
          </p:cNvPr>
          <p:cNvSpPr txBox="1"/>
          <p:nvPr/>
        </p:nvSpPr>
        <p:spPr>
          <a:xfrm flipH="1">
            <a:off x="2915816" y="14842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BFF3A-0FB4-BB27-9F39-915BCA7A48EE}"/>
              </a:ext>
            </a:extLst>
          </p:cNvPr>
          <p:cNvSpPr txBox="1"/>
          <p:nvPr/>
        </p:nvSpPr>
        <p:spPr>
          <a:xfrm flipH="1">
            <a:off x="513262" y="1268760"/>
            <a:ext cx="7803153" cy="5538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slicing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Slicing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2x2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4x4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8x8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 ROI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point ROI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064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5288B-14D9-76BA-92B5-2FDE48138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63A63-7BDD-276F-F2A7-6FFE11F4C0FF}"/>
              </a:ext>
            </a:extLst>
          </p:cNvPr>
          <p:cNvSpPr txBox="1"/>
          <p:nvPr/>
        </p:nvSpPr>
        <p:spPr>
          <a:xfrm flipH="1">
            <a:off x="2915816" y="14842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BFF3A-0FB4-BB27-9F39-915BCA7A48EE}"/>
              </a:ext>
            </a:extLst>
          </p:cNvPr>
          <p:cNvSpPr txBox="1"/>
          <p:nvPr/>
        </p:nvSpPr>
        <p:spPr>
          <a:xfrm flipH="1">
            <a:off x="513262" y="1268760"/>
            <a:ext cx="7803153" cy="533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slicing: Images will be vertically sliced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Slicing: Images will be horizontally sliced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2x2: One image gets divided into four equal parts.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4x4:One image gets divided into 16 equal parts.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8x8: One image gets divided into 64 equal parts.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 ROI: One point is clicked and 100 pixels is cropped.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point ROI: Select and drag. Click enter to crop the selected region.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Clear: Window gets cleared.</a:t>
            </a:r>
          </a:p>
          <a:p>
            <a:pPr>
              <a:lnSpc>
                <a:spcPct val="150000"/>
              </a:lnSpc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235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9A3E07-6731-0410-A21D-6AE1418431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BEDF7-3232-7FA2-6432-6053595A672F}"/>
              </a:ext>
            </a:extLst>
          </p:cNvPr>
          <p:cNvSpPr txBox="1"/>
          <p:nvPr/>
        </p:nvSpPr>
        <p:spPr>
          <a:xfrm>
            <a:off x="1500187" y="155838"/>
            <a:ext cx="6528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RESULTS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A2A8AE-C05F-4B5F-1AA7-05DB4D433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92896"/>
            <a:ext cx="7344816" cy="3672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10454F-E6C3-7224-0956-F2A16C27FBCE}"/>
              </a:ext>
            </a:extLst>
          </p:cNvPr>
          <p:cNvSpPr txBox="1"/>
          <p:nvPr/>
        </p:nvSpPr>
        <p:spPr>
          <a:xfrm>
            <a:off x="683568" y="980728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shown below is the ‘Medical Image Tool’ window with options for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image slicing options.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Open.</a:t>
            </a:r>
          </a:p>
        </p:txBody>
      </p:sp>
    </p:spTree>
    <p:extLst>
      <p:ext uri="{BB962C8B-B14F-4D97-AF65-F5344CB8AC3E}">
        <p14:creationId xmlns:p14="http://schemas.microsoft.com/office/powerpoint/2010/main" val="42695318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A0FF44-5A32-7F85-5E3C-FA7355DFD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F1F69A5-9C1A-B700-75AD-C74B363C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2192494"/>
            <a:ext cx="7494358" cy="4206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BACAA4-44DC-8D0C-D7F8-F32DDF08E1EA}"/>
              </a:ext>
            </a:extLst>
          </p:cNvPr>
          <p:cNvSpPr txBox="1"/>
          <p:nvPr/>
        </p:nvSpPr>
        <p:spPr>
          <a:xfrm>
            <a:off x="683568" y="836712"/>
            <a:ext cx="6930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clicking on Open, a window will open, where we choose the image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process.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Open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FE331-81E6-EEE7-3B98-92B79C7D90E7}"/>
              </a:ext>
            </a:extLst>
          </p:cNvPr>
          <p:cNvSpPr txBox="1"/>
          <p:nvPr/>
        </p:nvSpPr>
        <p:spPr>
          <a:xfrm>
            <a:off x="1500187" y="155838"/>
            <a:ext cx="6528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RESULTS</a:t>
            </a:r>
          </a:p>
        </p:txBody>
      </p:sp>
    </p:spTree>
    <p:extLst>
      <p:ext uri="{BB962C8B-B14F-4D97-AF65-F5344CB8AC3E}">
        <p14:creationId xmlns:p14="http://schemas.microsoft.com/office/powerpoint/2010/main" val="36080875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171605C6FB945B19AC56127AD5DE1" ma:contentTypeVersion="0" ma:contentTypeDescription="Create a new document." ma:contentTypeScope="" ma:versionID="6ee5a8d1666b94015184524eaacf262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40373E-9E04-474D-94B3-47F2D34771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71C07CE-71D8-439B-B528-5C1F0A6E76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516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Theme1</vt:lpstr>
      <vt:lpstr>PowerPoint Presentation</vt:lpstr>
      <vt:lpstr>PowerPoint Presentation</vt:lpstr>
      <vt:lpstr>INTRODUCTION 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Janakiraman</dc:creator>
  <cp:lastModifiedBy>KOMPALLI NARASIMHA VISHAL - 221039019 - MSISMPL</cp:lastModifiedBy>
  <cp:revision>101</cp:revision>
  <dcterms:created xsi:type="dcterms:W3CDTF">2022-11-09T13:33:35Z</dcterms:created>
  <dcterms:modified xsi:type="dcterms:W3CDTF">2022-12-22T08:40:33Z</dcterms:modified>
</cp:coreProperties>
</file>