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76" r:id="rId6"/>
    <p:sldId id="277" r:id="rId7"/>
    <p:sldId id="278" r:id="rId8"/>
    <p:sldId id="279" r:id="rId9"/>
    <p:sldId id="257" r:id="rId10"/>
    <p:sldId id="258" r:id="rId11"/>
    <p:sldId id="259" r:id="rId12"/>
    <p:sldId id="260" r:id="rId13"/>
    <p:sldId id="261" r:id="rId14"/>
    <p:sldId id="262" r:id="rId15"/>
    <p:sldId id="263" r:id="rId16"/>
    <p:sldId id="264" r:id="rId17"/>
    <p:sldId id="265" r:id="rId18"/>
    <p:sldId id="266" r:id="rId19"/>
    <p:sldId id="280" r:id="rId20"/>
    <p:sldId id="267" r:id="rId21"/>
    <p:sldId id="289" r:id="rId22"/>
    <p:sldId id="290" r:id="rId23"/>
    <p:sldId id="291" r:id="rId24"/>
    <p:sldId id="292" r:id="rId25"/>
    <p:sldId id="293" r:id="rId26"/>
    <p:sldId id="294" r:id="rId27"/>
    <p:sldId id="295" r:id="rId28"/>
    <p:sldId id="268" r:id="rId29"/>
    <p:sldId id="269" r:id="rId30"/>
    <p:sldId id="270" r:id="rId31"/>
    <p:sldId id="271" r:id="rId32"/>
    <p:sldId id="272" r:id="rId33"/>
    <p:sldId id="281" r:id="rId34"/>
    <p:sldId id="296" r:id="rId35"/>
    <p:sldId id="282" r:id="rId36"/>
    <p:sldId id="283" r:id="rId37"/>
    <p:sldId id="284" r:id="rId38"/>
    <p:sldId id="285" r:id="rId39"/>
    <p:sldId id="286" r:id="rId40"/>
    <p:sldId id="287" r:id="rId41"/>
    <p:sldId id="288" r:id="rId42"/>
    <p:sldId id="299" r:id="rId43"/>
    <p:sldId id="297" r:id="rId44"/>
    <p:sldId id="298" r:id="rId45"/>
    <p:sldId id="300" r:id="rId46"/>
    <p:sldId id="301" r:id="rId47"/>
    <p:sldId id="302" r:id="rId48"/>
    <p:sldId id="303" r:id="rId49"/>
    <p:sldId id="304" r:id="rId50"/>
    <p:sldId id="308" r:id="rId51"/>
    <p:sldId id="306" r:id="rId52"/>
    <p:sldId id="307" r:id="rId53"/>
    <p:sldId id="305"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3C0D48C-2530-41E4-8DC0-47BCE1BA06AF}">
          <p14:sldIdLst>
            <p14:sldId id="256"/>
            <p14:sldId id="273"/>
            <p14:sldId id="274"/>
            <p14:sldId id="275"/>
            <p14:sldId id="276"/>
            <p14:sldId id="277"/>
            <p14:sldId id="278"/>
            <p14:sldId id="279"/>
            <p14:sldId id="257"/>
            <p14:sldId id="258"/>
            <p14:sldId id="259"/>
            <p14:sldId id="260"/>
            <p14:sldId id="261"/>
            <p14:sldId id="262"/>
            <p14:sldId id="263"/>
            <p14:sldId id="264"/>
            <p14:sldId id="265"/>
            <p14:sldId id="266"/>
            <p14:sldId id="280"/>
            <p14:sldId id="267"/>
            <p14:sldId id="289"/>
            <p14:sldId id="290"/>
            <p14:sldId id="291"/>
            <p14:sldId id="292"/>
            <p14:sldId id="293"/>
            <p14:sldId id="294"/>
            <p14:sldId id="295"/>
            <p14:sldId id="268"/>
            <p14:sldId id="269"/>
            <p14:sldId id="270"/>
            <p14:sldId id="271"/>
            <p14:sldId id="272"/>
            <p14:sldId id="281"/>
            <p14:sldId id="296"/>
            <p14:sldId id="282"/>
            <p14:sldId id="283"/>
            <p14:sldId id="284"/>
            <p14:sldId id="285"/>
            <p14:sldId id="286"/>
            <p14:sldId id="287"/>
            <p14:sldId id="288"/>
            <p14:sldId id="299"/>
            <p14:sldId id="297"/>
            <p14:sldId id="298"/>
            <p14:sldId id="300"/>
            <p14:sldId id="301"/>
            <p14:sldId id="302"/>
            <p14:sldId id="303"/>
            <p14:sldId id="304"/>
            <p14:sldId id="308"/>
            <p14:sldId id="306"/>
            <p14:sldId id="307"/>
            <p14:sldId id="305"/>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739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4B2AA-6B73-4FDC-9E75-38898578AC12}"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417780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259447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37547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757126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995158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555658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591692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28971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11202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405636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54B2AA-6B73-4FDC-9E75-38898578AC12}"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12506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54B2AA-6B73-4FDC-9E75-38898578AC12}"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242566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38327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17438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CB54B2AA-6B73-4FDC-9E75-38898578AC12}" type="datetimeFigureOut">
              <a:rPr lang="en-US" smtClean="0"/>
              <a:t>3/13/2019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332506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54B2AA-6B73-4FDC-9E75-38898578AC12}"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9019A5-9B40-43AA-B06F-D1D0BCE34FEC}" type="slidenum">
              <a:rPr lang="en-US" smtClean="0"/>
              <a:t>‹#›</a:t>
            </a:fld>
            <a:endParaRPr lang="en-US"/>
          </a:p>
        </p:txBody>
      </p:sp>
    </p:spTree>
    <p:extLst>
      <p:ext uri="{BB962C8B-B14F-4D97-AF65-F5344CB8AC3E}">
        <p14:creationId xmlns:p14="http://schemas.microsoft.com/office/powerpoint/2010/main" val="147256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54B2AA-6B73-4FDC-9E75-38898578AC12}" type="datetimeFigureOut">
              <a:rPr lang="en-US" smtClean="0"/>
              <a:t>3/13/2019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9019A5-9B40-43AA-B06F-D1D0BCE34FEC}" type="slidenum">
              <a:rPr lang="en-US" smtClean="0"/>
              <a:t>‹#›</a:t>
            </a:fld>
            <a:endParaRPr lang="en-US"/>
          </a:p>
        </p:txBody>
      </p:sp>
    </p:spTree>
    <p:extLst>
      <p:ext uri="{BB962C8B-B14F-4D97-AF65-F5344CB8AC3E}">
        <p14:creationId xmlns:p14="http://schemas.microsoft.com/office/powerpoint/2010/main" val="30249018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521" y="391733"/>
            <a:ext cx="9079092" cy="1115095"/>
          </a:xfrm>
        </p:spPr>
        <p:txBody>
          <a:bodyPr/>
          <a:lstStyle/>
          <a:p>
            <a:r>
              <a:rPr lang="en-US" sz="3200" dirty="0" smtClean="0">
                <a:latin typeface="Times New Roman" panose="02020603050405020304" pitchFamily="18" charset="0"/>
                <a:cs typeface="Times New Roman" panose="02020603050405020304" pitchFamily="18" charset="0"/>
              </a:rPr>
              <a:t>Java Training - Session 2</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2253803"/>
            <a:ext cx="8825658" cy="3065172"/>
          </a:xfrm>
        </p:spPr>
        <p:txBody>
          <a:bodyPr>
            <a:normAutofit/>
          </a:bodyPr>
          <a:lstStyle/>
          <a:p>
            <a:pPr>
              <a:spcBef>
                <a:spcPct val="0"/>
              </a:spcBef>
            </a:pPr>
            <a:r>
              <a:rPr lang="en-US" sz="3200" cap="small" dirty="0">
                <a:solidFill>
                  <a:schemeClr val="tx2"/>
                </a:solidFill>
                <a:latin typeface="Times New Roman" panose="02020603050405020304" pitchFamily="18" charset="0"/>
                <a:cs typeface="Times New Roman" panose="02020603050405020304" pitchFamily="18" charset="0"/>
              </a:rPr>
              <a:t>Topics</a:t>
            </a:r>
            <a:r>
              <a:rPr lang="en-US" sz="3200" dirty="0" smtClean="0">
                <a:solidFill>
                  <a:schemeClr val="tx2"/>
                </a:solidFill>
                <a:latin typeface="Times New Roman" panose="02020603050405020304" pitchFamily="18" charset="0"/>
                <a:cs typeface="Times New Roman" panose="02020603050405020304" pitchFamily="18" charset="0"/>
              </a:rPr>
              <a:t>:</a:t>
            </a:r>
            <a:endParaRPr lang="en-US" sz="3200" dirty="0">
              <a:solidFill>
                <a:schemeClr val="tx2"/>
              </a:solidFill>
              <a:latin typeface="Times New Roman" panose="02020603050405020304" pitchFamily="18" charset="0"/>
              <a:cs typeface="Times New Roman" panose="02020603050405020304" pitchFamily="18" charset="0"/>
            </a:endParaRPr>
          </a:p>
          <a:p>
            <a:pPr>
              <a:spcBef>
                <a:spcPct val="0"/>
              </a:spcBef>
            </a:pPr>
            <a:r>
              <a:rPr lang="en-US" sz="3200" cap="small" dirty="0" smtClean="0">
                <a:solidFill>
                  <a:schemeClr val="tx2"/>
                </a:solidFill>
                <a:latin typeface="Times New Roman" panose="02020603050405020304" pitchFamily="18" charset="0"/>
                <a:cs typeface="Times New Roman" panose="02020603050405020304" pitchFamily="18" charset="0"/>
              </a:rPr>
              <a:t>1. Naming Convection</a:t>
            </a:r>
          </a:p>
          <a:p>
            <a:pPr>
              <a:spcBef>
                <a:spcPct val="0"/>
              </a:spcBef>
            </a:pPr>
            <a:r>
              <a:rPr lang="en-US" sz="3200" cap="small" dirty="0" smtClean="0">
                <a:solidFill>
                  <a:schemeClr val="tx2"/>
                </a:solidFill>
                <a:latin typeface="Times New Roman" panose="02020603050405020304" pitchFamily="18" charset="0"/>
                <a:cs typeface="Times New Roman" panose="02020603050405020304" pitchFamily="18" charset="0"/>
              </a:rPr>
              <a:t>2. Data Types</a:t>
            </a:r>
          </a:p>
          <a:p>
            <a:pPr>
              <a:spcBef>
                <a:spcPct val="0"/>
              </a:spcBef>
            </a:pPr>
            <a:endParaRPr lang="en-US" sz="3200" cap="small"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3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2" y="452718"/>
            <a:ext cx="9278102" cy="1208657"/>
          </a:xfrm>
        </p:spPr>
        <p:txBody>
          <a:bodyPr/>
          <a:lstStyle/>
          <a:p>
            <a:r>
              <a:rPr lang="en-US" dirty="0" smtClean="0"/>
              <a:t>Primitive data types</a:t>
            </a:r>
            <a:endParaRPr lang="en-US" dirty="0"/>
          </a:p>
        </p:txBody>
      </p:sp>
      <p:sp>
        <p:nvSpPr>
          <p:cNvPr id="3" name="Content Placeholder 2"/>
          <p:cNvSpPr>
            <a:spLocks noGrp="1"/>
          </p:cNvSpPr>
          <p:nvPr>
            <p:ph idx="1"/>
          </p:nvPr>
        </p:nvSpPr>
        <p:spPr>
          <a:xfrm>
            <a:off x="270456" y="1287888"/>
            <a:ext cx="11436440" cy="5370490"/>
          </a:xfrm>
        </p:spPr>
        <p:txBody>
          <a:bodyPr>
            <a:normAutofit/>
          </a:bodyPr>
          <a:lstStyle/>
          <a:p>
            <a:pPr marL="0" indent="0">
              <a:buNone/>
            </a:pPr>
            <a:r>
              <a:rPr lang="en-US" sz="2800" b="1" dirty="0" smtClean="0"/>
              <a:t>There are 8 primitive data types in Java:</a:t>
            </a:r>
          </a:p>
          <a:p>
            <a:pPr marL="0" indent="0">
              <a:buNone/>
            </a:pPr>
            <a:r>
              <a:rPr lang="en-US" b="1" dirty="0" smtClean="0"/>
              <a:t>byte</a:t>
            </a:r>
          </a:p>
          <a:p>
            <a:pPr marL="0" indent="0">
              <a:buNone/>
            </a:pPr>
            <a:r>
              <a:rPr lang="en-US" b="1" dirty="0"/>
              <a:t>s</a:t>
            </a:r>
            <a:r>
              <a:rPr lang="en-US" b="1" dirty="0" smtClean="0"/>
              <a:t>hort</a:t>
            </a:r>
          </a:p>
          <a:p>
            <a:pPr marL="0" indent="0">
              <a:buNone/>
            </a:pPr>
            <a:r>
              <a:rPr lang="en-US" b="1" dirty="0" err="1"/>
              <a:t>i</a:t>
            </a:r>
            <a:r>
              <a:rPr lang="en-US" b="1" dirty="0" err="1" smtClean="0"/>
              <a:t>nt</a:t>
            </a:r>
            <a:endParaRPr lang="en-US" b="1" dirty="0" smtClean="0"/>
          </a:p>
          <a:p>
            <a:pPr marL="0" indent="0">
              <a:buNone/>
            </a:pPr>
            <a:r>
              <a:rPr lang="en-US" b="1" dirty="0"/>
              <a:t>l</a:t>
            </a:r>
            <a:r>
              <a:rPr lang="en-US" b="1" dirty="0" smtClean="0"/>
              <a:t>ong</a:t>
            </a:r>
          </a:p>
          <a:p>
            <a:pPr marL="0" indent="0">
              <a:buNone/>
            </a:pPr>
            <a:r>
              <a:rPr lang="en-US" b="1" dirty="0"/>
              <a:t>f</a:t>
            </a:r>
            <a:r>
              <a:rPr lang="en-US" b="1" dirty="0" smtClean="0"/>
              <a:t>loat </a:t>
            </a:r>
          </a:p>
          <a:p>
            <a:pPr marL="0" indent="0">
              <a:buNone/>
            </a:pPr>
            <a:r>
              <a:rPr lang="en-US" b="1" dirty="0" smtClean="0"/>
              <a:t>double</a:t>
            </a:r>
          </a:p>
          <a:p>
            <a:pPr marL="0" indent="0">
              <a:buNone/>
            </a:pPr>
            <a:r>
              <a:rPr lang="en-US" b="1" dirty="0" err="1"/>
              <a:t>b</a:t>
            </a:r>
            <a:r>
              <a:rPr lang="en-US" b="1" dirty="0" err="1" smtClean="0"/>
              <a:t>oolean</a:t>
            </a:r>
            <a:endParaRPr lang="en-US" b="1" dirty="0" smtClean="0"/>
          </a:p>
          <a:p>
            <a:pPr marL="0" indent="0">
              <a:buNone/>
            </a:pPr>
            <a:r>
              <a:rPr lang="en-US" b="1" dirty="0" smtClean="0"/>
              <a:t>char</a:t>
            </a:r>
          </a:p>
          <a:p>
            <a:pPr marL="0" indent="0">
              <a:buNone/>
            </a:pPr>
            <a:endParaRPr lang="en-US" sz="2800" b="1" dirty="0"/>
          </a:p>
          <a:p>
            <a:pPr marL="0" indent="0">
              <a:buNone/>
            </a:pPr>
            <a:endParaRPr lang="en-US" dirty="0"/>
          </a:p>
          <a:p>
            <a:pPr marL="457200" indent="-457200">
              <a:buAutoNum type="arabicPeriod"/>
            </a:pPr>
            <a:endParaRPr lang="en-US" dirty="0"/>
          </a:p>
        </p:txBody>
      </p:sp>
    </p:spTree>
    <p:extLst>
      <p:ext uri="{BB962C8B-B14F-4D97-AF65-F5344CB8AC3E}">
        <p14:creationId xmlns:p14="http://schemas.microsoft.com/office/powerpoint/2010/main" val="24601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9716"/>
          </a:xfrm>
        </p:spPr>
        <p:txBody>
          <a:bodyPr/>
          <a:lstStyle/>
          <a:p>
            <a:r>
              <a:rPr lang="en-US" dirty="0"/>
              <a:t>b</a:t>
            </a:r>
            <a:r>
              <a:rPr lang="en-US" dirty="0" smtClean="0"/>
              <a:t>yte</a:t>
            </a:r>
            <a:endParaRPr lang="en-US" dirty="0"/>
          </a:p>
        </p:txBody>
      </p:sp>
      <p:sp>
        <p:nvSpPr>
          <p:cNvPr id="3" name="Content Placeholder 2"/>
          <p:cNvSpPr>
            <a:spLocks noGrp="1"/>
          </p:cNvSpPr>
          <p:nvPr>
            <p:ph idx="1"/>
          </p:nvPr>
        </p:nvSpPr>
        <p:spPr>
          <a:xfrm>
            <a:off x="321972" y="1442434"/>
            <a:ext cx="11487955" cy="5151549"/>
          </a:xfrm>
        </p:spPr>
        <p:txBody>
          <a:bodyPr>
            <a:normAutofit lnSpcReduction="10000"/>
          </a:bodyPr>
          <a:lstStyle/>
          <a:p>
            <a:r>
              <a:rPr lang="en-US" dirty="0"/>
              <a:t>This can hold whole number between -128 and 127. Mostly used to save memory and when you are certain that the numbers would be in the limit specified by byte data type.</a:t>
            </a:r>
          </a:p>
          <a:p>
            <a:r>
              <a:rPr lang="en-US" dirty="0"/>
              <a:t>It is best suitable to handle data in terms of streams either from the file or from the </a:t>
            </a:r>
            <a:r>
              <a:rPr lang="en-US" dirty="0" smtClean="0"/>
              <a:t>network</a:t>
            </a:r>
          </a:p>
          <a:p>
            <a:r>
              <a:rPr lang="en-US" dirty="0" smtClean="0"/>
              <a:t>Range:  </a:t>
            </a:r>
            <a:r>
              <a:rPr lang="en-US" dirty="0"/>
              <a:t>-128 and 127</a:t>
            </a:r>
          </a:p>
          <a:p>
            <a:pPr marL="0" indent="0">
              <a:buNone/>
            </a:pPr>
            <a:r>
              <a:rPr lang="en-US" dirty="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byte </a:t>
            </a:r>
            <a:r>
              <a:rPr lang="en-US" dirty="0" err="1"/>
              <a:t>num</a:t>
            </a:r>
            <a:r>
              <a:rPr lang="en-US" dirty="0"/>
              <a:t>;</a:t>
            </a:r>
          </a:p>
          <a:p>
            <a:pPr marL="0" indent="0">
              <a:buNone/>
            </a:pPr>
            <a:r>
              <a:rPr lang="en-US" dirty="0"/>
              <a:t>    		</a:t>
            </a:r>
            <a:r>
              <a:rPr lang="en-US" dirty="0" err="1"/>
              <a:t>num</a:t>
            </a:r>
            <a:r>
              <a:rPr lang="en-US" dirty="0"/>
              <a:t> = 113;</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12822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a:t>
            </a:r>
            <a:endParaRPr lang="en-US" dirty="0"/>
          </a:p>
        </p:txBody>
      </p:sp>
      <p:sp>
        <p:nvSpPr>
          <p:cNvPr id="3" name="Content Placeholder 2"/>
          <p:cNvSpPr>
            <a:spLocks noGrp="1"/>
          </p:cNvSpPr>
          <p:nvPr>
            <p:ph idx="1"/>
          </p:nvPr>
        </p:nvSpPr>
        <p:spPr>
          <a:xfrm>
            <a:off x="218942" y="1725770"/>
            <a:ext cx="11114466" cy="4971244"/>
          </a:xfrm>
        </p:spPr>
        <p:txBody>
          <a:bodyPr>
            <a:normAutofit fontScale="92500"/>
          </a:bodyPr>
          <a:lstStyle/>
          <a:p>
            <a:r>
              <a:rPr lang="en-US" dirty="0"/>
              <a:t>This is greater than byte in terms of size and less than integer. Its range is -32,768 to </a:t>
            </a:r>
            <a:r>
              <a:rPr lang="en-US" dirty="0" smtClean="0"/>
              <a:t>32767.</a:t>
            </a:r>
          </a:p>
          <a:p>
            <a:r>
              <a:rPr lang="en-US" dirty="0" smtClean="0"/>
              <a:t>Default </a:t>
            </a:r>
            <a:r>
              <a:rPr lang="en-US" dirty="0"/>
              <a:t>size of this data type: 2 </a:t>
            </a:r>
            <a:r>
              <a:rPr lang="en-US" dirty="0" smtClean="0"/>
              <a:t>byte</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short </a:t>
            </a:r>
            <a:r>
              <a:rPr lang="en-US" dirty="0" err="1"/>
              <a:t>num</a:t>
            </a:r>
            <a:r>
              <a:rPr lang="en-US" dirty="0"/>
              <a:t>;</a:t>
            </a:r>
          </a:p>
          <a:p>
            <a:pPr marL="0" indent="0">
              <a:buNone/>
            </a:pPr>
            <a:r>
              <a:rPr lang="en-US" dirty="0"/>
              <a:t>    	</a:t>
            </a:r>
          </a:p>
          <a:p>
            <a:pPr marL="0" indent="0">
              <a:buNone/>
            </a:pPr>
            <a:r>
              <a:rPr lang="en-US" dirty="0"/>
              <a:t>    	</a:t>
            </a:r>
            <a:r>
              <a:rPr lang="en-US" dirty="0" err="1"/>
              <a:t>num</a:t>
            </a:r>
            <a:r>
              <a:rPr lang="en-US" dirty="0"/>
              <a:t> = 150;</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6053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79" y="452718"/>
            <a:ext cx="9123555" cy="1028352"/>
          </a:xfrm>
        </p:spPr>
        <p:txBody>
          <a:bodyPr/>
          <a:lstStyle/>
          <a:p>
            <a:r>
              <a:rPr lang="en-US" dirty="0" err="1" smtClean="0"/>
              <a:t>int</a:t>
            </a:r>
            <a:endParaRPr lang="en-US" dirty="0"/>
          </a:p>
        </p:txBody>
      </p:sp>
      <p:sp>
        <p:nvSpPr>
          <p:cNvPr id="3" name="Content Placeholder 2"/>
          <p:cNvSpPr>
            <a:spLocks noGrp="1"/>
          </p:cNvSpPr>
          <p:nvPr>
            <p:ph idx="1"/>
          </p:nvPr>
        </p:nvSpPr>
        <p:spPr>
          <a:xfrm>
            <a:off x="321972" y="1326525"/>
            <a:ext cx="11372045" cy="4919730"/>
          </a:xfrm>
        </p:spPr>
        <p:txBody>
          <a:bodyPr>
            <a:normAutofit/>
          </a:bodyPr>
          <a:lstStyle/>
          <a:p>
            <a:r>
              <a:rPr lang="en-US" dirty="0"/>
              <a:t>Used when short is not large enough to hold the number, it has a wider range: -2,147,483,648 to </a:t>
            </a:r>
            <a:r>
              <a:rPr lang="en-US" dirty="0" smtClean="0"/>
              <a:t>2,147,483,647</a:t>
            </a:r>
          </a:p>
          <a:p>
            <a:r>
              <a:rPr lang="en-US" dirty="0" smtClean="0"/>
              <a:t>Default </a:t>
            </a:r>
            <a:r>
              <a:rPr lang="en-US" dirty="0"/>
              <a:t>size: 4 </a:t>
            </a:r>
            <a:r>
              <a:rPr lang="en-US" dirty="0" smtClean="0"/>
              <a:t>byte</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r>
              <a:rPr lang="en-US" dirty="0" smtClean="0"/>
              <a:t>{</a:t>
            </a:r>
            <a:endParaRPr lang="en-US" dirty="0"/>
          </a:p>
          <a:p>
            <a:pPr marL="0" indent="0">
              <a:buNone/>
            </a:pPr>
            <a:r>
              <a:rPr lang="en-US" dirty="0"/>
              <a:t>    	</a:t>
            </a:r>
            <a:r>
              <a:rPr lang="en-US" dirty="0" err="1"/>
              <a:t>int</a:t>
            </a:r>
            <a:r>
              <a:rPr lang="en-US" dirty="0"/>
              <a:t> </a:t>
            </a:r>
            <a:r>
              <a:rPr lang="en-US" dirty="0" err="1"/>
              <a:t>num</a:t>
            </a:r>
            <a:r>
              <a:rPr lang="en-US" dirty="0" smtClean="0"/>
              <a:t>;</a:t>
            </a:r>
            <a:endParaRPr lang="en-US" dirty="0"/>
          </a:p>
          <a:p>
            <a:pPr marL="0" indent="0">
              <a:buNone/>
            </a:pPr>
            <a:r>
              <a:rPr lang="en-US" dirty="0"/>
              <a:t>    	</a:t>
            </a:r>
            <a:r>
              <a:rPr lang="en-US" dirty="0" err="1"/>
              <a:t>num</a:t>
            </a:r>
            <a:r>
              <a:rPr lang="en-US" dirty="0"/>
              <a:t> = 150;</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2203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2718"/>
            <a:ext cx="9136434" cy="1002595"/>
          </a:xfrm>
        </p:spPr>
        <p:txBody>
          <a:bodyPr/>
          <a:lstStyle/>
          <a:p>
            <a:r>
              <a:rPr lang="en-US" dirty="0" smtClean="0"/>
              <a:t>long</a:t>
            </a:r>
            <a:endParaRPr lang="en-US" dirty="0"/>
          </a:p>
        </p:txBody>
      </p:sp>
      <p:sp>
        <p:nvSpPr>
          <p:cNvPr id="3" name="Content Placeholder 2"/>
          <p:cNvSpPr>
            <a:spLocks noGrp="1"/>
          </p:cNvSpPr>
          <p:nvPr>
            <p:ph idx="1"/>
          </p:nvPr>
        </p:nvSpPr>
        <p:spPr>
          <a:xfrm>
            <a:off x="231820" y="1545466"/>
            <a:ext cx="11526591" cy="4997002"/>
          </a:xfrm>
        </p:spPr>
        <p:txBody>
          <a:bodyPr/>
          <a:lstStyle/>
          <a:p>
            <a:r>
              <a:rPr lang="en-US" dirty="0"/>
              <a:t>Used when </a:t>
            </a:r>
            <a:r>
              <a:rPr lang="en-US" dirty="0" err="1"/>
              <a:t>int</a:t>
            </a:r>
            <a:r>
              <a:rPr lang="en-US" dirty="0"/>
              <a:t> is not large enough to hold the value, it has wider range than </a:t>
            </a:r>
            <a:r>
              <a:rPr lang="en-US" dirty="0" err="1"/>
              <a:t>int</a:t>
            </a:r>
            <a:r>
              <a:rPr lang="en-US" dirty="0"/>
              <a:t> data type, ranging from -9,223,372,036,854,775,808 to </a:t>
            </a:r>
            <a:r>
              <a:rPr lang="en-US" dirty="0" smtClean="0"/>
              <a:t>9,223,372,036,854,775,807.</a:t>
            </a:r>
          </a:p>
          <a:p>
            <a:r>
              <a:rPr lang="en-US" dirty="0" smtClean="0"/>
              <a:t>size</a:t>
            </a:r>
            <a:r>
              <a:rPr lang="en-US" dirty="0"/>
              <a:t>: 8 </a:t>
            </a:r>
            <a:r>
              <a:rPr lang="en-US" dirty="0" smtClean="0"/>
              <a:t>bytes</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long </a:t>
            </a:r>
            <a:r>
              <a:rPr lang="en-US" dirty="0" err="1"/>
              <a:t>num</a:t>
            </a:r>
            <a:r>
              <a:rPr lang="en-US" dirty="0"/>
              <a:t> = -12332252626L;</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660386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a:t>
            </a:r>
            <a:endParaRPr lang="en-US" dirty="0"/>
          </a:p>
        </p:txBody>
      </p:sp>
      <p:sp>
        <p:nvSpPr>
          <p:cNvPr id="3" name="Content Placeholder 2"/>
          <p:cNvSpPr>
            <a:spLocks noGrp="1"/>
          </p:cNvSpPr>
          <p:nvPr>
            <p:ph idx="1"/>
          </p:nvPr>
        </p:nvSpPr>
        <p:spPr>
          <a:xfrm>
            <a:off x="193183" y="1378039"/>
            <a:ext cx="11410682" cy="5125791"/>
          </a:xfrm>
        </p:spPr>
        <p:txBody>
          <a:bodyPr/>
          <a:lstStyle/>
          <a:p>
            <a:r>
              <a:rPr lang="en-US" b="1" dirty="0"/>
              <a:t>float</a:t>
            </a:r>
            <a:r>
              <a:rPr lang="en-US" dirty="0"/>
              <a:t>: Sufficient for holding 6 to 7 decimal </a:t>
            </a:r>
            <a:r>
              <a:rPr lang="en-US" dirty="0" smtClean="0"/>
              <a:t>digits</a:t>
            </a:r>
          </a:p>
          <a:p>
            <a:r>
              <a:rPr lang="en-US" dirty="0" smtClean="0"/>
              <a:t>size</a:t>
            </a:r>
            <a:r>
              <a:rPr lang="en-US" dirty="0"/>
              <a:t>: 4 </a:t>
            </a:r>
            <a:r>
              <a:rPr lang="en-US" dirty="0" smtClean="0"/>
              <a:t>bytes</a:t>
            </a:r>
          </a:p>
          <a:p>
            <a:pPr marL="0" indent="0">
              <a:buNone/>
            </a:pPr>
            <a:endParaRPr lang="en-US" dirty="0" smtClean="0"/>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float </a:t>
            </a:r>
            <a:r>
              <a:rPr lang="en-US" dirty="0" err="1"/>
              <a:t>num</a:t>
            </a:r>
            <a:r>
              <a:rPr lang="en-US" dirty="0"/>
              <a:t> = 19.98f;</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35781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dobule</a:t>
            </a:r>
            <a:endParaRPr lang="en-US" dirty="0"/>
          </a:p>
        </p:txBody>
      </p:sp>
      <p:sp>
        <p:nvSpPr>
          <p:cNvPr id="3" name="Content Placeholder 2"/>
          <p:cNvSpPr>
            <a:spLocks noGrp="1"/>
          </p:cNvSpPr>
          <p:nvPr>
            <p:ph idx="1"/>
          </p:nvPr>
        </p:nvSpPr>
        <p:spPr>
          <a:xfrm>
            <a:off x="231820" y="1455314"/>
            <a:ext cx="9818033" cy="4793086"/>
          </a:xfrm>
        </p:spPr>
        <p:txBody>
          <a:bodyPr/>
          <a:lstStyle/>
          <a:p>
            <a:r>
              <a:rPr lang="en-US" b="1" dirty="0"/>
              <a:t>double</a:t>
            </a:r>
            <a:r>
              <a:rPr lang="en-US" dirty="0"/>
              <a:t>: Sufficient for holding 15 decimal </a:t>
            </a:r>
            <a:r>
              <a:rPr lang="en-US" dirty="0" smtClean="0"/>
              <a:t>digits</a:t>
            </a:r>
          </a:p>
          <a:p>
            <a:r>
              <a:rPr lang="en-US" dirty="0" smtClean="0"/>
              <a:t>size</a:t>
            </a:r>
            <a:r>
              <a:rPr lang="en-US" dirty="0"/>
              <a:t>: 8 </a:t>
            </a:r>
            <a:r>
              <a:rPr lang="en-US" dirty="0" smtClean="0"/>
              <a:t>bytes</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double </a:t>
            </a:r>
            <a:r>
              <a:rPr lang="en-US" dirty="0" err="1"/>
              <a:t>num</a:t>
            </a:r>
            <a:r>
              <a:rPr lang="en-US" dirty="0"/>
              <a:t> = -42937737.9d;</a:t>
            </a:r>
          </a:p>
          <a:p>
            <a:pPr marL="0" indent="0">
              <a:buNone/>
            </a:pPr>
            <a:r>
              <a:rPr lang="en-US" dirty="0"/>
              <a:t>    	</a:t>
            </a:r>
            <a:r>
              <a:rPr lang="en-US" dirty="0" err="1"/>
              <a:t>System.out.println</a:t>
            </a:r>
            <a:r>
              <a:rPr lang="en-US" dirty="0"/>
              <a:t>(</a:t>
            </a:r>
            <a:r>
              <a:rPr lang="en-US" dirty="0" err="1"/>
              <a:t>num</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52132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boolean</a:t>
            </a:r>
            <a:endParaRPr lang="en-US" dirty="0"/>
          </a:p>
        </p:txBody>
      </p:sp>
      <p:sp>
        <p:nvSpPr>
          <p:cNvPr id="3" name="Content Placeholder 2"/>
          <p:cNvSpPr>
            <a:spLocks noGrp="1"/>
          </p:cNvSpPr>
          <p:nvPr>
            <p:ph idx="1"/>
          </p:nvPr>
        </p:nvSpPr>
        <p:spPr>
          <a:xfrm>
            <a:off x="646112" y="1210614"/>
            <a:ext cx="9403742" cy="5037785"/>
          </a:xfrm>
        </p:spPr>
        <p:txBody>
          <a:bodyPr/>
          <a:lstStyle/>
          <a:p>
            <a:r>
              <a:rPr lang="en-US" dirty="0" smtClean="0"/>
              <a:t> </a:t>
            </a:r>
            <a:r>
              <a:rPr lang="en-US" dirty="0"/>
              <a:t>holds either true of false</a:t>
            </a:r>
            <a:r>
              <a:rPr lang="en-US" dirty="0" smtClean="0"/>
              <a:t>.</a:t>
            </a:r>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a:t>
            </a:r>
            <a:r>
              <a:rPr lang="en-US" dirty="0" err="1"/>
              <a:t>boolean</a:t>
            </a:r>
            <a:r>
              <a:rPr lang="en-US" dirty="0"/>
              <a:t> b = false;</a:t>
            </a:r>
          </a:p>
          <a:p>
            <a:pPr marL="0" indent="0">
              <a:buNone/>
            </a:pPr>
            <a:r>
              <a:rPr lang="en-US" dirty="0"/>
              <a:t>    	</a:t>
            </a:r>
            <a:r>
              <a:rPr lang="en-US" dirty="0" err="1"/>
              <a:t>System.out.println</a:t>
            </a:r>
            <a:r>
              <a:rPr lang="en-US" dirty="0"/>
              <a:t>(b);</a:t>
            </a:r>
          </a:p>
          <a:p>
            <a:pPr marL="0" indent="0">
              <a:buNone/>
            </a:pPr>
            <a:r>
              <a:rPr lang="en-US" dirty="0"/>
              <a:t>    }</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4290613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t>
            </a:r>
            <a:endParaRPr lang="en-US" dirty="0"/>
          </a:p>
        </p:txBody>
      </p:sp>
      <p:sp>
        <p:nvSpPr>
          <p:cNvPr id="3" name="Content Placeholder 2"/>
          <p:cNvSpPr>
            <a:spLocks noGrp="1"/>
          </p:cNvSpPr>
          <p:nvPr>
            <p:ph idx="1"/>
          </p:nvPr>
        </p:nvSpPr>
        <p:spPr>
          <a:xfrm>
            <a:off x="180304" y="1390918"/>
            <a:ext cx="11603865" cy="5280338"/>
          </a:xfrm>
        </p:spPr>
        <p:txBody>
          <a:bodyPr/>
          <a:lstStyle/>
          <a:p>
            <a:r>
              <a:rPr lang="en-US" b="1" dirty="0"/>
              <a:t>char</a:t>
            </a:r>
            <a:r>
              <a:rPr lang="en-US" dirty="0"/>
              <a:t>: holds </a:t>
            </a:r>
            <a:r>
              <a:rPr lang="en-US" dirty="0" smtClean="0"/>
              <a:t>characters.</a:t>
            </a:r>
          </a:p>
          <a:p>
            <a:r>
              <a:rPr lang="en-US" dirty="0" smtClean="0"/>
              <a:t>size</a:t>
            </a:r>
            <a:r>
              <a:rPr lang="en-US" dirty="0"/>
              <a:t>: 2 </a:t>
            </a:r>
            <a:r>
              <a:rPr lang="en-US" dirty="0" smtClean="0"/>
              <a:t>bytes</a:t>
            </a:r>
          </a:p>
          <a:p>
            <a:pPr marL="0" indent="0">
              <a:buNone/>
            </a:pPr>
            <a:endParaRPr lang="en-US" dirty="0" smtClean="0"/>
          </a:p>
          <a:p>
            <a:pPr marL="0" indent="0">
              <a:buNone/>
            </a:pPr>
            <a:r>
              <a:rPr lang="en-US" dirty="0" smtClean="0"/>
              <a:t>Example:</a:t>
            </a:r>
          </a:p>
          <a:p>
            <a:pPr marL="0" indent="0">
              <a:buNone/>
            </a:pPr>
            <a:r>
              <a:rPr lang="en-US" dirty="0"/>
              <a:t>class </a:t>
            </a:r>
            <a:r>
              <a:rPr lang="en-US" dirty="0" err="1"/>
              <a:t>JavaExample</a:t>
            </a:r>
            <a:r>
              <a:rPr lang="en-US" dirty="0"/>
              <a:t> {</a:t>
            </a:r>
          </a:p>
          <a:p>
            <a:pPr marL="0" indent="0">
              <a:buNone/>
            </a:pPr>
            <a:r>
              <a:rPr lang="en-US" dirty="0"/>
              <a:t>    public static void main(String[] </a:t>
            </a:r>
            <a:r>
              <a:rPr lang="en-US" dirty="0" err="1"/>
              <a:t>args</a:t>
            </a:r>
            <a:r>
              <a:rPr lang="en-US" dirty="0"/>
              <a:t>) {</a:t>
            </a:r>
          </a:p>
          <a:p>
            <a:pPr marL="0" indent="0">
              <a:buNone/>
            </a:pPr>
            <a:r>
              <a:rPr lang="en-US" dirty="0"/>
              <a:t>    	</a:t>
            </a:r>
          </a:p>
          <a:p>
            <a:pPr marL="0" indent="0">
              <a:buNone/>
            </a:pPr>
            <a:r>
              <a:rPr lang="en-US" dirty="0"/>
              <a:t>    	char </a:t>
            </a:r>
            <a:r>
              <a:rPr lang="en-US" dirty="0" err="1"/>
              <a:t>ch</a:t>
            </a:r>
            <a:r>
              <a:rPr lang="en-US" dirty="0"/>
              <a:t> = 'Z';</a:t>
            </a:r>
          </a:p>
          <a:p>
            <a:pPr marL="0" indent="0">
              <a:buNone/>
            </a:pPr>
            <a:r>
              <a:rPr lang="en-US" dirty="0"/>
              <a:t>    	</a:t>
            </a:r>
            <a:r>
              <a:rPr lang="en-US" dirty="0" err="1"/>
              <a:t>System.out.println</a:t>
            </a:r>
            <a:r>
              <a:rPr lang="en-US" dirty="0"/>
              <a:t>(</a:t>
            </a:r>
            <a:r>
              <a:rPr lang="en-US" dirty="0" err="1"/>
              <a:t>ch</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93244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3</a:t>
            </a:r>
            <a:endParaRPr lang="en-US" dirty="0"/>
          </a:p>
        </p:txBody>
      </p:sp>
      <p:sp>
        <p:nvSpPr>
          <p:cNvPr id="3" name="Content Placeholder 2"/>
          <p:cNvSpPr>
            <a:spLocks noGrp="1"/>
          </p:cNvSpPr>
          <p:nvPr>
            <p:ph idx="1"/>
          </p:nvPr>
        </p:nvSpPr>
        <p:spPr>
          <a:xfrm>
            <a:off x="321972" y="1853248"/>
            <a:ext cx="11294772" cy="4702098"/>
          </a:xfrm>
        </p:spPr>
        <p:txBody>
          <a:bodyPr/>
          <a:lstStyle/>
          <a:p>
            <a:pPr marL="0" indent="0">
              <a:spcBef>
                <a:spcPct val="0"/>
              </a:spcBef>
              <a:buNone/>
            </a:pPr>
            <a:r>
              <a:rPr lang="en-US" sz="4200" dirty="0">
                <a:solidFill>
                  <a:schemeClr val="tx2"/>
                </a:solidFill>
              </a:rPr>
              <a:t>Topics:</a:t>
            </a:r>
          </a:p>
          <a:p>
            <a:pPr marL="457200" indent="-457200">
              <a:buAutoNum type="arabicPeriod"/>
            </a:pPr>
            <a:r>
              <a:rPr lang="en-US" sz="2800" dirty="0" smtClean="0"/>
              <a:t>Variables</a:t>
            </a:r>
          </a:p>
        </p:txBody>
      </p:sp>
    </p:spTree>
    <p:extLst>
      <p:ext uri="{BB962C8B-B14F-4D97-AF65-F5344CB8AC3E}">
        <p14:creationId xmlns:p14="http://schemas.microsoft.com/office/powerpoint/2010/main" val="242284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735" y="452718"/>
            <a:ext cx="8853099" cy="963958"/>
          </a:xfrm>
        </p:spPr>
        <p:txBody>
          <a:bodyPr/>
          <a:lstStyle/>
          <a:p>
            <a:r>
              <a:rPr lang="en-US" dirty="0" smtClean="0"/>
              <a:t>Java naming </a:t>
            </a:r>
            <a:r>
              <a:rPr lang="en-US" dirty="0"/>
              <a:t>conventions</a:t>
            </a:r>
          </a:p>
        </p:txBody>
      </p:sp>
      <p:sp>
        <p:nvSpPr>
          <p:cNvPr id="3" name="Content Placeholder 2"/>
          <p:cNvSpPr>
            <a:spLocks noGrp="1"/>
          </p:cNvSpPr>
          <p:nvPr>
            <p:ph idx="1"/>
          </p:nvPr>
        </p:nvSpPr>
        <p:spPr>
          <a:xfrm>
            <a:off x="772732" y="1313646"/>
            <a:ext cx="11062953" cy="5087154"/>
          </a:xfrm>
        </p:spPr>
        <p:txBody>
          <a:bodyPr/>
          <a:lstStyle/>
          <a:p>
            <a:r>
              <a:rPr lang="en-US" dirty="0"/>
              <a:t>Java naming convention is a rule to follow as you decide what to name your identifiers such as class, package, variable, constant, method, etc</a:t>
            </a:r>
            <a:r>
              <a:rPr lang="en-US" dirty="0" smtClean="0"/>
              <a:t>.</a:t>
            </a:r>
          </a:p>
          <a:p>
            <a:pPr marL="0" indent="0">
              <a:buNone/>
            </a:pPr>
            <a:endParaRPr lang="en-US" dirty="0" smtClean="0"/>
          </a:p>
          <a:p>
            <a:pPr marL="0" indent="0">
              <a:buNone/>
            </a:pPr>
            <a:r>
              <a:rPr lang="en-US" dirty="0" smtClean="0"/>
              <a:t>Advantage </a:t>
            </a:r>
            <a:r>
              <a:rPr lang="en-US" dirty="0"/>
              <a:t>of naming conventions in </a:t>
            </a:r>
            <a:r>
              <a:rPr lang="en-US" dirty="0" smtClean="0"/>
              <a:t>java</a:t>
            </a:r>
          </a:p>
          <a:p>
            <a:pPr>
              <a:buFont typeface="Wingdings" panose="05000000000000000000" pitchFamily="2" charset="2"/>
              <a:buChar char="Ø"/>
            </a:pPr>
            <a:r>
              <a:rPr lang="en-US" dirty="0"/>
              <a:t>By using standard Java naming conventions, you make your code easier to read for yourself and other programmers. Readability of Java program is very </a:t>
            </a:r>
            <a:r>
              <a:rPr lang="en-US" dirty="0" smtClean="0"/>
              <a:t>important</a:t>
            </a:r>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148783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180304" y="1262130"/>
            <a:ext cx="11410682" cy="5280338"/>
          </a:xfrm>
        </p:spPr>
        <p:txBody>
          <a:bodyPr>
            <a:normAutofit/>
          </a:bodyPr>
          <a:lstStyle/>
          <a:p>
            <a:r>
              <a:rPr lang="en-US" dirty="0"/>
              <a:t>A variable is a container which holds the value while the java program is executed. A variable is assigned with a datatype.</a:t>
            </a:r>
          </a:p>
          <a:p>
            <a:r>
              <a:rPr lang="en-US" dirty="0"/>
              <a:t>Variable is a name of memory location. </a:t>
            </a:r>
            <a:endParaRPr lang="en-US" dirty="0" smtClean="0"/>
          </a:p>
          <a:p>
            <a:pPr marL="0" indent="0">
              <a:buNone/>
            </a:pPr>
            <a:r>
              <a:rPr lang="en-US" dirty="0" smtClean="0"/>
              <a:t>Example:  </a:t>
            </a:r>
            <a:r>
              <a:rPr lang="en-US" dirty="0" err="1" smtClean="0"/>
              <a:t>int</a:t>
            </a:r>
            <a:r>
              <a:rPr lang="en-US" dirty="0" smtClean="0"/>
              <a:t>  </a:t>
            </a:r>
            <a:r>
              <a:rPr lang="en-US" dirty="0" err="1" smtClean="0"/>
              <a:t>var</a:t>
            </a:r>
            <a:r>
              <a:rPr lang="en-US" dirty="0"/>
              <a:t> </a:t>
            </a:r>
            <a:r>
              <a:rPr lang="en-US" dirty="0" smtClean="0"/>
              <a:t>= 100;</a:t>
            </a:r>
          </a:p>
          <a:p>
            <a:pPr marL="0" indent="0">
              <a:buNone/>
            </a:pPr>
            <a:endParaRPr lang="en-US" dirty="0"/>
          </a:p>
          <a:p>
            <a:pPr marL="0" indent="0">
              <a:buNone/>
            </a:pPr>
            <a:r>
              <a:rPr lang="en-US" b="1" dirty="0"/>
              <a:t>Variables naming convention in java</a:t>
            </a:r>
          </a:p>
          <a:p>
            <a:pPr marL="457200" indent="-457200">
              <a:buAutoNum type="arabicParenR"/>
            </a:pPr>
            <a:r>
              <a:rPr lang="en-US" dirty="0" smtClean="0"/>
              <a:t>Variables </a:t>
            </a:r>
            <a:r>
              <a:rPr lang="en-US" dirty="0"/>
              <a:t>naming cannot contain white spaces, for example: </a:t>
            </a:r>
            <a:r>
              <a:rPr lang="en-US" dirty="0" err="1"/>
              <a:t>int</a:t>
            </a:r>
            <a:r>
              <a:rPr lang="en-US" dirty="0"/>
              <a:t> </a:t>
            </a:r>
            <a:r>
              <a:rPr lang="en-US" dirty="0" err="1"/>
              <a:t>num</a:t>
            </a:r>
            <a:r>
              <a:rPr lang="en-US" dirty="0"/>
              <a:t> </a:t>
            </a:r>
            <a:r>
              <a:rPr lang="en-US" dirty="0" err="1"/>
              <a:t>ber</a:t>
            </a:r>
            <a:r>
              <a:rPr lang="en-US" dirty="0"/>
              <a:t> = 100; is invalid because the variable name has space in it</a:t>
            </a:r>
            <a:r>
              <a:rPr lang="en-US" dirty="0" smtClean="0"/>
              <a:t>.</a:t>
            </a:r>
          </a:p>
          <a:p>
            <a:pPr marL="457200" indent="-457200">
              <a:buAutoNum type="arabicParenR"/>
            </a:pPr>
            <a:r>
              <a:rPr lang="en-US" dirty="0"/>
              <a:t>Variable name can begin with special characters such as $ and </a:t>
            </a:r>
            <a:r>
              <a:rPr lang="en-US" dirty="0" smtClean="0"/>
              <a:t>_</a:t>
            </a:r>
          </a:p>
          <a:p>
            <a:pPr marL="457200" indent="-457200">
              <a:buFont typeface="Wingdings 3" charset="2"/>
              <a:buAutoNum type="arabicParenR"/>
            </a:pPr>
            <a:r>
              <a:rPr lang="en-US" dirty="0"/>
              <a:t>As per the java coding standards the variable name should begin with a lower case </a:t>
            </a:r>
            <a:r>
              <a:rPr lang="en-US" dirty="0" smtClean="0"/>
              <a:t>letter</a:t>
            </a:r>
          </a:p>
          <a:p>
            <a:pPr marL="457200" indent="-457200">
              <a:buFont typeface="Wingdings 3" charset="2"/>
              <a:buAutoNum type="arabicParenR"/>
            </a:pPr>
            <a:r>
              <a:rPr lang="en-US" dirty="0" smtClean="0"/>
              <a:t>Variable </a:t>
            </a:r>
            <a:r>
              <a:rPr lang="en-US" dirty="0"/>
              <a:t>names are case sensitive in Java.</a:t>
            </a:r>
            <a:br>
              <a:rPr lang="en-US" dirty="0"/>
            </a:br>
            <a:endParaRPr lang="en-US" dirty="0"/>
          </a:p>
          <a:p>
            <a:endParaRPr lang="en-US" dirty="0"/>
          </a:p>
        </p:txBody>
      </p:sp>
    </p:spTree>
    <p:extLst>
      <p:ext uri="{BB962C8B-B14F-4D97-AF65-F5344CB8AC3E}">
        <p14:creationId xmlns:p14="http://schemas.microsoft.com/office/powerpoint/2010/main" val="853523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5" y="452718"/>
            <a:ext cx="9651590" cy="448803"/>
          </a:xfrm>
        </p:spPr>
        <p:txBody>
          <a:bodyPr/>
          <a:lstStyle/>
          <a:p>
            <a:r>
              <a:rPr lang="en-US" sz="2400" dirty="0" smtClean="0"/>
              <a:t>Division 1:</a:t>
            </a:r>
            <a:endParaRPr lang="en-US" sz="2400" dirty="0"/>
          </a:p>
        </p:txBody>
      </p:sp>
      <p:sp>
        <p:nvSpPr>
          <p:cNvPr id="3" name="Content Placeholder 2"/>
          <p:cNvSpPr>
            <a:spLocks noGrp="1"/>
          </p:cNvSpPr>
          <p:nvPr>
            <p:ph idx="1"/>
          </p:nvPr>
        </p:nvSpPr>
        <p:spPr>
          <a:xfrm>
            <a:off x="218942" y="1017432"/>
            <a:ext cx="9830912" cy="5840568"/>
          </a:xfrm>
        </p:spPr>
        <p:txBody>
          <a:bodyPr/>
          <a:lstStyle/>
          <a:p>
            <a:r>
              <a:rPr lang="en-US" dirty="0" smtClean="0"/>
              <a:t>Based on Type of value represented by a variable all the variables are divided into 2 types:</a:t>
            </a:r>
          </a:p>
          <a:p>
            <a:pPr marL="457200" indent="-457200">
              <a:buAutoNum type="arabicPeriod"/>
            </a:pPr>
            <a:r>
              <a:rPr lang="en-US" dirty="0" smtClean="0"/>
              <a:t>Primitive Type</a:t>
            </a:r>
          </a:p>
          <a:p>
            <a:pPr marL="0" indent="0">
              <a:buNone/>
            </a:pPr>
            <a:r>
              <a:rPr lang="en-US" dirty="0" err="1" smtClean="0"/>
              <a:t>Int</a:t>
            </a:r>
            <a:r>
              <a:rPr lang="en-US" dirty="0" smtClean="0"/>
              <a:t>  </a:t>
            </a:r>
            <a:r>
              <a:rPr lang="en-US" dirty="0" err="1" smtClean="0"/>
              <a:t>num</a:t>
            </a:r>
            <a:r>
              <a:rPr lang="en-US" dirty="0" smtClean="0"/>
              <a:t> =10;</a:t>
            </a:r>
          </a:p>
          <a:p>
            <a:pPr marL="0" indent="0">
              <a:buNone/>
            </a:pPr>
            <a:r>
              <a:rPr lang="en-US" dirty="0" smtClean="0"/>
              <a:t>2. Non – primitive type</a:t>
            </a:r>
          </a:p>
          <a:p>
            <a:pPr marL="0" indent="0">
              <a:buNone/>
            </a:pPr>
            <a:r>
              <a:rPr lang="en-US" dirty="0" smtClean="0"/>
              <a:t>Student s= new Student();</a:t>
            </a:r>
          </a:p>
          <a:p>
            <a:pPr marL="0" indent="0">
              <a:spcBef>
                <a:spcPct val="0"/>
              </a:spcBef>
              <a:buNone/>
            </a:pPr>
            <a:endParaRPr lang="en-US" sz="2400" dirty="0" smtClean="0">
              <a:solidFill>
                <a:schemeClr val="tx2"/>
              </a:solidFill>
            </a:endParaRPr>
          </a:p>
          <a:p>
            <a:pPr marL="0" indent="0">
              <a:spcBef>
                <a:spcPct val="0"/>
              </a:spcBef>
              <a:buNone/>
            </a:pPr>
            <a:r>
              <a:rPr lang="en-US" sz="2400" dirty="0" err="1" smtClean="0">
                <a:solidFill>
                  <a:schemeClr val="tx2"/>
                </a:solidFill>
              </a:rPr>
              <a:t>Divsion</a:t>
            </a:r>
            <a:r>
              <a:rPr lang="en-US" sz="2400" dirty="0" smtClean="0">
                <a:solidFill>
                  <a:schemeClr val="tx2"/>
                </a:solidFill>
              </a:rPr>
              <a:t> 2:</a:t>
            </a:r>
          </a:p>
          <a:p>
            <a:pPr marL="0" indent="0">
              <a:spcBef>
                <a:spcPct val="0"/>
              </a:spcBef>
              <a:buNone/>
            </a:pPr>
            <a:r>
              <a:rPr lang="en-US" sz="2400" dirty="0" smtClean="0">
                <a:solidFill>
                  <a:schemeClr val="tx2"/>
                </a:solidFill>
              </a:rPr>
              <a:t>Based on purpose and position all the </a:t>
            </a:r>
            <a:r>
              <a:rPr lang="en-US" sz="2400" dirty="0" err="1" smtClean="0">
                <a:solidFill>
                  <a:schemeClr val="tx2"/>
                </a:solidFill>
              </a:rPr>
              <a:t>varibales</a:t>
            </a:r>
            <a:r>
              <a:rPr lang="en-US" sz="2400" dirty="0" smtClean="0">
                <a:solidFill>
                  <a:schemeClr val="tx2"/>
                </a:solidFill>
              </a:rPr>
              <a:t> are divided into 3 types:</a:t>
            </a:r>
          </a:p>
          <a:p>
            <a:pPr marL="0" indent="0">
              <a:buNone/>
            </a:pPr>
            <a:r>
              <a:rPr lang="en-US" dirty="0" smtClean="0"/>
              <a:t>1. Instance </a:t>
            </a:r>
            <a:r>
              <a:rPr lang="en-US" dirty="0"/>
              <a:t>variable</a:t>
            </a:r>
          </a:p>
          <a:p>
            <a:pPr marL="0" indent="0">
              <a:buNone/>
            </a:pPr>
            <a:r>
              <a:rPr lang="en-US" dirty="0" smtClean="0"/>
              <a:t>2. Static </a:t>
            </a:r>
            <a:r>
              <a:rPr lang="en-US" dirty="0"/>
              <a:t>variable</a:t>
            </a:r>
          </a:p>
          <a:p>
            <a:pPr marL="0" indent="0">
              <a:buNone/>
            </a:pPr>
            <a:r>
              <a:rPr lang="en-US" dirty="0" smtClean="0"/>
              <a:t>3. Method </a:t>
            </a:r>
            <a:r>
              <a:rPr lang="en-US" dirty="0" err="1"/>
              <a:t>variballe</a:t>
            </a:r>
            <a:endParaRPr lang="en-US" dirty="0"/>
          </a:p>
        </p:txBody>
      </p:sp>
    </p:spTree>
    <p:extLst>
      <p:ext uri="{BB962C8B-B14F-4D97-AF65-F5344CB8AC3E}">
        <p14:creationId xmlns:p14="http://schemas.microsoft.com/office/powerpoint/2010/main" val="30866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731" y="452718"/>
            <a:ext cx="9703104" cy="938200"/>
          </a:xfrm>
        </p:spPr>
        <p:txBody>
          <a:bodyPr/>
          <a:lstStyle/>
          <a:p>
            <a:r>
              <a:rPr lang="en-US" dirty="0" smtClean="0"/>
              <a:t>Instance Variable</a:t>
            </a:r>
            <a:endParaRPr lang="en-US" dirty="0"/>
          </a:p>
        </p:txBody>
      </p:sp>
      <p:sp>
        <p:nvSpPr>
          <p:cNvPr id="3" name="Content Placeholder 2"/>
          <p:cNvSpPr>
            <a:spLocks noGrp="1"/>
          </p:cNvSpPr>
          <p:nvPr>
            <p:ph idx="1"/>
          </p:nvPr>
        </p:nvSpPr>
        <p:spPr>
          <a:xfrm>
            <a:off x="347731" y="1262130"/>
            <a:ext cx="11732651" cy="5370490"/>
          </a:xfrm>
        </p:spPr>
        <p:txBody>
          <a:bodyPr/>
          <a:lstStyle/>
          <a:p>
            <a:r>
              <a:rPr lang="en-US" dirty="0" smtClean="0"/>
              <a:t>If the value of the variable is varied from object to object such type of variable is called instance variable</a:t>
            </a:r>
          </a:p>
          <a:p>
            <a:r>
              <a:rPr lang="en-US" dirty="0" smtClean="0"/>
              <a:t>For every object a separate copy of instance variable will be created</a:t>
            </a:r>
          </a:p>
          <a:p>
            <a:r>
              <a:rPr lang="en-US" dirty="0" smtClean="0"/>
              <a:t>Instance variable will be created at the time of object creation and destroy at the time of object destruction</a:t>
            </a:r>
          </a:p>
          <a:p>
            <a:r>
              <a:rPr lang="en-US" dirty="0" smtClean="0"/>
              <a:t>Instance variable will be stored/saved in heap area</a:t>
            </a:r>
          </a:p>
          <a:p>
            <a:r>
              <a:rPr lang="en-US" dirty="0" smtClean="0"/>
              <a:t>Instance variable will be declared within the class but outside the any method, static block and constructor area</a:t>
            </a:r>
          </a:p>
          <a:p>
            <a:r>
              <a:rPr lang="en-US" dirty="0" smtClean="0"/>
              <a:t>We can not access instance variables directly from static area but we can access by using object reference</a:t>
            </a:r>
          </a:p>
          <a:p>
            <a:pPr marL="0" indent="0">
              <a:buNone/>
            </a:pPr>
            <a:endParaRPr lang="en-US" dirty="0" smtClean="0"/>
          </a:p>
          <a:p>
            <a:endParaRPr lang="en-US" dirty="0"/>
          </a:p>
        </p:txBody>
      </p:sp>
    </p:spTree>
    <p:extLst>
      <p:ext uri="{BB962C8B-B14F-4D97-AF65-F5344CB8AC3E}">
        <p14:creationId xmlns:p14="http://schemas.microsoft.com/office/powerpoint/2010/main" val="2947427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6063"/>
            <a:ext cx="11874321" cy="2862322"/>
          </a:xfrm>
          <a:prstGeom prst="rect">
            <a:avLst/>
          </a:prstGeom>
          <a:noFill/>
        </p:spPr>
        <p:txBody>
          <a:bodyPr wrap="square" rtlCol="0">
            <a:spAutoFit/>
          </a:bodyPr>
          <a:lstStyle/>
          <a:p>
            <a:r>
              <a:rPr lang="en-US" dirty="0" smtClean="0"/>
              <a:t>Example:</a:t>
            </a:r>
          </a:p>
          <a:p>
            <a:endParaRPr lang="en-US" dirty="0"/>
          </a:p>
          <a:p>
            <a:r>
              <a:rPr lang="en-US" dirty="0" smtClean="0"/>
              <a:t>Class Test{</a:t>
            </a:r>
          </a:p>
          <a:p>
            <a:r>
              <a:rPr lang="en-US" dirty="0" err="1" smtClean="0"/>
              <a:t>Int</a:t>
            </a:r>
            <a:r>
              <a:rPr lang="en-US" dirty="0" smtClean="0"/>
              <a:t> x = 10;</a:t>
            </a:r>
          </a:p>
          <a:p>
            <a:endParaRPr lang="en-US" dirty="0"/>
          </a:p>
          <a:p>
            <a:r>
              <a:rPr lang="en-US" dirty="0" smtClean="0"/>
              <a:t>Public static void main(String[] </a:t>
            </a:r>
            <a:r>
              <a:rPr lang="en-US" dirty="0" err="1" smtClean="0"/>
              <a:t>args</a:t>
            </a:r>
            <a:r>
              <a:rPr lang="en-US" dirty="0" smtClean="0"/>
              <a:t>){</a:t>
            </a:r>
          </a:p>
          <a:p>
            <a:r>
              <a:rPr lang="en-US" dirty="0" smtClean="0"/>
              <a:t>Test t =new Test();</a:t>
            </a:r>
          </a:p>
          <a:p>
            <a:r>
              <a:rPr lang="en-US" dirty="0" err="1" smtClean="0"/>
              <a:t>System.out.println</a:t>
            </a:r>
            <a:r>
              <a:rPr lang="en-US" dirty="0" smtClean="0"/>
              <a:t>(</a:t>
            </a:r>
            <a:r>
              <a:rPr lang="en-US" dirty="0" err="1" smtClean="0"/>
              <a:t>t.x</a:t>
            </a:r>
            <a:r>
              <a:rPr lang="en-US" dirty="0" smtClean="0"/>
              <a:t>);</a:t>
            </a:r>
          </a:p>
          <a:p>
            <a:r>
              <a:rPr lang="en-US" dirty="0" smtClean="0"/>
              <a:t>}</a:t>
            </a:r>
          </a:p>
          <a:p>
            <a:r>
              <a:rPr lang="en-US" dirty="0"/>
              <a:t>}</a:t>
            </a:r>
            <a:endParaRPr lang="en-US" dirty="0" smtClean="0"/>
          </a:p>
        </p:txBody>
      </p:sp>
    </p:spTree>
    <p:extLst>
      <p:ext uri="{BB962C8B-B14F-4D97-AF65-F5344CB8AC3E}">
        <p14:creationId xmlns:p14="http://schemas.microsoft.com/office/powerpoint/2010/main" val="307656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02" y="195140"/>
            <a:ext cx="9857651" cy="1400530"/>
          </a:xfrm>
        </p:spPr>
        <p:txBody>
          <a:bodyPr/>
          <a:lstStyle/>
          <a:p>
            <a:r>
              <a:rPr lang="en-US" dirty="0" smtClean="0"/>
              <a:t>Static variable</a:t>
            </a:r>
            <a:endParaRPr lang="en-US" dirty="0"/>
          </a:p>
        </p:txBody>
      </p:sp>
      <p:sp>
        <p:nvSpPr>
          <p:cNvPr id="3" name="Content Placeholder 2"/>
          <p:cNvSpPr>
            <a:spLocks noGrp="1"/>
          </p:cNvSpPr>
          <p:nvPr>
            <p:ph idx="1"/>
          </p:nvPr>
        </p:nvSpPr>
        <p:spPr>
          <a:xfrm>
            <a:off x="309093" y="1056068"/>
            <a:ext cx="11590985" cy="5550794"/>
          </a:xfrm>
        </p:spPr>
        <p:txBody>
          <a:bodyPr/>
          <a:lstStyle/>
          <a:p>
            <a:r>
              <a:rPr lang="en-US" dirty="0" smtClean="0"/>
              <a:t>If the value of the variable is not varied from object to object such type of variable is called static </a:t>
            </a:r>
            <a:r>
              <a:rPr lang="en-US" dirty="0" err="1" smtClean="0"/>
              <a:t>varibale</a:t>
            </a:r>
            <a:endParaRPr lang="en-US" dirty="0" smtClean="0"/>
          </a:p>
          <a:p>
            <a:r>
              <a:rPr lang="en-US" dirty="0" smtClean="0"/>
              <a:t>We will declare such type of variable at class level with static modifier. </a:t>
            </a:r>
          </a:p>
          <a:p>
            <a:r>
              <a:rPr lang="en-US" dirty="0" smtClean="0"/>
              <a:t>In the case of instance variable for every object a separate copy will be created but in the case of static variable a single copy will be created</a:t>
            </a:r>
          </a:p>
          <a:p>
            <a:r>
              <a:rPr lang="en-US" dirty="0" smtClean="0"/>
              <a:t>Static variables should be declared within the class directly but outside of method, static  block and constructor</a:t>
            </a:r>
          </a:p>
          <a:p>
            <a:r>
              <a:rPr lang="en-US" dirty="0" smtClean="0"/>
              <a:t>Static variable will be created at the time of class loading and destroyed at the time of class unloading</a:t>
            </a:r>
          </a:p>
          <a:p>
            <a:r>
              <a:rPr lang="en-US" dirty="0" smtClean="0"/>
              <a:t>Static variable will be stored in method area</a:t>
            </a:r>
          </a:p>
          <a:p>
            <a:r>
              <a:rPr lang="en-US" dirty="0" smtClean="0"/>
              <a:t>We can access the static variable either from the object reference or by the class name but recommended to use class name</a:t>
            </a:r>
          </a:p>
          <a:p>
            <a:endParaRPr lang="en-US" dirty="0"/>
          </a:p>
        </p:txBody>
      </p:sp>
    </p:spTree>
    <p:extLst>
      <p:ext uri="{BB962C8B-B14F-4D97-AF65-F5344CB8AC3E}">
        <p14:creationId xmlns:p14="http://schemas.microsoft.com/office/powerpoint/2010/main" val="797280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7729" y="463639"/>
            <a:ext cx="11281894" cy="4247317"/>
          </a:xfrm>
          <a:prstGeom prst="rect">
            <a:avLst/>
          </a:prstGeom>
          <a:noFill/>
        </p:spPr>
        <p:txBody>
          <a:bodyPr wrap="square" rtlCol="0">
            <a:spAutoFit/>
          </a:bodyPr>
          <a:lstStyle/>
          <a:p>
            <a:r>
              <a:rPr lang="en-US" dirty="0" smtClean="0"/>
              <a:t>Example:</a:t>
            </a:r>
          </a:p>
          <a:p>
            <a:r>
              <a:rPr lang="en-US" dirty="0" smtClean="0"/>
              <a:t>Class Test{</a:t>
            </a:r>
          </a:p>
          <a:p>
            <a:r>
              <a:rPr lang="en-US" dirty="0" smtClean="0"/>
              <a:t>Static </a:t>
            </a:r>
            <a:r>
              <a:rPr lang="en-US" dirty="0" err="1" smtClean="0"/>
              <a:t>int</a:t>
            </a:r>
            <a:r>
              <a:rPr lang="en-US" dirty="0" smtClean="0"/>
              <a:t> x = 10;</a:t>
            </a:r>
          </a:p>
          <a:p>
            <a:r>
              <a:rPr lang="en-US" dirty="0" smtClean="0"/>
              <a:t>Public static void main(String[] </a:t>
            </a:r>
            <a:r>
              <a:rPr lang="en-US" dirty="0" err="1" smtClean="0"/>
              <a:t>args</a:t>
            </a:r>
            <a:r>
              <a:rPr lang="en-US" dirty="0" smtClean="0"/>
              <a:t>){</a:t>
            </a:r>
          </a:p>
          <a:p>
            <a:r>
              <a:rPr lang="en-US" dirty="0" smtClean="0"/>
              <a:t>Test t =new Test();</a:t>
            </a:r>
          </a:p>
          <a:p>
            <a:r>
              <a:rPr lang="en-US" dirty="0" err="1" smtClean="0"/>
              <a:t>System.out.println</a:t>
            </a:r>
            <a:r>
              <a:rPr lang="en-US" dirty="0" smtClean="0"/>
              <a:t>(</a:t>
            </a:r>
            <a:r>
              <a:rPr lang="en-US" dirty="0" err="1" smtClean="0"/>
              <a:t>t.x</a:t>
            </a:r>
            <a:r>
              <a:rPr lang="en-US" dirty="0" smtClean="0"/>
              <a:t>);</a:t>
            </a:r>
          </a:p>
          <a:p>
            <a:endParaRPr lang="en-US" dirty="0"/>
          </a:p>
          <a:p>
            <a:r>
              <a:rPr lang="en-US" dirty="0" err="1" smtClean="0"/>
              <a:t>System.out.println</a:t>
            </a:r>
            <a:r>
              <a:rPr lang="en-US" dirty="0" smtClean="0"/>
              <a:t>(</a:t>
            </a:r>
            <a:r>
              <a:rPr lang="en-US" dirty="0" err="1" smtClean="0"/>
              <a:t>Test.x</a:t>
            </a:r>
            <a:r>
              <a:rPr lang="en-US" dirty="0" smtClean="0"/>
              <a:t>);</a:t>
            </a:r>
          </a:p>
          <a:p>
            <a:endParaRPr lang="en-US" dirty="0"/>
          </a:p>
          <a:p>
            <a:r>
              <a:rPr lang="en-US" dirty="0" err="1" smtClean="0"/>
              <a:t>System.out.println</a:t>
            </a:r>
            <a:r>
              <a:rPr lang="en-US" dirty="0" smtClean="0"/>
              <a:t>(x);</a:t>
            </a:r>
          </a:p>
          <a:p>
            <a:endParaRPr lang="en-US" dirty="0"/>
          </a:p>
          <a:p>
            <a:r>
              <a:rPr lang="en-US" dirty="0" smtClean="0"/>
              <a:t>}</a:t>
            </a:r>
          </a:p>
          <a:p>
            <a:r>
              <a:rPr lang="en-US" dirty="0" smtClean="0"/>
              <a:t>}</a:t>
            </a:r>
          </a:p>
          <a:p>
            <a:endParaRPr lang="en-US" dirty="0" smtClean="0"/>
          </a:p>
          <a:p>
            <a:endParaRPr lang="en-US" dirty="0"/>
          </a:p>
        </p:txBody>
      </p:sp>
    </p:spTree>
    <p:extLst>
      <p:ext uri="{BB962C8B-B14F-4D97-AF65-F5344CB8AC3E}">
        <p14:creationId xmlns:p14="http://schemas.microsoft.com/office/powerpoint/2010/main" val="1316387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5" y="452718"/>
            <a:ext cx="9870530" cy="963958"/>
          </a:xfrm>
        </p:spPr>
        <p:txBody>
          <a:bodyPr/>
          <a:lstStyle/>
          <a:p>
            <a:r>
              <a:rPr lang="en-US" dirty="0" smtClean="0"/>
              <a:t>Local </a:t>
            </a:r>
            <a:r>
              <a:rPr lang="en-US" dirty="0" err="1" smtClean="0"/>
              <a:t>Varibale</a:t>
            </a:r>
            <a:endParaRPr lang="en-US" dirty="0"/>
          </a:p>
        </p:txBody>
      </p:sp>
      <p:sp>
        <p:nvSpPr>
          <p:cNvPr id="3" name="Content Placeholder 2"/>
          <p:cNvSpPr>
            <a:spLocks noGrp="1"/>
          </p:cNvSpPr>
          <p:nvPr>
            <p:ph idx="1"/>
          </p:nvPr>
        </p:nvSpPr>
        <p:spPr>
          <a:xfrm>
            <a:off x="347730" y="1416676"/>
            <a:ext cx="11346287" cy="5215944"/>
          </a:xfrm>
        </p:spPr>
        <p:txBody>
          <a:bodyPr/>
          <a:lstStyle/>
          <a:p>
            <a:r>
              <a:rPr lang="en-US" dirty="0" smtClean="0"/>
              <a:t>We will declare such type of variable inside a method, block and constructor</a:t>
            </a:r>
          </a:p>
          <a:p>
            <a:r>
              <a:rPr lang="en-US" dirty="0" smtClean="0"/>
              <a:t>Local variable will be stored in  stack area</a:t>
            </a:r>
          </a:p>
          <a:p>
            <a:r>
              <a:rPr lang="en-US" dirty="0" smtClean="0"/>
              <a:t>Local variable will be created while executing the block in which we </a:t>
            </a:r>
            <a:r>
              <a:rPr lang="en-US" dirty="0" err="1" smtClean="0"/>
              <a:t>decalred</a:t>
            </a:r>
            <a:r>
              <a:rPr lang="en-US" dirty="0" smtClean="0"/>
              <a:t> it once block execution completes automatically local variable will be destroyed</a:t>
            </a:r>
          </a:p>
          <a:p>
            <a:pPr marL="0" indent="0">
              <a:buNone/>
            </a:pPr>
            <a:endParaRPr lang="en-US" dirty="0"/>
          </a:p>
          <a:p>
            <a:pPr marL="0" indent="0">
              <a:buNone/>
            </a:pPr>
            <a:r>
              <a:rPr lang="en-US" dirty="0" smtClean="0"/>
              <a:t>Class Test{</a:t>
            </a:r>
          </a:p>
          <a:p>
            <a:pPr marL="0" indent="0">
              <a:buNone/>
            </a:pPr>
            <a:r>
              <a:rPr lang="en-US" dirty="0" smtClean="0"/>
              <a:t>Public static void main(String[] </a:t>
            </a:r>
            <a:r>
              <a:rPr lang="en-US" dirty="0" err="1" smtClean="0"/>
              <a:t>args</a:t>
            </a:r>
            <a:r>
              <a:rPr lang="en-US" dirty="0" smtClean="0"/>
              <a:t>){</a:t>
            </a:r>
          </a:p>
          <a:p>
            <a:pPr marL="0" indent="0">
              <a:buNone/>
            </a:pPr>
            <a:r>
              <a:rPr lang="en-US" dirty="0" err="1" smtClean="0"/>
              <a:t>Int</a:t>
            </a:r>
            <a:r>
              <a:rPr lang="en-US" dirty="0" smtClean="0"/>
              <a:t> x= 10;</a:t>
            </a:r>
          </a:p>
          <a:p>
            <a:pPr marL="0" indent="0">
              <a:buNone/>
            </a:pPr>
            <a:r>
              <a:rPr lang="en-US" dirty="0" err="1" smtClean="0"/>
              <a:t>System.out.println</a:t>
            </a:r>
            <a:r>
              <a:rPr lang="en-US" dirty="0" smtClean="0"/>
              <a:t>(</a:t>
            </a:r>
            <a:r>
              <a:rPr lang="en-US" dirty="0" err="1" smtClean="0"/>
              <a:t>i</a:t>
            </a:r>
            <a:r>
              <a:rPr lang="en-US" smtClean="0"/>
              <a:t>);</a:t>
            </a:r>
            <a:endParaRPr lang="en-US" dirty="0" smtClean="0"/>
          </a:p>
          <a:p>
            <a:pPr marL="0" indent="0">
              <a:buNone/>
            </a:pPr>
            <a:r>
              <a:rPr lang="en-US" dirty="0" smtClean="0"/>
              <a:t>}</a:t>
            </a:r>
            <a:br>
              <a:rPr lang="en-US" dirty="0" smtClean="0"/>
            </a:br>
            <a:r>
              <a:rPr lang="en-US" dirty="0" smtClean="0"/>
              <a:t>}</a:t>
            </a:r>
            <a:endParaRPr lang="en-US" dirty="0"/>
          </a:p>
        </p:txBody>
      </p:sp>
    </p:spTree>
    <p:extLst>
      <p:ext uri="{BB962C8B-B14F-4D97-AF65-F5344CB8AC3E}">
        <p14:creationId xmlns:p14="http://schemas.microsoft.com/office/powerpoint/2010/main" val="404104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4</a:t>
            </a:r>
            <a:endParaRPr lang="en-US" dirty="0"/>
          </a:p>
        </p:txBody>
      </p:sp>
      <p:sp>
        <p:nvSpPr>
          <p:cNvPr id="3" name="Content Placeholder 2"/>
          <p:cNvSpPr>
            <a:spLocks noGrp="1"/>
          </p:cNvSpPr>
          <p:nvPr>
            <p:ph idx="1"/>
          </p:nvPr>
        </p:nvSpPr>
        <p:spPr>
          <a:xfrm>
            <a:off x="530203" y="1326524"/>
            <a:ext cx="9403742" cy="4921875"/>
          </a:xfrm>
        </p:spPr>
        <p:txBody>
          <a:bodyPr/>
          <a:lstStyle/>
          <a:p>
            <a:pPr marL="0" indent="0">
              <a:buNone/>
            </a:pPr>
            <a:r>
              <a:rPr lang="en-US" sz="3600" dirty="0" smtClean="0"/>
              <a:t>Topic </a:t>
            </a:r>
          </a:p>
          <a:p>
            <a:pPr marL="0" indent="0">
              <a:buNone/>
            </a:pPr>
            <a:r>
              <a:rPr lang="en-US" sz="3600" dirty="0" smtClean="0"/>
              <a:t>1. Operators</a:t>
            </a:r>
          </a:p>
          <a:p>
            <a:endParaRPr lang="en-US" dirty="0"/>
          </a:p>
        </p:txBody>
      </p:sp>
    </p:spTree>
    <p:extLst>
      <p:ext uri="{BB962C8B-B14F-4D97-AF65-F5344CB8AC3E}">
        <p14:creationId xmlns:p14="http://schemas.microsoft.com/office/powerpoint/2010/main" val="3328055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94" y="452718"/>
            <a:ext cx="9072040" cy="1131383"/>
          </a:xfrm>
        </p:spPr>
        <p:txBody>
          <a:bodyPr/>
          <a:lstStyle/>
          <a:p>
            <a:r>
              <a:rPr lang="en-US" dirty="0" smtClean="0"/>
              <a:t>Operator</a:t>
            </a:r>
            <a:endParaRPr lang="en-US" dirty="0"/>
          </a:p>
        </p:txBody>
      </p:sp>
      <p:sp>
        <p:nvSpPr>
          <p:cNvPr id="3" name="Content Placeholder 2"/>
          <p:cNvSpPr>
            <a:spLocks noGrp="1"/>
          </p:cNvSpPr>
          <p:nvPr>
            <p:ph idx="1"/>
          </p:nvPr>
        </p:nvSpPr>
        <p:spPr>
          <a:xfrm>
            <a:off x="321972" y="1378040"/>
            <a:ext cx="10985679" cy="4932608"/>
          </a:xfrm>
        </p:spPr>
        <p:txBody>
          <a:bodyPr/>
          <a:lstStyle/>
          <a:p>
            <a:r>
              <a:rPr lang="en-US" dirty="0"/>
              <a:t>An operator is a character that </a:t>
            </a:r>
            <a:r>
              <a:rPr lang="en-US" b="1" dirty="0"/>
              <a:t>represents an action</a:t>
            </a:r>
            <a:r>
              <a:rPr lang="en-US" dirty="0"/>
              <a:t>, for example + is an arithmetic operator that represents addition</a:t>
            </a:r>
            <a:r>
              <a:rPr lang="en-US" dirty="0" smtClean="0"/>
              <a:t>.</a:t>
            </a:r>
          </a:p>
          <a:p>
            <a:endParaRPr lang="en-US" dirty="0" smtClean="0"/>
          </a:p>
          <a:p>
            <a:pPr marL="0" indent="0">
              <a:buNone/>
            </a:pPr>
            <a:r>
              <a:rPr lang="en-US" b="1" dirty="0"/>
              <a:t>Types of Operator in Java</a:t>
            </a:r>
          </a:p>
          <a:p>
            <a:pPr marL="0" indent="0">
              <a:buNone/>
            </a:pPr>
            <a:r>
              <a:rPr lang="en-US" dirty="0"/>
              <a:t>1) Basic Arithmetic Operators</a:t>
            </a:r>
            <a:br>
              <a:rPr lang="en-US" dirty="0"/>
            </a:br>
            <a:r>
              <a:rPr lang="en-US" dirty="0"/>
              <a:t>2) Assignment Operators</a:t>
            </a:r>
            <a:br>
              <a:rPr lang="en-US" dirty="0"/>
            </a:br>
            <a:r>
              <a:rPr lang="en-US" dirty="0"/>
              <a:t>3) Auto-increment and Auto-decrement Operators</a:t>
            </a:r>
            <a:br>
              <a:rPr lang="en-US" dirty="0"/>
            </a:br>
            <a:r>
              <a:rPr lang="en-US" dirty="0"/>
              <a:t>4) Logical Operators</a:t>
            </a:r>
            <a:br>
              <a:rPr lang="en-US" dirty="0"/>
            </a:br>
            <a:r>
              <a:rPr lang="en-US" dirty="0"/>
              <a:t>5) Comparison (relational) operators</a:t>
            </a:r>
            <a:br>
              <a:rPr lang="en-US" dirty="0"/>
            </a:br>
            <a:r>
              <a:rPr lang="en-US" dirty="0"/>
              <a:t>6) Bitwise Operators</a:t>
            </a:r>
            <a:br>
              <a:rPr lang="en-US" dirty="0"/>
            </a:br>
            <a:r>
              <a:rPr lang="en-US" dirty="0"/>
              <a:t>7) Ternary Operator</a:t>
            </a:r>
          </a:p>
          <a:p>
            <a:pPr marL="0" indent="0">
              <a:buNone/>
            </a:pPr>
            <a:endParaRPr lang="en-US" dirty="0"/>
          </a:p>
        </p:txBody>
      </p:sp>
    </p:spTree>
    <p:extLst>
      <p:ext uri="{BB962C8B-B14F-4D97-AF65-F5344CB8AC3E}">
        <p14:creationId xmlns:p14="http://schemas.microsoft.com/office/powerpoint/2010/main" val="438955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248" y="452718"/>
            <a:ext cx="9226586" cy="835169"/>
          </a:xfrm>
        </p:spPr>
        <p:txBody>
          <a:bodyPr/>
          <a:lstStyle/>
          <a:p>
            <a:r>
              <a:rPr lang="en-US" b="1" dirty="0" smtClean="0"/>
              <a:t>Arithmetic </a:t>
            </a:r>
            <a:r>
              <a:rPr lang="en-US" b="1" dirty="0"/>
              <a:t>Operators</a:t>
            </a:r>
            <a:br>
              <a:rPr lang="en-US" b="1" dirty="0"/>
            </a:br>
            <a:endParaRPr lang="en-US" dirty="0"/>
          </a:p>
        </p:txBody>
      </p:sp>
      <p:sp>
        <p:nvSpPr>
          <p:cNvPr id="3" name="Content Placeholder 2"/>
          <p:cNvSpPr>
            <a:spLocks noGrp="1"/>
          </p:cNvSpPr>
          <p:nvPr>
            <p:ph idx="1"/>
          </p:nvPr>
        </p:nvSpPr>
        <p:spPr>
          <a:xfrm>
            <a:off x="115910" y="1287888"/>
            <a:ext cx="11294772" cy="5409126"/>
          </a:xfrm>
        </p:spPr>
        <p:txBody>
          <a:bodyPr>
            <a:normAutofit/>
          </a:bodyPr>
          <a:lstStyle/>
          <a:p>
            <a:r>
              <a:rPr lang="en-US" dirty="0"/>
              <a:t>Basic arithmetic operators are: +, -, *, /, </a:t>
            </a:r>
            <a:r>
              <a:rPr lang="en-US" dirty="0" smtClean="0"/>
              <a:t>%</a:t>
            </a:r>
          </a:p>
          <a:p>
            <a:r>
              <a:rPr lang="en-US" b="1" dirty="0" smtClean="0"/>
              <a:t>+</a:t>
            </a:r>
            <a:r>
              <a:rPr lang="en-US" dirty="0"/>
              <a:t> is for addition</a:t>
            </a:r>
            <a:r>
              <a:rPr lang="en-US" dirty="0" smtClean="0"/>
              <a:t>.</a:t>
            </a:r>
          </a:p>
          <a:p>
            <a:r>
              <a:rPr lang="en-US" b="1" dirty="0" smtClean="0"/>
              <a:t>–</a:t>
            </a:r>
            <a:r>
              <a:rPr lang="en-US" dirty="0"/>
              <a:t> is for subtraction</a:t>
            </a:r>
            <a:r>
              <a:rPr lang="en-US" dirty="0" smtClean="0"/>
              <a:t>.</a:t>
            </a:r>
          </a:p>
          <a:p>
            <a:r>
              <a:rPr lang="en-US" b="1" dirty="0"/>
              <a:t>*</a:t>
            </a:r>
            <a:r>
              <a:rPr lang="en-US" dirty="0"/>
              <a:t> is for multiplication.</a:t>
            </a:r>
          </a:p>
          <a:p>
            <a:r>
              <a:rPr lang="en-US" b="1" dirty="0"/>
              <a:t>/</a:t>
            </a:r>
            <a:r>
              <a:rPr lang="en-US" dirty="0"/>
              <a:t> is for division.</a:t>
            </a:r>
          </a:p>
          <a:p>
            <a:r>
              <a:rPr lang="en-US" b="1" dirty="0"/>
              <a:t>%</a:t>
            </a:r>
            <a:r>
              <a:rPr lang="en-US" dirty="0"/>
              <a:t> is for modulo.</a:t>
            </a:r>
          </a:p>
          <a:p>
            <a:pPr marL="0" indent="0">
              <a:buNone/>
            </a:pPr>
            <a:r>
              <a:rPr lang="pt-BR" dirty="0" smtClean="0"/>
              <a:t>      </a:t>
            </a:r>
            <a:r>
              <a:rPr lang="en-US" dirty="0" smtClean="0"/>
              <a:t>     </a:t>
            </a:r>
            <a:endParaRPr lang="en-US" dirty="0"/>
          </a:p>
          <a:p>
            <a:endParaRPr lang="en-US" dirty="0"/>
          </a:p>
        </p:txBody>
      </p:sp>
    </p:spTree>
    <p:extLst>
      <p:ext uri="{BB962C8B-B14F-4D97-AF65-F5344CB8AC3E}">
        <p14:creationId xmlns:p14="http://schemas.microsoft.com/office/powerpoint/2010/main" val="92706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2718"/>
            <a:ext cx="9690226" cy="860927"/>
          </a:xfrm>
        </p:spPr>
        <p:txBody>
          <a:bodyPr/>
          <a:lstStyle/>
          <a:p>
            <a:r>
              <a:rPr lang="en-US" dirty="0" smtClean="0"/>
              <a:t>Class</a:t>
            </a:r>
            <a:endParaRPr lang="en-US" dirty="0"/>
          </a:p>
        </p:txBody>
      </p:sp>
      <p:sp>
        <p:nvSpPr>
          <p:cNvPr id="3" name="Content Placeholder 2"/>
          <p:cNvSpPr>
            <a:spLocks noGrp="1"/>
          </p:cNvSpPr>
          <p:nvPr>
            <p:ph idx="1"/>
          </p:nvPr>
        </p:nvSpPr>
        <p:spPr>
          <a:xfrm>
            <a:off x="360608" y="1519708"/>
            <a:ext cx="9689245" cy="4728692"/>
          </a:xfrm>
        </p:spPr>
        <p:txBody>
          <a:bodyPr/>
          <a:lstStyle/>
          <a:p>
            <a:r>
              <a:rPr lang="en-US" dirty="0"/>
              <a:t>It should start with the uppercase letter.</a:t>
            </a:r>
          </a:p>
          <a:p>
            <a:r>
              <a:rPr lang="en-US" dirty="0"/>
              <a:t>It should be a noun such as Color, Button, System, Thread, etc.</a:t>
            </a:r>
          </a:p>
          <a:p>
            <a:pPr marL="0" indent="0">
              <a:buNone/>
            </a:pPr>
            <a:r>
              <a:rPr lang="en-US" dirty="0" smtClean="0"/>
              <a:t>Example:</a:t>
            </a:r>
          </a:p>
          <a:p>
            <a:pPr marL="0" indent="0">
              <a:buNone/>
            </a:pPr>
            <a:r>
              <a:rPr lang="en-US" b="1" dirty="0"/>
              <a:t>public</a:t>
            </a:r>
            <a:r>
              <a:rPr lang="en-US" dirty="0"/>
              <a:t> </a:t>
            </a:r>
            <a:r>
              <a:rPr lang="en-US" b="1" dirty="0"/>
              <a:t>class</a:t>
            </a:r>
            <a:r>
              <a:rPr lang="en-US" dirty="0"/>
              <a:t> Employee  </a:t>
            </a:r>
          </a:p>
          <a:p>
            <a:pPr marL="0" indent="0">
              <a:buNone/>
            </a:pPr>
            <a:r>
              <a:rPr lang="en-US" dirty="0"/>
              <a:t>{  </a:t>
            </a:r>
          </a:p>
          <a:p>
            <a:pPr marL="0" indent="0">
              <a:buNone/>
            </a:pPr>
            <a:r>
              <a:rPr lang="en-US" dirty="0"/>
              <a:t>//code snippet  </a:t>
            </a:r>
          </a:p>
          <a:p>
            <a:pPr marL="0" indent="0">
              <a:buNone/>
            </a:pPr>
            <a:r>
              <a:rPr lang="en-US" dirty="0"/>
              <a:t>}  </a:t>
            </a:r>
            <a:endParaRPr lang="en-US" dirty="0" smtClean="0"/>
          </a:p>
          <a:p>
            <a:pPr marL="0" indent="0">
              <a:buNone/>
            </a:pPr>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644254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183" y="489396"/>
            <a:ext cx="11539471" cy="4247317"/>
          </a:xfrm>
          <a:prstGeom prst="rect">
            <a:avLst/>
          </a:prstGeom>
          <a:noFill/>
        </p:spPr>
        <p:txBody>
          <a:bodyPr wrap="square" rtlCol="0">
            <a:spAutoFit/>
          </a:bodyPr>
          <a:lstStyle/>
          <a:p>
            <a:r>
              <a:rPr lang="en-US" dirty="0" smtClean="0"/>
              <a:t>Example:</a:t>
            </a:r>
          </a:p>
          <a:p>
            <a:endParaRPr lang="en-US" dirty="0" smtClean="0"/>
          </a:p>
          <a:p>
            <a:r>
              <a:rPr lang="en-US" dirty="0" smtClean="0"/>
              <a:t>public class </a:t>
            </a:r>
            <a:r>
              <a:rPr lang="en-US" dirty="0" err="1" smtClean="0"/>
              <a:t>ArithmeticOperatorDemo</a:t>
            </a:r>
            <a:r>
              <a:rPr lang="en-US" dirty="0" smtClean="0"/>
              <a:t> {</a:t>
            </a:r>
          </a:p>
          <a:p>
            <a:endParaRPr lang="en-US" dirty="0" smtClean="0"/>
          </a:p>
          <a:p>
            <a:r>
              <a:rPr lang="en-US" dirty="0" smtClean="0"/>
              <a:t>   public static void main(String </a:t>
            </a:r>
            <a:r>
              <a:rPr lang="en-US" dirty="0" err="1" smtClean="0"/>
              <a:t>args</a:t>
            </a:r>
            <a:r>
              <a:rPr lang="en-US" dirty="0" smtClean="0"/>
              <a:t>[]) {</a:t>
            </a:r>
          </a:p>
          <a:p>
            <a:r>
              <a:rPr lang="en-US" dirty="0" smtClean="0"/>
              <a:t>      </a:t>
            </a:r>
            <a:r>
              <a:rPr lang="en-US" dirty="0" err="1" smtClean="0"/>
              <a:t>int</a:t>
            </a:r>
            <a:r>
              <a:rPr lang="en-US" dirty="0" smtClean="0"/>
              <a:t> num1 = 100;</a:t>
            </a:r>
          </a:p>
          <a:p>
            <a:r>
              <a:rPr lang="en-US" dirty="0" smtClean="0"/>
              <a:t>      </a:t>
            </a:r>
            <a:r>
              <a:rPr lang="en-US" dirty="0" err="1" smtClean="0"/>
              <a:t>int</a:t>
            </a:r>
            <a:r>
              <a:rPr lang="en-US" dirty="0" smtClean="0"/>
              <a:t> num2 = 20;</a:t>
            </a:r>
          </a:p>
          <a:p>
            <a:endParaRPr lang="en-US" dirty="0" smtClean="0"/>
          </a:p>
          <a:p>
            <a:r>
              <a:rPr lang="en-US" dirty="0" smtClean="0"/>
              <a:t>      </a:t>
            </a:r>
            <a:r>
              <a:rPr lang="en-US" dirty="0" err="1" smtClean="0"/>
              <a:t>System.out.println</a:t>
            </a:r>
            <a:r>
              <a:rPr lang="en-US" dirty="0" smtClean="0"/>
              <a:t>("num1 + num2: " + (num1 + num2) );</a:t>
            </a:r>
          </a:p>
          <a:p>
            <a:r>
              <a:rPr lang="en-US" dirty="0" smtClean="0"/>
              <a:t>      </a:t>
            </a:r>
            <a:r>
              <a:rPr lang="en-US" dirty="0" err="1" smtClean="0"/>
              <a:t>System.out.println</a:t>
            </a:r>
            <a:r>
              <a:rPr lang="en-US" dirty="0" smtClean="0"/>
              <a:t>("num1 - num2: " + (num1 - num2) );</a:t>
            </a:r>
          </a:p>
          <a:p>
            <a:r>
              <a:rPr lang="en-US" dirty="0" smtClean="0"/>
              <a:t>      </a:t>
            </a:r>
            <a:r>
              <a:rPr lang="en-US" dirty="0" err="1" smtClean="0"/>
              <a:t>System.out.println</a:t>
            </a:r>
            <a:r>
              <a:rPr lang="en-US" dirty="0" smtClean="0"/>
              <a:t>("num1 * num2: " + (num1 * num2) ); </a:t>
            </a:r>
          </a:p>
          <a:p>
            <a:r>
              <a:rPr lang="en-US" dirty="0" smtClean="0"/>
              <a:t>      </a:t>
            </a:r>
            <a:r>
              <a:rPr lang="en-US" dirty="0" err="1" smtClean="0"/>
              <a:t>System.out.println</a:t>
            </a:r>
            <a:r>
              <a:rPr lang="en-US" dirty="0" smtClean="0"/>
              <a:t>("num1 / num2: " + (num1 / num2) );</a:t>
            </a:r>
          </a:p>
          <a:p>
            <a:r>
              <a:rPr lang="en-US" dirty="0" smtClean="0"/>
              <a:t>      </a:t>
            </a:r>
            <a:r>
              <a:rPr lang="en-US" dirty="0" err="1" smtClean="0"/>
              <a:t>System.out.println</a:t>
            </a:r>
            <a:r>
              <a:rPr lang="en-US" dirty="0" smtClean="0"/>
              <a:t>("num1 % num2: " + (num1 % num2) );</a:t>
            </a:r>
          </a:p>
          <a:p>
            <a:r>
              <a:rPr lang="en-US" dirty="0" smtClean="0"/>
              <a:t>   }</a:t>
            </a:r>
          </a:p>
          <a:p>
            <a:r>
              <a:rPr lang="en-US" dirty="0" smtClean="0"/>
              <a:t>}</a:t>
            </a:r>
            <a:endParaRPr lang="en-US" dirty="0"/>
          </a:p>
        </p:txBody>
      </p:sp>
    </p:spTree>
    <p:extLst>
      <p:ext uri="{BB962C8B-B14F-4D97-AF65-F5344CB8AC3E}">
        <p14:creationId xmlns:p14="http://schemas.microsoft.com/office/powerpoint/2010/main" val="39799941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783654"/>
          </a:xfrm>
        </p:spPr>
        <p:txBody>
          <a:bodyPr/>
          <a:lstStyle/>
          <a:p>
            <a:r>
              <a:rPr lang="en-US" b="1" dirty="0"/>
              <a:t>Assignment Operators</a:t>
            </a:r>
            <a:br>
              <a:rPr lang="en-US" b="1" dirty="0"/>
            </a:br>
            <a:endParaRPr lang="en-US" dirty="0"/>
          </a:p>
        </p:txBody>
      </p:sp>
      <p:sp>
        <p:nvSpPr>
          <p:cNvPr id="3" name="Content Placeholder 2"/>
          <p:cNvSpPr>
            <a:spLocks noGrp="1"/>
          </p:cNvSpPr>
          <p:nvPr>
            <p:ph idx="1"/>
          </p:nvPr>
        </p:nvSpPr>
        <p:spPr>
          <a:xfrm>
            <a:off x="154546" y="1378039"/>
            <a:ext cx="11655381" cy="5151549"/>
          </a:xfrm>
        </p:spPr>
        <p:txBody>
          <a:bodyPr/>
          <a:lstStyle/>
          <a:p>
            <a:r>
              <a:rPr lang="pt-BR" dirty="0"/>
              <a:t>Assignments operators in java are: =, +=, -=, *=, /=, %=</a:t>
            </a:r>
            <a:br>
              <a:rPr lang="pt-BR" dirty="0"/>
            </a:br>
            <a:endParaRPr lang="pt-BR" dirty="0" smtClean="0"/>
          </a:p>
          <a:p>
            <a:r>
              <a:rPr lang="pt-BR" b="1" dirty="0" smtClean="0"/>
              <a:t>num2 </a:t>
            </a:r>
            <a:r>
              <a:rPr lang="pt-BR" b="1" dirty="0"/>
              <a:t>= num1</a:t>
            </a:r>
            <a:r>
              <a:rPr lang="pt-BR" dirty="0"/>
              <a:t> would assign value of variable num1 to the variable.</a:t>
            </a:r>
          </a:p>
          <a:p>
            <a:r>
              <a:rPr lang="pt-BR" b="1" dirty="0"/>
              <a:t>num2+=num1</a:t>
            </a:r>
            <a:r>
              <a:rPr lang="pt-BR" dirty="0"/>
              <a:t> is equal to num2 = num2+num1</a:t>
            </a:r>
          </a:p>
          <a:p>
            <a:r>
              <a:rPr lang="pt-BR" b="1" dirty="0"/>
              <a:t>num2-=num1</a:t>
            </a:r>
            <a:r>
              <a:rPr lang="pt-BR" dirty="0"/>
              <a:t> is equal to num2 = num2-num1</a:t>
            </a:r>
          </a:p>
          <a:p>
            <a:r>
              <a:rPr lang="pt-BR" b="1" dirty="0"/>
              <a:t>num2*=num1</a:t>
            </a:r>
            <a:r>
              <a:rPr lang="pt-BR" dirty="0"/>
              <a:t> is equal to num2 = num2*num1</a:t>
            </a:r>
          </a:p>
          <a:p>
            <a:r>
              <a:rPr lang="pt-BR" b="1" dirty="0"/>
              <a:t>num2/=num1</a:t>
            </a:r>
            <a:r>
              <a:rPr lang="pt-BR" dirty="0"/>
              <a:t> is equal to num2 = num2/num1</a:t>
            </a:r>
          </a:p>
          <a:p>
            <a:r>
              <a:rPr lang="pt-BR" b="1" dirty="0"/>
              <a:t>num2%=num1</a:t>
            </a:r>
            <a:r>
              <a:rPr lang="pt-BR" dirty="0"/>
              <a:t> is equal to num2 = num2%num1</a:t>
            </a:r>
          </a:p>
          <a:p>
            <a:endParaRPr lang="en-US" dirty="0"/>
          </a:p>
        </p:txBody>
      </p:sp>
    </p:spTree>
    <p:extLst>
      <p:ext uri="{BB962C8B-B14F-4D97-AF65-F5344CB8AC3E}">
        <p14:creationId xmlns:p14="http://schemas.microsoft.com/office/powerpoint/2010/main" val="3434865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7882" y="58847"/>
            <a:ext cx="9981126" cy="6740307"/>
          </a:xfrm>
          <a:prstGeom prst="rect">
            <a:avLst/>
          </a:prstGeom>
        </p:spPr>
        <p:txBody>
          <a:bodyPr wrap="square">
            <a:spAutoFit/>
          </a:bodyPr>
          <a:lstStyle/>
          <a:p>
            <a:r>
              <a:rPr lang="en-US" dirty="0" smtClean="0"/>
              <a:t>public class </a:t>
            </a:r>
            <a:r>
              <a:rPr lang="en-US" dirty="0" err="1" smtClean="0"/>
              <a:t>AssignmentOperatorDemo</a:t>
            </a:r>
            <a:r>
              <a:rPr lang="en-US" dirty="0" smtClean="0"/>
              <a:t> {</a:t>
            </a:r>
          </a:p>
          <a:p>
            <a:r>
              <a:rPr lang="en-US" dirty="0" smtClean="0"/>
              <a:t>   public static void main(String </a:t>
            </a:r>
            <a:r>
              <a:rPr lang="en-US" dirty="0" err="1" smtClean="0"/>
              <a:t>args</a:t>
            </a:r>
            <a:r>
              <a:rPr lang="en-US" dirty="0" smtClean="0"/>
              <a:t>[]) {</a:t>
            </a:r>
          </a:p>
          <a:p>
            <a:r>
              <a:rPr lang="en-US" dirty="0" smtClean="0"/>
              <a:t>      </a:t>
            </a:r>
            <a:r>
              <a:rPr lang="en-US" dirty="0" err="1" smtClean="0"/>
              <a:t>int</a:t>
            </a:r>
            <a:r>
              <a:rPr lang="en-US" dirty="0" smtClean="0"/>
              <a:t> num1 = 10;</a:t>
            </a:r>
          </a:p>
          <a:p>
            <a:r>
              <a:rPr lang="en-US" dirty="0" smtClean="0"/>
              <a:t>      </a:t>
            </a:r>
            <a:r>
              <a:rPr lang="en-US" dirty="0" err="1" smtClean="0"/>
              <a:t>int</a:t>
            </a:r>
            <a:r>
              <a:rPr lang="en-US" dirty="0" smtClean="0"/>
              <a:t> num2 = 20;</a:t>
            </a:r>
          </a:p>
          <a:p>
            <a:endParaRPr lang="en-US" dirty="0" smtClean="0"/>
          </a:p>
          <a:p>
            <a:r>
              <a:rPr lang="en-US" dirty="0" smtClean="0"/>
              <a:t>      num2 = num1;</a:t>
            </a:r>
          </a:p>
          <a:p>
            <a:r>
              <a:rPr lang="en-US" dirty="0" smtClean="0"/>
              <a:t>      </a:t>
            </a:r>
            <a:r>
              <a:rPr lang="en-US" dirty="0" err="1" smtClean="0"/>
              <a:t>System.out.println</a:t>
            </a:r>
            <a:r>
              <a:rPr lang="en-US" dirty="0" smtClean="0"/>
              <a:t>("= Output: "+num2);</a:t>
            </a:r>
          </a:p>
          <a:p>
            <a:endParaRPr lang="en-US" dirty="0" smtClean="0"/>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      num2 %= num1;</a:t>
            </a:r>
          </a:p>
          <a:p>
            <a:r>
              <a:rPr lang="en-US" dirty="0" smtClean="0"/>
              <a:t>      </a:t>
            </a:r>
            <a:r>
              <a:rPr lang="en-US" dirty="0" err="1" smtClean="0"/>
              <a:t>System.out.println</a:t>
            </a:r>
            <a:r>
              <a:rPr lang="en-US" dirty="0" smtClean="0"/>
              <a:t>("%= Output: "+num2);</a:t>
            </a:r>
          </a:p>
          <a:p>
            <a:r>
              <a:rPr lang="en-US" dirty="0" smtClean="0"/>
              <a:t>   }</a:t>
            </a:r>
          </a:p>
          <a:p>
            <a:r>
              <a:rPr lang="en-US" dirty="0" smtClean="0"/>
              <a:t>}</a:t>
            </a:r>
            <a:endParaRPr lang="en-US" dirty="0"/>
          </a:p>
        </p:txBody>
      </p:sp>
    </p:spTree>
    <p:extLst>
      <p:ext uri="{BB962C8B-B14F-4D97-AF65-F5344CB8AC3E}">
        <p14:creationId xmlns:p14="http://schemas.microsoft.com/office/powerpoint/2010/main" val="316144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452718"/>
            <a:ext cx="9806135" cy="1247293"/>
          </a:xfrm>
        </p:spPr>
        <p:txBody>
          <a:bodyPr/>
          <a:lstStyle/>
          <a:p>
            <a:r>
              <a:rPr lang="en-US" b="1" dirty="0"/>
              <a:t>Auto-increment and Auto-decrement Operators</a:t>
            </a:r>
            <a:br>
              <a:rPr lang="en-US" b="1" dirty="0"/>
            </a:br>
            <a:endParaRPr lang="en-US" dirty="0"/>
          </a:p>
        </p:txBody>
      </p:sp>
      <p:sp>
        <p:nvSpPr>
          <p:cNvPr id="3" name="Content Placeholder 2"/>
          <p:cNvSpPr>
            <a:spLocks noGrp="1"/>
          </p:cNvSpPr>
          <p:nvPr>
            <p:ph idx="1"/>
          </p:nvPr>
        </p:nvSpPr>
        <p:spPr>
          <a:xfrm>
            <a:off x="244699" y="2047742"/>
            <a:ext cx="11526591" cy="4700788"/>
          </a:xfrm>
        </p:spPr>
        <p:txBody>
          <a:bodyPr>
            <a:normAutofit fontScale="85000" lnSpcReduction="20000"/>
          </a:bodyPr>
          <a:lstStyle/>
          <a:p>
            <a:r>
              <a:rPr lang="pt-BR" dirty="0" smtClean="0"/>
              <a:t>++ </a:t>
            </a:r>
            <a:r>
              <a:rPr lang="pt-BR" dirty="0"/>
              <a:t>and —</a:t>
            </a:r>
          </a:p>
          <a:p>
            <a:r>
              <a:rPr lang="pt-BR" dirty="0"/>
              <a:t>num++ is equivalent to num=num+1</a:t>
            </a:r>
            <a:r>
              <a:rPr lang="pt-BR" dirty="0" smtClean="0"/>
              <a:t>;</a:t>
            </a:r>
            <a:endParaRPr lang="pt-BR" dirty="0"/>
          </a:p>
          <a:p>
            <a:r>
              <a:rPr lang="pt-BR" dirty="0"/>
              <a:t>num–- is equivalent to num=num-1</a:t>
            </a:r>
            <a:r>
              <a:rPr lang="pt-BR" dirty="0" smtClean="0"/>
              <a:t>;</a:t>
            </a:r>
          </a:p>
          <a:p>
            <a:pPr marL="0" indent="0">
              <a:buNone/>
            </a:pPr>
            <a:r>
              <a:rPr lang="pt-BR" dirty="0" smtClean="0"/>
              <a:t>Example:</a:t>
            </a:r>
          </a:p>
          <a:p>
            <a:pPr marL="0" indent="0">
              <a:buNone/>
            </a:pPr>
            <a:r>
              <a:rPr lang="en-US" dirty="0"/>
              <a:t>public class </a:t>
            </a:r>
            <a:r>
              <a:rPr lang="en-US" dirty="0" err="1"/>
              <a:t>AutoOperatorDemo</a:t>
            </a:r>
            <a:r>
              <a:rPr lang="en-US" dirty="0"/>
              <a:t> {</a:t>
            </a:r>
          </a:p>
          <a:p>
            <a:pPr marL="0" indent="0">
              <a:buNone/>
            </a:pPr>
            <a:r>
              <a:rPr lang="en-US" dirty="0"/>
              <a:t>   public static void main(String </a:t>
            </a:r>
            <a:r>
              <a:rPr lang="en-US" dirty="0" err="1"/>
              <a:t>args</a:t>
            </a:r>
            <a:r>
              <a:rPr lang="en-US" dirty="0"/>
              <a:t>[]){</a:t>
            </a:r>
          </a:p>
          <a:p>
            <a:pPr marL="0" indent="0">
              <a:buNone/>
            </a:pPr>
            <a:r>
              <a:rPr lang="en-US" dirty="0"/>
              <a:t>      </a:t>
            </a:r>
            <a:r>
              <a:rPr lang="en-US" dirty="0" err="1"/>
              <a:t>int</a:t>
            </a:r>
            <a:r>
              <a:rPr lang="en-US" dirty="0"/>
              <a:t> num1=100;</a:t>
            </a:r>
          </a:p>
          <a:p>
            <a:pPr marL="0" indent="0">
              <a:buNone/>
            </a:pPr>
            <a:r>
              <a:rPr lang="en-US" dirty="0"/>
              <a:t>      </a:t>
            </a:r>
            <a:r>
              <a:rPr lang="en-US" dirty="0" err="1"/>
              <a:t>int</a:t>
            </a:r>
            <a:r>
              <a:rPr lang="en-US" dirty="0"/>
              <a:t> num2=200;</a:t>
            </a:r>
          </a:p>
          <a:p>
            <a:pPr marL="0" indent="0">
              <a:buNone/>
            </a:pPr>
            <a:r>
              <a:rPr lang="en-US" dirty="0"/>
              <a:t>      num1++;</a:t>
            </a:r>
          </a:p>
          <a:p>
            <a:pPr marL="0" indent="0">
              <a:buNone/>
            </a:pPr>
            <a:r>
              <a:rPr lang="en-US" dirty="0"/>
              <a:t>      num2--;</a:t>
            </a:r>
          </a:p>
          <a:p>
            <a:pPr marL="0" indent="0">
              <a:buNone/>
            </a:pPr>
            <a:r>
              <a:rPr lang="en-US" dirty="0"/>
              <a:t>      </a:t>
            </a:r>
            <a:r>
              <a:rPr lang="en-US" dirty="0" err="1"/>
              <a:t>System.out.println</a:t>
            </a:r>
            <a:r>
              <a:rPr lang="en-US" dirty="0"/>
              <a:t>("num1++ is: "+num1);</a:t>
            </a:r>
          </a:p>
          <a:p>
            <a:pPr marL="0" indent="0">
              <a:buNone/>
            </a:pPr>
            <a:r>
              <a:rPr lang="en-US" dirty="0"/>
              <a:t>      </a:t>
            </a:r>
            <a:r>
              <a:rPr lang="en-US" dirty="0" err="1"/>
              <a:t>System.out.println</a:t>
            </a:r>
            <a:r>
              <a:rPr lang="en-US" dirty="0"/>
              <a:t>("num2-- is: "+num2);</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20465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5</a:t>
            </a:r>
            <a:endParaRPr lang="en-US" dirty="0"/>
          </a:p>
        </p:txBody>
      </p:sp>
      <p:sp>
        <p:nvSpPr>
          <p:cNvPr id="3" name="Content Placeholder 2"/>
          <p:cNvSpPr>
            <a:spLocks noGrp="1"/>
          </p:cNvSpPr>
          <p:nvPr>
            <p:ph idx="1"/>
          </p:nvPr>
        </p:nvSpPr>
        <p:spPr>
          <a:xfrm>
            <a:off x="425003" y="1275008"/>
            <a:ext cx="9624851" cy="5582992"/>
          </a:xfrm>
        </p:spPr>
        <p:txBody>
          <a:bodyPr/>
          <a:lstStyle/>
          <a:p>
            <a:pPr marL="0" indent="0">
              <a:buNone/>
            </a:pPr>
            <a:r>
              <a:rPr lang="en-US" sz="2800" b="1" dirty="0" smtClean="0"/>
              <a:t>Topics:</a:t>
            </a:r>
          </a:p>
          <a:p>
            <a:pPr marL="0" indent="0">
              <a:buNone/>
            </a:pPr>
            <a:r>
              <a:rPr lang="en-US" b="1" dirty="0" smtClean="0"/>
              <a:t>Operators</a:t>
            </a:r>
          </a:p>
          <a:p>
            <a:pPr marL="457200" indent="-457200">
              <a:buAutoNum type="arabicPeriod"/>
            </a:pPr>
            <a:r>
              <a:rPr lang="en-US" dirty="0" smtClean="0"/>
              <a:t>Logical Operators</a:t>
            </a:r>
          </a:p>
          <a:p>
            <a:pPr marL="457200" indent="-457200">
              <a:buAutoNum type="arabicPeriod"/>
            </a:pPr>
            <a:r>
              <a:rPr lang="en-US" dirty="0" smtClean="0"/>
              <a:t>Conditional Operator</a:t>
            </a:r>
          </a:p>
          <a:p>
            <a:pPr marL="457200" indent="-457200">
              <a:buAutoNum type="arabicPeriod"/>
            </a:pPr>
            <a:r>
              <a:rPr lang="en-US" dirty="0" smtClean="0"/>
              <a:t>Bitwise Operators</a:t>
            </a:r>
          </a:p>
          <a:p>
            <a:pPr marL="457200" indent="-457200">
              <a:buAutoNum type="arabicPeriod"/>
            </a:pPr>
            <a:r>
              <a:rPr lang="en-US" dirty="0" smtClean="0"/>
              <a:t>Ternary Operator</a:t>
            </a:r>
            <a:endParaRPr lang="en-US" b="1" dirty="0"/>
          </a:p>
          <a:p>
            <a:pPr marL="0" indent="0">
              <a:buNone/>
            </a:pPr>
            <a:endParaRPr lang="en-US" dirty="0" smtClean="0"/>
          </a:p>
          <a:p>
            <a:pPr marL="457200" indent="-457200">
              <a:buAutoNum type="arabicPeriod"/>
            </a:pPr>
            <a:endParaRPr lang="en-US" dirty="0"/>
          </a:p>
        </p:txBody>
      </p:sp>
    </p:spTree>
    <p:extLst>
      <p:ext uri="{BB962C8B-B14F-4D97-AF65-F5344CB8AC3E}">
        <p14:creationId xmlns:p14="http://schemas.microsoft.com/office/powerpoint/2010/main" val="1327884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452718"/>
            <a:ext cx="9767500" cy="925321"/>
          </a:xfrm>
        </p:spPr>
        <p:txBody>
          <a:bodyPr/>
          <a:lstStyle/>
          <a:p>
            <a:r>
              <a:rPr lang="en-US" b="1" dirty="0"/>
              <a:t>Logical Operators</a:t>
            </a:r>
            <a:br>
              <a:rPr lang="en-US" b="1" dirty="0"/>
            </a:br>
            <a:endParaRPr lang="en-US" dirty="0"/>
          </a:p>
        </p:txBody>
      </p:sp>
      <p:sp>
        <p:nvSpPr>
          <p:cNvPr id="3" name="Content Placeholder 2"/>
          <p:cNvSpPr>
            <a:spLocks noGrp="1"/>
          </p:cNvSpPr>
          <p:nvPr>
            <p:ph idx="1"/>
          </p:nvPr>
        </p:nvSpPr>
        <p:spPr>
          <a:xfrm>
            <a:off x="283336" y="1378040"/>
            <a:ext cx="11668258" cy="5254580"/>
          </a:xfrm>
        </p:spPr>
        <p:txBody>
          <a:bodyPr>
            <a:normAutofit/>
          </a:bodyPr>
          <a:lstStyle/>
          <a:p>
            <a:r>
              <a:rPr lang="en-US" dirty="0"/>
              <a:t>Logical Operators are used with binary variables. They are mainly used in conditional statements and loops for evaluating a condition</a:t>
            </a:r>
            <a:r>
              <a:rPr lang="en-US" dirty="0" smtClean="0"/>
              <a:t>.</a:t>
            </a:r>
            <a:endParaRPr lang="en-US" dirty="0"/>
          </a:p>
          <a:p>
            <a:r>
              <a:rPr lang="en-US" dirty="0"/>
              <a:t>Logical operators in java are: &amp;&amp;, ||, </a:t>
            </a:r>
            <a:r>
              <a:rPr lang="en-US" dirty="0" smtClean="0"/>
              <a:t>!</a:t>
            </a:r>
            <a:endParaRPr lang="en-US" dirty="0"/>
          </a:p>
          <a:p>
            <a:r>
              <a:rPr lang="en-US" dirty="0"/>
              <a:t>Let’s say we have two </a:t>
            </a:r>
            <a:r>
              <a:rPr lang="en-US" dirty="0" err="1"/>
              <a:t>boolean</a:t>
            </a:r>
            <a:r>
              <a:rPr lang="en-US" dirty="0"/>
              <a:t> variables b1 and b2</a:t>
            </a:r>
            <a:r>
              <a:rPr lang="en-US" dirty="0" smtClean="0"/>
              <a:t>.</a:t>
            </a:r>
            <a:endParaRPr lang="en-US" dirty="0"/>
          </a:p>
          <a:p>
            <a:r>
              <a:rPr lang="en-US" dirty="0"/>
              <a:t>b1&amp;&amp;b2 will return true if both b1 and b2 are true else it would return false</a:t>
            </a:r>
            <a:r>
              <a:rPr lang="en-US" dirty="0" smtClean="0"/>
              <a:t>.</a:t>
            </a:r>
            <a:endParaRPr lang="en-US" dirty="0"/>
          </a:p>
          <a:p>
            <a:r>
              <a:rPr lang="en-US" dirty="0"/>
              <a:t>b1||b2 will return false if both b1 and b2 are false else it would return true</a:t>
            </a:r>
            <a:r>
              <a:rPr lang="en-US" dirty="0" smtClean="0"/>
              <a:t>.</a:t>
            </a:r>
            <a:endParaRPr lang="en-US" dirty="0"/>
          </a:p>
          <a:p>
            <a:r>
              <a:rPr lang="en-US" dirty="0"/>
              <a:t>!b1 would return the opposite of b1, that means it would be true if b1 is false and it would return false if b1 is true.</a:t>
            </a:r>
          </a:p>
        </p:txBody>
      </p:sp>
    </p:spTree>
    <p:extLst>
      <p:ext uri="{BB962C8B-B14F-4D97-AF65-F5344CB8AC3E}">
        <p14:creationId xmlns:p14="http://schemas.microsoft.com/office/powerpoint/2010/main" val="326895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811370"/>
            <a:ext cx="9465972" cy="4524315"/>
          </a:xfrm>
          <a:prstGeom prst="rect">
            <a:avLst/>
          </a:prstGeom>
        </p:spPr>
        <p:txBody>
          <a:bodyPr wrap="square">
            <a:spAutoFit/>
          </a:bodyPr>
          <a:lstStyle/>
          <a:p>
            <a:r>
              <a:rPr lang="en-US" sz="2400" b="1" dirty="0"/>
              <a:t>Example of Logical </a:t>
            </a:r>
            <a:r>
              <a:rPr lang="en-US" sz="2400" b="1" dirty="0" smtClean="0"/>
              <a:t>Operators</a:t>
            </a:r>
          </a:p>
          <a:p>
            <a:endParaRPr lang="en-US" sz="2400" b="1" dirty="0"/>
          </a:p>
          <a:p>
            <a:r>
              <a:rPr lang="en-US" sz="2400" dirty="0"/>
              <a:t>public class </a:t>
            </a:r>
            <a:r>
              <a:rPr lang="en-US" sz="2400" dirty="0" err="1"/>
              <a:t>LogicalOperatorDemo</a:t>
            </a:r>
            <a:r>
              <a:rPr lang="en-US" sz="2400" dirty="0"/>
              <a:t> {</a:t>
            </a:r>
          </a:p>
          <a:p>
            <a:r>
              <a:rPr lang="en-US" sz="2400" dirty="0"/>
              <a:t>   public static void main(String </a:t>
            </a:r>
            <a:r>
              <a:rPr lang="en-US" sz="2400" dirty="0" err="1"/>
              <a:t>args</a:t>
            </a:r>
            <a:r>
              <a:rPr lang="en-US" sz="2400" dirty="0"/>
              <a:t>[]) {</a:t>
            </a:r>
          </a:p>
          <a:p>
            <a:r>
              <a:rPr lang="en-US" sz="2400" dirty="0"/>
              <a:t>      </a:t>
            </a:r>
            <a:r>
              <a:rPr lang="en-US" sz="2400" dirty="0" err="1"/>
              <a:t>boolean</a:t>
            </a:r>
            <a:r>
              <a:rPr lang="en-US" sz="2400" dirty="0"/>
              <a:t> b1 = true;</a:t>
            </a:r>
          </a:p>
          <a:p>
            <a:r>
              <a:rPr lang="en-US" sz="2400" dirty="0"/>
              <a:t>      </a:t>
            </a:r>
            <a:r>
              <a:rPr lang="en-US" sz="2400" dirty="0" err="1"/>
              <a:t>boolean</a:t>
            </a:r>
            <a:r>
              <a:rPr lang="en-US" sz="2400" dirty="0"/>
              <a:t> b2 = false;</a:t>
            </a:r>
          </a:p>
          <a:p>
            <a:endParaRPr lang="en-US" sz="2400" dirty="0"/>
          </a:p>
          <a:p>
            <a:r>
              <a:rPr lang="en-US" sz="2400" dirty="0"/>
              <a:t>      </a:t>
            </a:r>
            <a:r>
              <a:rPr lang="en-US" sz="2400" dirty="0" err="1"/>
              <a:t>System.out.println</a:t>
            </a:r>
            <a:r>
              <a:rPr lang="en-US" sz="2400" dirty="0"/>
              <a:t>("b1 &amp;&amp; b2: " + (b1&amp;&amp;b2));</a:t>
            </a:r>
          </a:p>
          <a:p>
            <a:r>
              <a:rPr lang="en-US" sz="2400" dirty="0"/>
              <a:t>      </a:t>
            </a:r>
            <a:r>
              <a:rPr lang="en-US" sz="2400" dirty="0" err="1"/>
              <a:t>System.out.println</a:t>
            </a:r>
            <a:r>
              <a:rPr lang="en-US" sz="2400" dirty="0"/>
              <a:t>("b1 || b2: " + (b1||b2));</a:t>
            </a:r>
          </a:p>
          <a:p>
            <a:r>
              <a:rPr lang="en-US" sz="2400" dirty="0"/>
              <a:t>      </a:t>
            </a:r>
            <a:r>
              <a:rPr lang="en-US" sz="2400" dirty="0" err="1"/>
              <a:t>System.out.println</a:t>
            </a:r>
            <a:r>
              <a:rPr lang="en-US" sz="2400" dirty="0"/>
              <a:t>("!(b1 &amp;&amp; b2): " + !(b1&amp;&amp;b2));</a:t>
            </a:r>
          </a:p>
          <a:p>
            <a:r>
              <a:rPr lang="en-US" sz="2400" dirty="0"/>
              <a:t>   }</a:t>
            </a:r>
          </a:p>
          <a:p>
            <a:r>
              <a:rPr lang="en-US" sz="2400" dirty="0"/>
              <a:t>}</a:t>
            </a:r>
          </a:p>
        </p:txBody>
      </p:sp>
    </p:spTree>
    <p:extLst>
      <p:ext uri="{BB962C8B-B14F-4D97-AF65-F5344CB8AC3E}">
        <p14:creationId xmlns:p14="http://schemas.microsoft.com/office/powerpoint/2010/main" val="214070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452718"/>
            <a:ext cx="9767499" cy="848048"/>
          </a:xfrm>
        </p:spPr>
        <p:txBody>
          <a:bodyPr/>
          <a:lstStyle/>
          <a:p>
            <a:r>
              <a:rPr lang="en-US" b="1" dirty="0"/>
              <a:t>Comparison(Relational) operators</a:t>
            </a:r>
            <a:br>
              <a:rPr lang="en-US" b="1" dirty="0"/>
            </a:br>
            <a:endParaRPr lang="en-US" dirty="0"/>
          </a:p>
        </p:txBody>
      </p:sp>
      <p:sp>
        <p:nvSpPr>
          <p:cNvPr id="3" name="Content Placeholder 2"/>
          <p:cNvSpPr>
            <a:spLocks noGrp="1"/>
          </p:cNvSpPr>
          <p:nvPr>
            <p:ph idx="1"/>
          </p:nvPr>
        </p:nvSpPr>
        <p:spPr>
          <a:xfrm>
            <a:off x="283336" y="1300766"/>
            <a:ext cx="11513712" cy="5306096"/>
          </a:xfrm>
        </p:spPr>
        <p:txBody>
          <a:bodyPr/>
          <a:lstStyle/>
          <a:p>
            <a:r>
              <a:rPr lang="en-US" sz="2400" dirty="0"/>
              <a:t>We have six relational operators in Java: ==, !=, &gt;, &lt;, &gt;=, &lt;=</a:t>
            </a:r>
          </a:p>
          <a:p>
            <a:r>
              <a:rPr lang="en-US" sz="2400" b="1" dirty="0"/>
              <a:t>==</a:t>
            </a:r>
            <a:r>
              <a:rPr lang="en-US" sz="2400" dirty="0"/>
              <a:t> returns true if both the left side and right side are equal</a:t>
            </a:r>
          </a:p>
          <a:p>
            <a:r>
              <a:rPr lang="en-US" sz="2400" b="1" dirty="0"/>
              <a:t>!=</a:t>
            </a:r>
            <a:r>
              <a:rPr lang="en-US" sz="2400" dirty="0"/>
              <a:t> returns true if left side is not equal to the right side of operator.</a:t>
            </a:r>
          </a:p>
          <a:p>
            <a:r>
              <a:rPr lang="en-US" sz="2400" b="1" dirty="0"/>
              <a:t>&gt;</a:t>
            </a:r>
            <a:r>
              <a:rPr lang="en-US" sz="2400" dirty="0"/>
              <a:t> returns true if left side is greater than right.</a:t>
            </a:r>
          </a:p>
          <a:p>
            <a:r>
              <a:rPr lang="en-US" sz="2400" b="1" dirty="0"/>
              <a:t>&lt;</a:t>
            </a:r>
            <a:r>
              <a:rPr lang="en-US" sz="2400" dirty="0"/>
              <a:t> returns true if left side is less than right side.</a:t>
            </a:r>
          </a:p>
          <a:p>
            <a:r>
              <a:rPr lang="en-US" sz="2400" b="1" dirty="0"/>
              <a:t>&gt;=</a:t>
            </a:r>
            <a:r>
              <a:rPr lang="en-US" sz="2400" dirty="0"/>
              <a:t> returns true if left side is greater than or equal to right side.</a:t>
            </a:r>
          </a:p>
          <a:p>
            <a:r>
              <a:rPr lang="en-US" sz="2400" b="1" dirty="0"/>
              <a:t>&lt;=</a:t>
            </a:r>
            <a:r>
              <a:rPr lang="en-US" sz="2400" dirty="0"/>
              <a:t> returns true if left side is less than or equal to right side.</a:t>
            </a:r>
          </a:p>
          <a:p>
            <a:endParaRPr lang="en-US" dirty="0"/>
          </a:p>
        </p:txBody>
      </p:sp>
    </p:spTree>
    <p:extLst>
      <p:ext uri="{BB962C8B-B14F-4D97-AF65-F5344CB8AC3E}">
        <p14:creationId xmlns:p14="http://schemas.microsoft.com/office/powerpoint/2010/main" val="34975057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2428" y="437882"/>
            <a:ext cx="8551572" cy="6463308"/>
          </a:xfrm>
          <a:prstGeom prst="rect">
            <a:avLst/>
          </a:prstGeom>
        </p:spPr>
        <p:txBody>
          <a:bodyPr wrap="square">
            <a:spAutoFit/>
          </a:bodyPr>
          <a:lstStyle/>
          <a:p>
            <a:r>
              <a:rPr lang="en-US" dirty="0"/>
              <a:t>public class </a:t>
            </a:r>
            <a:r>
              <a:rPr lang="en-US" dirty="0" err="1"/>
              <a:t>RelationalOperatorDemo</a:t>
            </a:r>
            <a:r>
              <a:rPr lang="en-US" dirty="0"/>
              <a:t> {</a:t>
            </a:r>
          </a:p>
          <a:p>
            <a:r>
              <a:rPr lang="en-US" dirty="0"/>
              <a:t>   public static void main(String </a:t>
            </a:r>
            <a:r>
              <a:rPr lang="en-US" dirty="0" err="1"/>
              <a:t>args</a:t>
            </a:r>
            <a:r>
              <a:rPr lang="en-US" dirty="0"/>
              <a:t>[]) {</a:t>
            </a:r>
          </a:p>
          <a:p>
            <a:r>
              <a:rPr lang="en-US" dirty="0"/>
              <a:t>      </a:t>
            </a:r>
            <a:r>
              <a:rPr lang="en-US" dirty="0" err="1"/>
              <a:t>int</a:t>
            </a:r>
            <a:r>
              <a:rPr lang="en-US" dirty="0"/>
              <a:t> num1 = 10;</a:t>
            </a:r>
          </a:p>
          <a:p>
            <a:r>
              <a:rPr lang="en-US" dirty="0"/>
              <a:t>      </a:t>
            </a:r>
            <a:r>
              <a:rPr lang="en-US" dirty="0" err="1"/>
              <a:t>int</a:t>
            </a:r>
            <a:r>
              <a:rPr lang="en-US" dirty="0"/>
              <a:t> num2 = 50;</a:t>
            </a:r>
          </a:p>
          <a:p>
            <a:r>
              <a:rPr lang="en-US" dirty="0"/>
              <a:t>      if (num1==num2) {</a:t>
            </a:r>
          </a:p>
          <a:p>
            <a:r>
              <a:rPr lang="en-US" dirty="0"/>
              <a:t>	 </a:t>
            </a:r>
            <a:r>
              <a:rPr lang="en-US" dirty="0" err="1"/>
              <a:t>System.out.println</a:t>
            </a:r>
            <a:r>
              <a:rPr lang="en-US" dirty="0"/>
              <a:t>("num1 and num2 are equal");</a:t>
            </a:r>
          </a:p>
          <a:p>
            <a:r>
              <a:rPr lang="en-US" dirty="0"/>
              <a:t>      }</a:t>
            </a:r>
          </a:p>
          <a:p>
            <a:r>
              <a:rPr lang="en-US" dirty="0"/>
              <a:t>      else{</a:t>
            </a:r>
          </a:p>
          <a:p>
            <a:r>
              <a:rPr lang="en-US" dirty="0"/>
              <a:t>	 </a:t>
            </a:r>
            <a:r>
              <a:rPr lang="en-US" dirty="0" err="1"/>
              <a:t>System.out.println</a:t>
            </a:r>
            <a:r>
              <a:rPr lang="en-US" dirty="0"/>
              <a:t>("num1 and num2 are not equal");</a:t>
            </a:r>
          </a:p>
          <a:p>
            <a:r>
              <a:rPr lang="en-US" dirty="0"/>
              <a:t>      }</a:t>
            </a:r>
          </a:p>
          <a:p>
            <a:endParaRPr lang="en-US" dirty="0"/>
          </a:p>
          <a:p>
            <a:r>
              <a:rPr lang="en-US" dirty="0"/>
              <a:t>      if( num1 != num2 ){</a:t>
            </a:r>
          </a:p>
          <a:p>
            <a:r>
              <a:rPr lang="en-US" dirty="0"/>
              <a:t>	 </a:t>
            </a:r>
            <a:r>
              <a:rPr lang="en-US" dirty="0" err="1"/>
              <a:t>System.out.println</a:t>
            </a:r>
            <a:r>
              <a:rPr lang="en-US" dirty="0"/>
              <a:t>("num1 and num2 are not equal");</a:t>
            </a:r>
          </a:p>
          <a:p>
            <a:r>
              <a:rPr lang="en-US" dirty="0"/>
              <a:t>      }</a:t>
            </a:r>
          </a:p>
          <a:p>
            <a:r>
              <a:rPr lang="en-US" dirty="0"/>
              <a:t>      else{</a:t>
            </a:r>
          </a:p>
          <a:p>
            <a:r>
              <a:rPr lang="en-US" dirty="0"/>
              <a:t>	 </a:t>
            </a:r>
            <a:r>
              <a:rPr lang="en-US" dirty="0" err="1"/>
              <a:t>System.out.println</a:t>
            </a:r>
            <a:r>
              <a:rPr lang="en-US" dirty="0"/>
              <a:t>("num1 and num2 are equal");</a:t>
            </a:r>
          </a:p>
          <a:p>
            <a:r>
              <a:rPr lang="en-US" dirty="0"/>
              <a:t>      </a:t>
            </a:r>
            <a:r>
              <a:rPr lang="en-US" dirty="0" smtClean="0"/>
              <a:t>}</a:t>
            </a:r>
          </a:p>
          <a:p>
            <a:r>
              <a:rPr lang="en-US" dirty="0"/>
              <a:t>if( num1 &gt; num2 ){</a:t>
            </a:r>
          </a:p>
          <a:p>
            <a:r>
              <a:rPr lang="en-US" dirty="0"/>
              <a:t>	 </a:t>
            </a:r>
            <a:r>
              <a:rPr lang="en-US" dirty="0" err="1"/>
              <a:t>System.out.println</a:t>
            </a:r>
            <a:r>
              <a:rPr lang="en-US" dirty="0"/>
              <a:t>("num1 is greater than num2");</a:t>
            </a:r>
          </a:p>
          <a:p>
            <a:r>
              <a:rPr lang="en-US" dirty="0"/>
              <a:t>      }</a:t>
            </a:r>
          </a:p>
          <a:p>
            <a:r>
              <a:rPr lang="en-US" dirty="0"/>
              <a:t>      else{</a:t>
            </a:r>
          </a:p>
          <a:p>
            <a:r>
              <a:rPr lang="en-US" dirty="0"/>
              <a:t>	 </a:t>
            </a:r>
            <a:r>
              <a:rPr lang="en-US" dirty="0" err="1"/>
              <a:t>System.out.println</a:t>
            </a:r>
            <a:r>
              <a:rPr lang="en-US" dirty="0"/>
              <a:t>("num1 is not greater than num2");</a:t>
            </a:r>
          </a:p>
          <a:p>
            <a:r>
              <a:rPr lang="en-US" dirty="0"/>
              <a:t>      </a:t>
            </a:r>
            <a:r>
              <a:rPr lang="en-US" dirty="0" smtClean="0"/>
              <a:t>}}</a:t>
            </a:r>
            <a:endParaRPr lang="en-US" dirty="0"/>
          </a:p>
        </p:txBody>
      </p:sp>
    </p:spTree>
    <p:extLst>
      <p:ext uri="{BB962C8B-B14F-4D97-AF65-F5344CB8AC3E}">
        <p14:creationId xmlns:p14="http://schemas.microsoft.com/office/powerpoint/2010/main" val="2413715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452718"/>
            <a:ext cx="9754620" cy="925321"/>
          </a:xfrm>
        </p:spPr>
        <p:txBody>
          <a:bodyPr/>
          <a:lstStyle/>
          <a:p>
            <a:r>
              <a:rPr lang="en-US" b="1" dirty="0"/>
              <a:t>Bitwise Operators</a:t>
            </a:r>
            <a:br>
              <a:rPr lang="en-US" b="1" dirty="0"/>
            </a:br>
            <a:endParaRPr lang="en-US" dirty="0"/>
          </a:p>
        </p:txBody>
      </p:sp>
      <p:sp>
        <p:nvSpPr>
          <p:cNvPr id="3" name="Content Placeholder 2"/>
          <p:cNvSpPr>
            <a:spLocks noGrp="1"/>
          </p:cNvSpPr>
          <p:nvPr>
            <p:ph idx="1"/>
          </p:nvPr>
        </p:nvSpPr>
        <p:spPr>
          <a:xfrm>
            <a:off x="296214" y="1378040"/>
            <a:ext cx="11204620" cy="5293216"/>
          </a:xfrm>
        </p:spPr>
        <p:txBody>
          <a:bodyPr/>
          <a:lstStyle/>
          <a:p>
            <a:r>
              <a:rPr lang="en-US" dirty="0"/>
              <a:t>There are six bitwise Operators: &amp;, |, ^, ~, &lt;&lt;, &gt;&gt;</a:t>
            </a:r>
          </a:p>
          <a:p>
            <a:pPr marL="0" indent="0">
              <a:buNone/>
            </a:pPr>
            <a:r>
              <a:rPr lang="en-US" dirty="0"/>
              <a:t>num1 = 11; /* equal to 00001011*/</a:t>
            </a:r>
            <a:br>
              <a:rPr lang="en-US" dirty="0"/>
            </a:br>
            <a:r>
              <a:rPr lang="en-US" dirty="0"/>
              <a:t>num2 = 22; /* equal to 00010110 </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11508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452718"/>
            <a:ext cx="9767499" cy="796533"/>
          </a:xfrm>
        </p:spPr>
        <p:txBody>
          <a:bodyPr/>
          <a:lstStyle/>
          <a:p>
            <a:r>
              <a:rPr lang="en-US" dirty="0"/>
              <a:t>Interface</a:t>
            </a:r>
            <a:br>
              <a:rPr lang="en-US" dirty="0"/>
            </a:br>
            <a:endParaRPr lang="en-US" dirty="0"/>
          </a:p>
        </p:txBody>
      </p:sp>
      <p:sp>
        <p:nvSpPr>
          <p:cNvPr id="3" name="Content Placeholder 2"/>
          <p:cNvSpPr>
            <a:spLocks noGrp="1"/>
          </p:cNvSpPr>
          <p:nvPr>
            <p:ph idx="1"/>
          </p:nvPr>
        </p:nvSpPr>
        <p:spPr>
          <a:xfrm>
            <a:off x="283336" y="1558344"/>
            <a:ext cx="11333408" cy="4971245"/>
          </a:xfrm>
        </p:spPr>
        <p:txBody>
          <a:bodyPr/>
          <a:lstStyle/>
          <a:p>
            <a:r>
              <a:rPr lang="en-US" dirty="0"/>
              <a:t>It should start with the uppercase letter.</a:t>
            </a:r>
          </a:p>
          <a:p>
            <a:r>
              <a:rPr lang="en-US" dirty="0"/>
              <a:t>It should be an adjective such as Runnable, Remote, </a:t>
            </a:r>
            <a:r>
              <a:rPr lang="en-US" dirty="0" err="1"/>
              <a:t>ActionListener</a:t>
            </a:r>
            <a:r>
              <a:rPr lang="en-US" dirty="0"/>
              <a:t>.</a:t>
            </a:r>
          </a:p>
          <a:p>
            <a:pPr marL="0" indent="0">
              <a:buNone/>
            </a:pPr>
            <a:r>
              <a:rPr lang="en-US" dirty="0" smtClean="0"/>
              <a:t>Example:</a:t>
            </a:r>
          </a:p>
          <a:p>
            <a:pPr marL="0" indent="0">
              <a:buNone/>
            </a:pPr>
            <a:r>
              <a:rPr lang="en-US" b="1" dirty="0"/>
              <a:t>interface</a:t>
            </a:r>
            <a:r>
              <a:rPr lang="en-US" dirty="0"/>
              <a:t> Printable  </a:t>
            </a:r>
          </a:p>
          <a:p>
            <a:pPr marL="0" indent="0">
              <a:buNone/>
            </a:pPr>
            <a:r>
              <a:rPr lang="en-US" dirty="0"/>
              <a:t>{  </a:t>
            </a:r>
          </a:p>
          <a:p>
            <a:pPr marL="0" indent="0">
              <a:buNone/>
            </a:pPr>
            <a:r>
              <a:rPr lang="en-US" dirty="0"/>
              <a:t>//code snippet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541396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452718"/>
            <a:ext cx="9909167" cy="873806"/>
          </a:xfrm>
        </p:spPr>
        <p:txBody>
          <a:bodyPr/>
          <a:lstStyle/>
          <a:p>
            <a:r>
              <a:rPr lang="en-US" b="1" dirty="0"/>
              <a:t>Ternary Operator</a:t>
            </a:r>
            <a:br>
              <a:rPr lang="en-US" b="1" dirty="0"/>
            </a:br>
            <a:endParaRPr lang="en-US" dirty="0"/>
          </a:p>
        </p:txBody>
      </p:sp>
      <p:sp>
        <p:nvSpPr>
          <p:cNvPr id="3" name="Content Placeholder 2"/>
          <p:cNvSpPr>
            <a:spLocks noGrp="1"/>
          </p:cNvSpPr>
          <p:nvPr>
            <p:ph idx="1"/>
          </p:nvPr>
        </p:nvSpPr>
        <p:spPr>
          <a:xfrm>
            <a:off x="141668" y="1326524"/>
            <a:ext cx="11719774" cy="5293217"/>
          </a:xfrm>
        </p:spPr>
        <p:txBody>
          <a:bodyPr/>
          <a:lstStyle/>
          <a:p>
            <a:r>
              <a:rPr lang="en-US" dirty="0"/>
              <a:t>This operator evaluates a </a:t>
            </a:r>
            <a:r>
              <a:rPr lang="en-US" dirty="0" err="1"/>
              <a:t>boolean</a:t>
            </a:r>
            <a:r>
              <a:rPr lang="en-US" dirty="0"/>
              <a:t> expression and assign the value based on the result.</a:t>
            </a:r>
            <a:br>
              <a:rPr lang="en-US" dirty="0"/>
            </a:br>
            <a:r>
              <a:rPr lang="en-US" b="1" dirty="0"/>
              <a:t>Syntax</a:t>
            </a:r>
            <a:r>
              <a:rPr lang="en-US" b="1" dirty="0" smtClean="0"/>
              <a:t>:</a:t>
            </a:r>
          </a:p>
          <a:p>
            <a:pPr marL="0" indent="0">
              <a:buNone/>
            </a:pPr>
            <a:r>
              <a:rPr lang="en-US" dirty="0"/>
              <a:t>variable num1 = (expression) ? value if true : value if </a:t>
            </a:r>
            <a:r>
              <a:rPr lang="en-US" dirty="0" smtClean="0"/>
              <a:t>false</a:t>
            </a:r>
          </a:p>
          <a:p>
            <a:pPr marL="0" indent="0">
              <a:buNone/>
            </a:pPr>
            <a:endParaRPr lang="en-US" dirty="0" smtClean="0"/>
          </a:p>
          <a:p>
            <a:pPr marL="0" indent="0">
              <a:buNone/>
            </a:pPr>
            <a:r>
              <a:rPr lang="en-US" sz="2400" dirty="0" smtClean="0"/>
              <a:t>If </a:t>
            </a:r>
            <a:r>
              <a:rPr lang="en-US" sz="2400" dirty="0"/>
              <a:t>the expression results true then the first value before the colon (:) is assigned to the variable num1 else the second value is assigned to the num1</a:t>
            </a:r>
            <a:r>
              <a:rPr lang="en-US" sz="2400" dirty="0" smtClean="0"/>
              <a:t>.</a:t>
            </a:r>
          </a:p>
          <a:p>
            <a:pPr marL="0" indent="0">
              <a:buNone/>
            </a:pPr>
            <a:endParaRPr lang="en-US" dirty="0"/>
          </a:p>
        </p:txBody>
      </p:sp>
    </p:spTree>
    <p:extLst>
      <p:ext uri="{BB962C8B-B14F-4D97-AF65-F5344CB8AC3E}">
        <p14:creationId xmlns:p14="http://schemas.microsoft.com/office/powerpoint/2010/main" val="2857028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13" y="618185"/>
            <a:ext cx="11603865" cy="5632311"/>
          </a:xfrm>
          <a:prstGeom prst="rect">
            <a:avLst/>
          </a:prstGeom>
        </p:spPr>
        <p:txBody>
          <a:bodyPr wrap="square">
            <a:spAutoFit/>
          </a:bodyPr>
          <a:lstStyle/>
          <a:p>
            <a:r>
              <a:rPr lang="en-US" dirty="0"/>
              <a:t>public class </a:t>
            </a:r>
            <a:r>
              <a:rPr lang="en-US" dirty="0" err="1"/>
              <a:t>TernaryOperatorDemo</a:t>
            </a:r>
            <a:r>
              <a:rPr lang="en-US" dirty="0"/>
              <a:t> {</a:t>
            </a:r>
          </a:p>
          <a:p>
            <a:endParaRPr lang="en-US" dirty="0"/>
          </a:p>
          <a:p>
            <a:r>
              <a:rPr lang="en-US" dirty="0"/>
              <a:t>   public static void main(String </a:t>
            </a:r>
            <a:r>
              <a:rPr lang="en-US" dirty="0" err="1"/>
              <a:t>args</a:t>
            </a:r>
            <a:r>
              <a:rPr lang="en-US" dirty="0"/>
              <a:t>[]) {</a:t>
            </a:r>
          </a:p>
          <a:p>
            <a:r>
              <a:rPr lang="en-US" dirty="0"/>
              <a:t>        </a:t>
            </a:r>
            <a:r>
              <a:rPr lang="en-US" dirty="0" err="1"/>
              <a:t>int</a:t>
            </a:r>
            <a:r>
              <a:rPr lang="en-US" dirty="0"/>
              <a:t> num1, num2;</a:t>
            </a:r>
          </a:p>
          <a:p>
            <a:r>
              <a:rPr lang="en-US" dirty="0"/>
              <a:t>        num1 = 25;</a:t>
            </a:r>
          </a:p>
          <a:p>
            <a:r>
              <a:rPr lang="en-US" dirty="0"/>
              <a:t>        /* num1 is not equal to 10 that's why</a:t>
            </a:r>
          </a:p>
          <a:p>
            <a:r>
              <a:rPr lang="en-US" dirty="0"/>
              <a:t>	 * the second value after colon is assigned</a:t>
            </a:r>
          </a:p>
          <a:p>
            <a:r>
              <a:rPr lang="en-US" dirty="0"/>
              <a:t>	 * to the variable num2</a:t>
            </a:r>
          </a:p>
          <a:p>
            <a:r>
              <a:rPr lang="en-US" dirty="0"/>
              <a:t>	 */</a:t>
            </a:r>
          </a:p>
          <a:p>
            <a:r>
              <a:rPr lang="en-US" dirty="0"/>
              <a:t>	num2 = (num1 == 10) ? 100: 200;</a:t>
            </a:r>
          </a:p>
          <a:p>
            <a:r>
              <a:rPr lang="en-US" dirty="0"/>
              <a:t>	</a:t>
            </a:r>
            <a:r>
              <a:rPr lang="en-US" dirty="0" err="1"/>
              <a:t>System.out.println</a:t>
            </a:r>
            <a:r>
              <a:rPr lang="en-US" dirty="0"/>
              <a:t>( "num2: "+num2);</a:t>
            </a:r>
          </a:p>
          <a:p>
            <a:endParaRPr lang="en-US" dirty="0"/>
          </a:p>
          <a:p>
            <a:r>
              <a:rPr lang="en-US" dirty="0"/>
              <a:t>	/* num1 is equal to 25 that's why</a:t>
            </a:r>
          </a:p>
          <a:p>
            <a:r>
              <a:rPr lang="en-US" dirty="0"/>
              <a:t>	 * the first value is assigned</a:t>
            </a:r>
          </a:p>
          <a:p>
            <a:r>
              <a:rPr lang="en-US" dirty="0"/>
              <a:t>	 * to the variable num2</a:t>
            </a:r>
          </a:p>
          <a:p>
            <a:r>
              <a:rPr lang="en-US" dirty="0"/>
              <a:t>	 */</a:t>
            </a:r>
          </a:p>
          <a:p>
            <a:r>
              <a:rPr lang="en-US" dirty="0"/>
              <a:t>	num2 = (num1 == 25) ? 100: 200;</a:t>
            </a:r>
          </a:p>
          <a:p>
            <a:r>
              <a:rPr lang="en-US" dirty="0"/>
              <a:t>	</a:t>
            </a:r>
            <a:r>
              <a:rPr lang="en-US" dirty="0" err="1"/>
              <a:t>System.out.println</a:t>
            </a:r>
            <a:r>
              <a:rPr lang="en-US" dirty="0"/>
              <a:t>( "num2: "+num2);</a:t>
            </a:r>
          </a:p>
          <a:p>
            <a:r>
              <a:rPr lang="en-US" dirty="0"/>
              <a:t>   }</a:t>
            </a:r>
          </a:p>
          <a:p>
            <a:r>
              <a:rPr lang="en-US" dirty="0"/>
              <a:t>}</a:t>
            </a:r>
          </a:p>
        </p:txBody>
      </p:sp>
    </p:spTree>
    <p:extLst>
      <p:ext uri="{BB962C8B-B14F-4D97-AF65-F5344CB8AC3E}">
        <p14:creationId xmlns:p14="http://schemas.microsoft.com/office/powerpoint/2010/main" val="4008279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6</a:t>
            </a:r>
            <a:endParaRPr lang="en-US" dirty="0"/>
          </a:p>
        </p:txBody>
      </p:sp>
      <p:sp>
        <p:nvSpPr>
          <p:cNvPr id="3" name="Content Placeholder 2"/>
          <p:cNvSpPr>
            <a:spLocks noGrp="1"/>
          </p:cNvSpPr>
          <p:nvPr>
            <p:ph idx="1"/>
          </p:nvPr>
        </p:nvSpPr>
        <p:spPr>
          <a:xfrm>
            <a:off x="193183" y="1107583"/>
            <a:ext cx="11346287" cy="5409127"/>
          </a:xfrm>
        </p:spPr>
        <p:txBody>
          <a:bodyPr/>
          <a:lstStyle/>
          <a:p>
            <a:pPr marL="0" indent="0">
              <a:buNone/>
            </a:pPr>
            <a:r>
              <a:rPr lang="en-US" dirty="0" smtClean="0"/>
              <a:t>Topics:</a:t>
            </a:r>
          </a:p>
          <a:p>
            <a:pPr marL="0" indent="0">
              <a:buNone/>
            </a:pPr>
            <a:r>
              <a:rPr lang="en-US" b="1" dirty="0" smtClean="0"/>
              <a:t>Special </a:t>
            </a:r>
            <a:r>
              <a:rPr lang="en-US" b="1" dirty="0"/>
              <a:t>Operators</a:t>
            </a:r>
          </a:p>
          <a:p>
            <a:pPr marL="457200" indent="-457200">
              <a:buAutoNum type="arabicPeriod"/>
            </a:pPr>
            <a:r>
              <a:rPr lang="en-US" dirty="0"/>
              <a:t>String Concatenation Operator</a:t>
            </a:r>
          </a:p>
          <a:p>
            <a:pPr marL="457200" indent="-457200">
              <a:buAutoNum type="arabicPeriod"/>
            </a:pPr>
            <a:r>
              <a:rPr lang="en-US" dirty="0" err="1"/>
              <a:t>Instanceof</a:t>
            </a:r>
            <a:r>
              <a:rPr lang="en-US" dirty="0"/>
              <a:t> </a:t>
            </a:r>
            <a:r>
              <a:rPr lang="en-US" dirty="0" smtClean="0"/>
              <a:t>Operator</a:t>
            </a:r>
          </a:p>
          <a:p>
            <a:pPr marL="457200" indent="-457200">
              <a:buAutoNum type="arabicPeriod"/>
            </a:pPr>
            <a:r>
              <a:rPr lang="en-US" dirty="0" smtClean="0"/>
              <a:t>Type cast </a:t>
            </a:r>
            <a:r>
              <a:rPr lang="en-US" dirty="0" smtClean="0"/>
              <a:t>operator</a:t>
            </a:r>
          </a:p>
          <a:p>
            <a:pPr marL="457200" indent="-457200">
              <a:buAutoNum type="arabicPeriod"/>
            </a:pPr>
            <a:r>
              <a:rPr lang="en-US" dirty="0" smtClean="0"/>
              <a:t>New Operator</a:t>
            </a:r>
          </a:p>
          <a:p>
            <a:pPr marL="457200" indent="-457200">
              <a:buAutoNum type="arabicPeriod"/>
            </a:pPr>
            <a:r>
              <a:rPr lang="en-US" dirty="0" smtClean="0"/>
              <a:t>[] Operator</a:t>
            </a:r>
            <a:endParaRPr lang="en-US" dirty="0" smtClean="0"/>
          </a:p>
          <a:p>
            <a:pPr marL="457200"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598143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452718"/>
            <a:ext cx="9883409" cy="938200"/>
          </a:xfrm>
        </p:spPr>
        <p:txBody>
          <a:bodyPr/>
          <a:lstStyle/>
          <a:p>
            <a:r>
              <a:rPr lang="en-US" dirty="0" smtClean="0"/>
              <a:t>String Concatenation Operator</a:t>
            </a:r>
            <a:endParaRPr lang="en-US" dirty="0"/>
          </a:p>
        </p:txBody>
      </p:sp>
      <p:sp>
        <p:nvSpPr>
          <p:cNvPr id="3" name="Content Placeholder 2"/>
          <p:cNvSpPr>
            <a:spLocks noGrp="1"/>
          </p:cNvSpPr>
          <p:nvPr>
            <p:ph idx="1"/>
          </p:nvPr>
        </p:nvSpPr>
        <p:spPr>
          <a:xfrm>
            <a:off x="167426" y="1390918"/>
            <a:ext cx="11372044" cy="5125792"/>
          </a:xfrm>
        </p:spPr>
        <p:txBody>
          <a:bodyPr/>
          <a:lstStyle/>
          <a:p>
            <a:r>
              <a:rPr lang="en-US" dirty="0" smtClean="0"/>
              <a:t>The only overloaded operator in Java is ‘+’ operator</a:t>
            </a:r>
          </a:p>
          <a:p>
            <a:r>
              <a:rPr lang="en-US" dirty="0" smtClean="0"/>
              <a:t>Some time it acts as arithmetic operator and some time it acts as string concatenation operator</a:t>
            </a:r>
          </a:p>
          <a:p>
            <a:pPr marL="0" indent="0">
              <a:buNone/>
            </a:pPr>
            <a:r>
              <a:rPr lang="en-US" dirty="0" smtClean="0"/>
              <a:t>e.g.- 10 +20 =30;  ,    “</a:t>
            </a:r>
            <a:r>
              <a:rPr lang="en-US" dirty="0" err="1" smtClean="0"/>
              <a:t>ab”+”cd</a:t>
            </a:r>
            <a:r>
              <a:rPr lang="en-US" dirty="0" smtClean="0"/>
              <a:t>”= </a:t>
            </a:r>
            <a:r>
              <a:rPr lang="en-US" dirty="0" err="1" smtClean="0"/>
              <a:t>abcd</a:t>
            </a:r>
            <a:r>
              <a:rPr lang="en-US" dirty="0" smtClean="0"/>
              <a:t>;</a:t>
            </a:r>
          </a:p>
          <a:p>
            <a:r>
              <a:rPr lang="en-US" dirty="0" smtClean="0"/>
              <a:t>If </a:t>
            </a:r>
            <a:r>
              <a:rPr lang="en-US" dirty="0" err="1" smtClean="0"/>
              <a:t>atleast</a:t>
            </a:r>
            <a:r>
              <a:rPr lang="en-US" dirty="0" smtClean="0"/>
              <a:t> one argument is the string type then + operator acts as concatenation operator and if both the arguments are  numbers type then + operator act as arithmetic addition operator</a:t>
            </a:r>
          </a:p>
          <a:p>
            <a:pPr marL="0" indent="0">
              <a:buNone/>
            </a:pPr>
            <a:r>
              <a:rPr lang="en-US" dirty="0" smtClean="0"/>
              <a:t>Ex: String a = “Java”;</a:t>
            </a:r>
          </a:p>
          <a:p>
            <a:pPr marL="0" indent="0">
              <a:buNone/>
            </a:pPr>
            <a:r>
              <a:rPr lang="en-US" dirty="0" err="1" smtClean="0"/>
              <a:t>Int</a:t>
            </a:r>
            <a:r>
              <a:rPr lang="en-US" dirty="0" smtClean="0"/>
              <a:t> b = 10, c =  20, d = 30;</a:t>
            </a:r>
          </a:p>
          <a:p>
            <a:pPr marL="0" indent="0">
              <a:buNone/>
            </a:pPr>
            <a:endParaRPr lang="en-US" dirty="0" smtClean="0"/>
          </a:p>
          <a:p>
            <a:pPr marL="0" indent="0">
              <a:buNone/>
            </a:pPr>
            <a:r>
              <a:rPr lang="en-US" dirty="0" smtClean="0"/>
              <a:t> 1. a + b + c + d = java102030;</a:t>
            </a:r>
          </a:p>
          <a:p>
            <a:pPr marL="0" indent="0">
              <a:buNone/>
            </a:pPr>
            <a:r>
              <a:rPr lang="en-US" dirty="0" smtClean="0"/>
              <a:t>2. B + c + d = 50;</a:t>
            </a:r>
          </a:p>
          <a:p>
            <a:pPr marL="0" indent="0">
              <a:buNone/>
            </a:pPr>
            <a:endParaRPr lang="en-US" dirty="0"/>
          </a:p>
        </p:txBody>
      </p:sp>
    </p:spTree>
    <p:extLst>
      <p:ext uri="{BB962C8B-B14F-4D97-AF65-F5344CB8AC3E}">
        <p14:creationId xmlns:p14="http://schemas.microsoft.com/office/powerpoint/2010/main" val="444270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 y="452718"/>
            <a:ext cx="9857651" cy="925321"/>
          </a:xfrm>
        </p:spPr>
        <p:txBody>
          <a:bodyPr/>
          <a:lstStyle/>
          <a:p>
            <a:r>
              <a:rPr lang="en-US" dirty="0" smtClean="0"/>
              <a:t>Instance of Operator</a:t>
            </a:r>
            <a:endParaRPr lang="en-US" dirty="0"/>
          </a:p>
        </p:txBody>
      </p:sp>
      <p:sp>
        <p:nvSpPr>
          <p:cNvPr id="3" name="Content Placeholder 2"/>
          <p:cNvSpPr>
            <a:spLocks noGrp="1"/>
          </p:cNvSpPr>
          <p:nvPr>
            <p:ph idx="1"/>
          </p:nvPr>
        </p:nvSpPr>
        <p:spPr>
          <a:xfrm>
            <a:off x="193183" y="1275008"/>
            <a:ext cx="11578107" cy="5396248"/>
          </a:xfrm>
        </p:spPr>
        <p:txBody>
          <a:bodyPr/>
          <a:lstStyle/>
          <a:p>
            <a:r>
              <a:rPr lang="en-US" dirty="0" smtClean="0"/>
              <a:t>We can use </a:t>
            </a:r>
            <a:r>
              <a:rPr lang="en-US" dirty="0" err="1" smtClean="0"/>
              <a:t>instanceof</a:t>
            </a:r>
            <a:r>
              <a:rPr lang="en-US" dirty="0" smtClean="0"/>
              <a:t> operator to check whether the given object is of particular type or not</a:t>
            </a:r>
          </a:p>
          <a:p>
            <a:endParaRPr lang="en-US" dirty="0"/>
          </a:p>
          <a:p>
            <a:pPr marL="0" indent="0">
              <a:buNone/>
            </a:pPr>
            <a:r>
              <a:rPr lang="en-US" dirty="0" smtClean="0"/>
              <a:t>Ex:</a:t>
            </a:r>
          </a:p>
          <a:p>
            <a:pPr marL="0" indent="0">
              <a:buNone/>
            </a:pPr>
            <a:r>
              <a:rPr lang="en-US" dirty="0" smtClean="0"/>
              <a:t>1.  String s= “Java”</a:t>
            </a:r>
          </a:p>
          <a:p>
            <a:pPr marL="0" indent="0">
              <a:buNone/>
            </a:pPr>
            <a:r>
              <a:rPr lang="en-US" dirty="0" err="1" smtClean="0"/>
              <a:t>System.out.println</a:t>
            </a:r>
            <a:r>
              <a:rPr lang="en-US" dirty="0" smtClean="0"/>
              <a:t>(s </a:t>
            </a:r>
            <a:r>
              <a:rPr lang="en-US" dirty="0" err="1" smtClean="0"/>
              <a:t>instanceof</a:t>
            </a:r>
            <a:r>
              <a:rPr lang="en-US" dirty="0" smtClean="0"/>
              <a:t> String);</a:t>
            </a:r>
          </a:p>
          <a:p>
            <a:pPr marL="0" indent="0">
              <a:buNone/>
            </a:pPr>
            <a:endParaRPr lang="en-US" dirty="0"/>
          </a:p>
          <a:p>
            <a:pPr marL="0" indent="0">
              <a:buNone/>
            </a:pPr>
            <a:r>
              <a:rPr lang="en-US" dirty="0" smtClean="0"/>
              <a:t>2. Integer I  = 20;</a:t>
            </a:r>
          </a:p>
          <a:p>
            <a:pPr marL="0" indent="0">
              <a:buNone/>
            </a:pPr>
            <a:r>
              <a:rPr lang="en-US" dirty="0" err="1" smtClean="0"/>
              <a:t>System.out.println</a:t>
            </a:r>
            <a:r>
              <a:rPr lang="en-US" dirty="0" smtClean="0"/>
              <a:t>(I </a:t>
            </a:r>
            <a:r>
              <a:rPr lang="en-US" dirty="0" err="1" smtClean="0"/>
              <a:t>instanceof</a:t>
            </a:r>
            <a:r>
              <a:rPr lang="en-US" dirty="0" smtClean="0"/>
              <a:t> Integer);</a:t>
            </a:r>
          </a:p>
          <a:p>
            <a:pPr marL="0" indent="0">
              <a:buNone/>
            </a:pP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3206529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89" y="452718"/>
            <a:ext cx="10161431" cy="938200"/>
          </a:xfrm>
        </p:spPr>
        <p:txBody>
          <a:bodyPr/>
          <a:lstStyle/>
          <a:p>
            <a:r>
              <a:rPr lang="en-US" dirty="0" smtClean="0"/>
              <a:t>Type cast Operator</a:t>
            </a:r>
            <a:endParaRPr lang="en-US" dirty="0"/>
          </a:p>
        </p:txBody>
      </p:sp>
      <p:sp>
        <p:nvSpPr>
          <p:cNvPr id="3" name="Content Placeholder 2"/>
          <p:cNvSpPr>
            <a:spLocks noGrp="1"/>
          </p:cNvSpPr>
          <p:nvPr>
            <p:ph idx="1"/>
          </p:nvPr>
        </p:nvSpPr>
        <p:spPr>
          <a:xfrm>
            <a:off x="270456" y="1390918"/>
            <a:ext cx="11204620" cy="5293217"/>
          </a:xfrm>
        </p:spPr>
        <p:txBody>
          <a:bodyPr/>
          <a:lstStyle/>
          <a:p>
            <a:r>
              <a:rPr lang="en-US" dirty="0" smtClean="0"/>
              <a:t>There are 2 types of type casting</a:t>
            </a:r>
          </a:p>
          <a:p>
            <a:pPr marL="457200" indent="-457200">
              <a:buAutoNum type="arabicPeriod"/>
            </a:pPr>
            <a:r>
              <a:rPr lang="en-US" dirty="0" smtClean="0"/>
              <a:t>Implicit type-casting</a:t>
            </a:r>
          </a:p>
          <a:p>
            <a:pPr marL="457200" indent="-457200">
              <a:buAutoNum type="arabicPeriod"/>
            </a:pPr>
            <a:r>
              <a:rPr lang="en-US" dirty="0" smtClean="0"/>
              <a:t>Explicit type-casting</a:t>
            </a:r>
          </a:p>
          <a:p>
            <a:pPr marL="0" indent="0">
              <a:buNone/>
            </a:pPr>
            <a:r>
              <a:rPr lang="en-US" dirty="0" smtClean="0"/>
              <a:t>Implicit type-casting:</a:t>
            </a:r>
          </a:p>
          <a:p>
            <a:r>
              <a:rPr lang="en-US" dirty="0" smtClean="0"/>
              <a:t>Compiler will be responsible to perform type-casting</a:t>
            </a:r>
          </a:p>
          <a:p>
            <a:r>
              <a:rPr lang="en-US" dirty="0" smtClean="0"/>
              <a:t>Whenever we are assigning smaller data type value to bigger data type variable implicit type-casting will be performed</a:t>
            </a:r>
          </a:p>
          <a:p>
            <a:r>
              <a:rPr lang="en-US" dirty="0" smtClean="0"/>
              <a:t>It is also known as widening or up-casting</a:t>
            </a:r>
          </a:p>
          <a:p>
            <a:r>
              <a:rPr lang="en-US" dirty="0" smtClean="0"/>
              <a:t>There is no loss of information in this type-casting</a:t>
            </a:r>
          </a:p>
          <a:p>
            <a:pPr marL="0" indent="0">
              <a:buNone/>
            </a:pPr>
            <a:r>
              <a:rPr lang="en-US" dirty="0" smtClean="0"/>
              <a:t>Ex:   char c =‘a’;</a:t>
            </a:r>
          </a:p>
          <a:p>
            <a:pPr marL="0" indent="0">
              <a:buNone/>
            </a:pPr>
            <a:r>
              <a:rPr lang="en-US" dirty="0" smtClean="0"/>
              <a:t> </a:t>
            </a:r>
            <a:r>
              <a:rPr lang="en-US" dirty="0" err="1" smtClean="0"/>
              <a:t>int</a:t>
            </a:r>
            <a:r>
              <a:rPr lang="en-US" dirty="0" smtClean="0"/>
              <a:t> </a:t>
            </a:r>
            <a:r>
              <a:rPr lang="en-US" dirty="0" err="1" smtClean="0"/>
              <a:t>i</a:t>
            </a:r>
            <a:r>
              <a:rPr lang="en-US" dirty="0" smtClean="0"/>
              <a:t> = c;</a:t>
            </a:r>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7934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5" y="450759"/>
            <a:ext cx="9672035" cy="2923877"/>
          </a:xfrm>
          <a:prstGeom prst="rect">
            <a:avLst/>
          </a:prstGeom>
          <a:noFill/>
        </p:spPr>
        <p:txBody>
          <a:bodyPr wrap="square" rtlCol="0">
            <a:spAutoFit/>
          </a:bodyPr>
          <a:lstStyle/>
          <a:p>
            <a:r>
              <a:rPr lang="en-US" sz="2400" b="1" dirty="0" smtClean="0"/>
              <a:t>Explicit Type-casting:</a:t>
            </a:r>
          </a:p>
          <a:p>
            <a:pPr marL="285750" indent="-285750">
              <a:buFont typeface="Wingdings" panose="05000000000000000000" pitchFamily="2" charset="2"/>
              <a:buChar char="Ø"/>
            </a:pPr>
            <a:r>
              <a:rPr lang="en-US" sz="2000" dirty="0" smtClean="0"/>
              <a:t>Programmer is responsible to perform explicit type-casting</a:t>
            </a:r>
          </a:p>
          <a:p>
            <a:pPr marL="285750" indent="-285750">
              <a:buFont typeface="Wingdings" panose="05000000000000000000" pitchFamily="2" charset="2"/>
              <a:buChar char="Ø"/>
            </a:pPr>
            <a:r>
              <a:rPr lang="en-US" sz="2000" dirty="0" smtClean="0"/>
              <a:t>When we are assigning bigger data type value to smaller data type variable then explicit type-casting will be perform</a:t>
            </a:r>
          </a:p>
          <a:p>
            <a:pPr marL="285750" indent="-285750">
              <a:buFont typeface="Wingdings" panose="05000000000000000000" pitchFamily="2" charset="2"/>
              <a:buChar char="Ø"/>
            </a:pPr>
            <a:r>
              <a:rPr lang="en-US" sz="2000" dirty="0" smtClean="0"/>
              <a:t>It is also known as narrowing or down-casting</a:t>
            </a:r>
          </a:p>
          <a:p>
            <a:pPr marL="285750" indent="-285750">
              <a:buFont typeface="Wingdings" panose="05000000000000000000" pitchFamily="2" charset="2"/>
              <a:buChar char="Ø"/>
            </a:pPr>
            <a:r>
              <a:rPr lang="en-US" sz="2000" dirty="0" smtClean="0"/>
              <a:t>There may chance to loss of information in this type-casting</a:t>
            </a:r>
          </a:p>
          <a:p>
            <a:pPr marL="285750" indent="-285750">
              <a:buFont typeface="Wingdings" panose="05000000000000000000" pitchFamily="2" charset="2"/>
              <a:buChar char="Ø"/>
            </a:pPr>
            <a:endParaRPr lang="en-US" sz="2000" dirty="0"/>
          </a:p>
          <a:p>
            <a:r>
              <a:rPr lang="en-US" sz="2000" dirty="0" smtClean="0"/>
              <a:t>Ex:  </a:t>
            </a:r>
            <a:r>
              <a:rPr lang="en-US" sz="2000" dirty="0" err="1" smtClean="0"/>
              <a:t>int</a:t>
            </a:r>
            <a:r>
              <a:rPr lang="en-US" sz="2000" dirty="0" smtClean="0"/>
              <a:t> I = 10;</a:t>
            </a:r>
          </a:p>
          <a:p>
            <a:r>
              <a:rPr lang="en-US" sz="2000" dirty="0"/>
              <a:t> </a:t>
            </a:r>
            <a:r>
              <a:rPr lang="en-US" sz="2000" dirty="0" smtClean="0"/>
              <a:t>     byte b=(</a:t>
            </a:r>
            <a:r>
              <a:rPr lang="en-US" sz="2000" dirty="0" err="1" smtClean="0"/>
              <a:t>int</a:t>
            </a:r>
            <a:r>
              <a:rPr lang="en-US" sz="2000" dirty="0" smtClean="0"/>
              <a:t>)I;</a:t>
            </a:r>
            <a:endParaRPr lang="en-US" sz="2000" dirty="0"/>
          </a:p>
        </p:txBody>
      </p:sp>
    </p:spTree>
    <p:extLst>
      <p:ext uri="{BB962C8B-B14F-4D97-AF65-F5344CB8AC3E}">
        <p14:creationId xmlns:p14="http://schemas.microsoft.com/office/powerpoint/2010/main" val="26790064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2" y="452718"/>
            <a:ext cx="9728862" cy="680623"/>
          </a:xfrm>
        </p:spPr>
        <p:txBody>
          <a:bodyPr/>
          <a:lstStyle/>
          <a:p>
            <a:r>
              <a:rPr lang="en-US" dirty="0" smtClean="0"/>
              <a:t>New operator</a:t>
            </a:r>
            <a:endParaRPr lang="en-US" dirty="0"/>
          </a:p>
        </p:txBody>
      </p:sp>
      <p:sp>
        <p:nvSpPr>
          <p:cNvPr id="3" name="Content Placeholder 2"/>
          <p:cNvSpPr>
            <a:spLocks noGrp="1"/>
          </p:cNvSpPr>
          <p:nvPr>
            <p:ph idx="1"/>
          </p:nvPr>
        </p:nvSpPr>
        <p:spPr>
          <a:xfrm>
            <a:off x="193184" y="1133342"/>
            <a:ext cx="9856670" cy="5115058"/>
          </a:xfrm>
        </p:spPr>
        <p:txBody>
          <a:bodyPr/>
          <a:lstStyle/>
          <a:p>
            <a:r>
              <a:rPr lang="en-US" dirty="0" smtClean="0"/>
              <a:t>We can use this new operator to create the </a:t>
            </a:r>
            <a:r>
              <a:rPr lang="en-US" dirty="0" smtClean="0"/>
              <a:t>class object</a:t>
            </a:r>
            <a:endParaRPr lang="en-US" dirty="0" smtClean="0"/>
          </a:p>
          <a:p>
            <a:pPr marL="0" indent="0">
              <a:buNone/>
            </a:pPr>
            <a:r>
              <a:rPr lang="en-US" dirty="0" smtClean="0"/>
              <a:t>Ex:  Test  t = new Test();</a:t>
            </a:r>
          </a:p>
          <a:p>
            <a:pPr marL="0" indent="0">
              <a:buNone/>
            </a:pPr>
            <a:endParaRPr lang="en-US" dirty="0" smtClean="0"/>
          </a:p>
          <a:p>
            <a:pPr marL="0" indent="0">
              <a:spcBef>
                <a:spcPct val="0"/>
              </a:spcBef>
              <a:buNone/>
            </a:pPr>
            <a:r>
              <a:rPr lang="en-US" sz="4200" dirty="0">
                <a:solidFill>
                  <a:schemeClr val="tx2"/>
                </a:solidFill>
              </a:rPr>
              <a:t>[] </a:t>
            </a:r>
            <a:r>
              <a:rPr lang="en-US" sz="4200" dirty="0" smtClean="0">
                <a:solidFill>
                  <a:schemeClr val="tx2"/>
                </a:solidFill>
              </a:rPr>
              <a:t>Operator:</a:t>
            </a:r>
            <a:endParaRPr lang="en-US" sz="4200" dirty="0">
              <a:solidFill>
                <a:schemeClr val="tx2"/>
              </a:solidFill>
            </a:endParaRPr>
          </a:p>
          <a:p>
            <a:r>
              <a:rPr lang="en-US" dirty="0" smtClean="0"/>
              <a:t>We can use this operator to declare and create the arrays</a:t>
            </a:r>
          </a:p>
          <a:p>
            <a:pPr marL="0" indent="0">
              <a:buNone/>
            </a:pPr>
            <a:r>
              <a:rPr lang="en-US" dirty="0" smtClean="0"/>
              <a:t>Ex: </a:t>
            </a:r>
            <a:r>
              <a:rPr lang="en-US" dirty="0" err="1" smtClean="0"/>
              <a:t>int</a:t>
            </a:r>
            <a:r>
              <a:rPr lang="en-US" dirty="0" smtClean="0"/>
              <a:t>[]  x = new </a:t>
            </a:r>
            <a:r>
              <a:rPr lang="en-US" dirty="0" err="1" smtClean="0"/>
              <a:t>int</a:t>
            </a:r>
            <a:r>
              <a:rPr lang="en-US" dirty="0" smtClean="0"/>
              <a:t>[10];</a:t>
            </a:r>
          </a:p>
          <a:p>
            <a:pPr marL="0" indent="0">
              <a:buNone/>
            </a:pPr>
            <a:endParaRPr lang="en-US" dirty="0"/>
          </a:p>
        </p:txBody>
      </p:sp>
    </p:spTree>
    <p:extLst>
      <p:ext uri="{BB962C8B-B14F-4D97-AF65-F5344CB8AC3E}">
        <p14:creationId xmlns:p14="http://schemas.microsoft.com/office/powerpoint/2010/main" val="3442935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7" y="452718"/>
            <a:ext cx="9896288" cy="809412"/>
          </a:xfrm>
        </p:spPr>
        <p:txBody>
          <a:bodyPr/>
          <a:lstStyle/>
          <a:p>
            <a:r>
              <a:rPr lang="en-US" dirty="0" smtClean="0"/>
              <a:t>Flow Control</a:t>
            </a:r>
            <a:endParaRPr lang="en-US" dirty="0"/>
          </a:p>
        </p:txBody>
      </p:sp>
      <p:sp>
        <p:nvSpPr>
          <p:cNvPr id="3" name="Content Placeholder 2"/>
          <p:cNvSpPr>
            <a:spLocks noGrp="1"/>
          </p:cNvSpPr>
          <p:nvPr>
            <p:ph idx="1"/>
          </p:nvPr>
        </p:nvSpPr>
        <p:spPr>
          <a:xfrm>
            <a:off x="270456" y="1416676"/>
            <a:ext cx="11655381" cy="5267459"/>
          </a:xfrm>
        </p:spPr>
        <p:txBody>
          <a:bodyPr/>
          <a:lstStyle/>
          <a:p>
            <a:r>
              <a:rPr lang="en-US" dirty="0" smtClean="0"/>
              <a:t>Flow control describes the order  in which the statements will be </a:t>
            </a:r>
            <a:r>
              <a:rPr lang="en-US" dirty="0" err="1" smtClean="0"/>
              <a:t>exceuted</a:t>
            </a:r>
            <a:endParaRPr lang="en-US" dirty="0" smtClean="0"/>
          </a:p>
          <a:p>
            <a:r>
              <a:rPr lang="en-US" dirty="0" smtClean="0"/>
              <a:t>3 types of flow control are available in java:</a:t>
            </a:r>
          </a:p>
          <a:p>
            <a:pPr marL="0" indent="0">
              <a:buNone/>
            </a:pPr>
            <a:r>
              <a:rPr lang="en-US" dirty="0" smtClean="0"/>
              <a:t>1. Selection Statement : Among several options select only 1 option</a:t>
            </a:r>
          </a:p>
          <a:p>
            <a:pPr marL="0" indent="0">
              <a:buNone/>
            </a:pPr>
            <a:r>
              <a:rPr lang="en-US" dirty="0" smtClean="0"/>
              <a:t>if-else, switch</a:t>
            </a:r>
          </a:p>
          <a:p>
            <a:pPr marL="0" indent="0">
              <a:buNone/>
            </a:pPr>
            <a:endParaRPr lang="en-US" dirty="0" smtClean="0"/>
          </a:p>
          <a:p>
            <a:pPr marL="0" indent="0">
              <a:buNone/>
            </a:pPr>
            <a:r>
              <a:rPr lang="en-US" dirty="0" smtClean="0"/>
              <a:t>2. Iterative statement: Group of statements executed iteratively</a:t>
            </a:r>
          </a:p>
          <a:p>
            <a:pPr marL="0" indent="0">
              <a:buNone/>
            </a:pPr>
            <a:r>
              <a:rPr lang="en-US" dirty="0" smtClean="0"/>
              <a:t> while(), Do-while(), for(), </a:t>
            </a:r>
            <a:r>
              <a:rPr lang="en-US" dirty="0" err="1" smtClean="0"/>
              <a:t>foreach</a:t>
            </a:r>
            <a:r>
              <a:rPr lang="en-US" dirty="0" smtClean="0"/>
              <a:t>()</a:t>
            </a:r>
          </a:p>
          <a:p>
            <a:pPr marL="0" indent="0">
              <a:buNone/>
            </a:pPr>
            <a:endParaRPr lang="en-US" dirty="0" smtClean="0"/>
          </a:p>
          <a:p>
            <a:pPr marL="0" indent="0">
              <a:buNone/>
            </a:pPr>
            <a:r>
              <a:rPr lang="en-US" dirty="0" smtClean="0"/>
              <a:t>3. Transfer statement</a:t>
            </a:r>
          </a:p>
          <a:p>
            <a:pPr marL="0" indent="0">
              <a:buNone/>
            </a:pPr>
            <a:r>
              <a:rPr lang="en-US" dirty="0" smtClean="0"/>
              <a:t>Break, continue, return, try-catch-finally and assert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46044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73" y="452718"/>
            <a:ext cx="9728862" cy="1400530"/>
          </a:xfrm>
        </p:spPr>
        <p:txBody>
          <a:bodyPr/>
          <a:lstStyle/>
          <a:p>
            <a:r>
              <a:rPr lang="en-US" dirty="0" smtClean="0"/>
              <a:t>If-else block</a:t>
            </a:r>
            <a:endParaRPr lang="en-US" dirty="0"/>
          </a:p>
        </p:txBody>
      </p:sp>
      <p:sp>
        <p:nvSpPr>
          <p:cNvPr id="3" name="Content Placeholder 2"/>
          <p:cNvSpPr>
            <a:spLocks noGrp="1"/>
          </p:cNvSpPr>
          <p:nvPr>
            <p:ph idx="1"/>
          </p:nvPr>
        </p:nvSpPr>
        <p:spPr>
          <a:xfrm>
            <a:off x="321974" y="1326524"/>
            <a:ext cx="11475074" cy="5215944"/>
          </a:xfrm>
        </p:spPr>
        <p:txBody>
          <a:bodyPr>
            <a:normAutofit/>
          </a:bodyPr>
          <a:lstStyle/>
          <a:p>
            <a:pPr marL="0" indent="0">
              <a:buNone/>
            </a:pPr>
            <a:r>
              <a:rPr lang="en-US" dirty="0" smtClean="0"/>
              <a:t>Four types:</a:t>
            </a:r>
          </a:p>
          <a:p>
            <a:pPr marL="0" indent="0">
              <a:buNone/>
            </a:pPr>
            <a:r>
              <a:rPr lang="en-US" dirty="0" smtClean="0"/>
              <a:t>a</a:t>
            </a:r>
            <a:r>
              <a:rPr lang="en-US" dirty="0"/>
              <a:t>) if statement</a:t>
            </a:r>
            <a:br>
              <a:rPr lang="en-US" dirty="0"/>
            </a:br>
            <a:r>
              <a:rPr lang="en-US" dirty="0"/>
              <a:t>b) nested if statement</a:t>
            </a:r>
            <a:br>
              <a:rPr lang="en-US" dirty="0"/>
            </a:br>
            <a:r>
              <a:rPr lang="en-US" dirty="0"/>
              <a:t>c) if-else statement</a:t>
            </a:r>
            <a:br>
              <a:rPr lang="en-US" dirty="0"/>
            </a:br>
            <a:r>
              <a:rPr lang="en-US" dirty="0"/>
              <a:t>d) if-else-if statement</a:t>
            </a:r>
            <a:endParaRPr lang="en-US" dirty="0" smtClean="0"/>
          </a:p>
          <a:p>
            <a:pPr marL="0" indent="0">
              <a:buNone/>
            </a:pPr>
            <a:r>
              <a:rPr lang="en-US" b="1" dirty="0" smtClean="0"/>
              <a:t>Important points:</a:t>
            </a:r>
            <a:endParaRPr lang="en-US" b="1" dirty="0">
              <a:solidFill>
                <a:srgbClr val="FF0000"/>
              </a:solidFill>
            </a:endParaRPr>
          </a:p>
          <a:p>
            <a:r>
              <a:rPr lang="en-US" dirty="0" smtClean="0"/>
              <a:t>The argument to the if statement should be Boolean type by mistake if we are trying to provide any  other type then we will get compile type error</a:t>
            </a:r>
          </a:p>
          <a:p>
            <a:r>
              <a:rPr lang="en-US" dirty="0" smtClean="0"/>
              <a:t>Else part and curly braces are optional</a:t>
            </a:r>
          </a:p>
          <a:p>
            <a:r>
              <a:rPr lang="en-US" dirty="0" smtClean="0"/>
              <a:t>Without curly brace only one statement is allowed under if which should not be declarative statement</a:t>
            </a:r>
          </a:p>
          <a:p>
            <a:r>
              <a:rPr lang="en-US" dirty="0" smtClean="0"/>
              <a:t>Every else mapped with nearest if</a:t>
            </a:r>
          </a:p>
        </p:txBody>
      </p:sp>
    </p:spTree>
    <p:extLst>
      <p:ext uri="{BB962C8B-B14F-4D97-AF65-F5344CB8AC3E}">
        <p14:creationId xmlns:p14="http://schemas.microsoft.com/office/powerpoint/2010/main" val="328607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5" y="452718"/>
            <a:ext cx="9625830" cy="848048"/>
          </a:xfrm>
        </p:spPr>
        <p:txBody>
          <a:bodyPr/>
          <a:lstStyle/>
          <a:p>
            <a:r>
              <a:rPr lang="en-US" dirty="0"/>
              <a:t>Method</a:t>
            </a:r>
            <a:br>
              <a:rPr lang="en-US" dirty="0"/>
            </a:br>
            <a:endParaRPr lang="en-US" dirty="0"/>
          </a:p>
        </p:txBody>
      </p:sp>
      <p:sp>
        <p:nvSpPr>
          <p:cNvPr id="3" name="Content Placeholder 2"/>
          <p:cNvSpPr>
            <a:spLocks noGrp="1"/>
          </p:cNvSpPr>
          <p:nvPr>
            <p:ph idx="1"/>
          </p:nvPr>
        </p:nvSpPr>
        <p:spPr>
          <a:xfrm>
            <a:off x="425004" y="1300766"/>
            <a:ext cx="11024313" cy="5177307"/>
          </a:xfrm>
        </p:spPr>
        <p:txBody>
          <a:bodyPr>
            <a:normAutofit lnSpcReduction="10000"/>
          </a:bodyPr>
          <a:lstStyle/>
          <a:p>
            <a:r>
              <a:rPr lang="en-US" dirty="0"/>
              <a:t>It should start with lowercase letter.</a:t>
            </a:r>
          </a:p>
          <a:p>
            <a:r>
              <a:rPr lang="en-US" dirty="0"/>
              <a:t>It should be a verb such as main(), print(), </a:t>
            </a:r>
            <a:r>
              <a:rPr lang="en-US" dirty="0" err="1"/>
              <a:t>println</a:t>
            </a:r>
            <a:r>
              <a:rPr lang="en-US" dirty="0"/>
              <a:t>().</a:t>
            </a:r>
          </a:p>
          <a:p>
            <a:r>
              <a:rPr lang="en-US" dirty="0"/>
              <a:t>If the name contains multiple words, start it with a lowercase letter followed by an uppercase letter such as </a:t>
            </a:r>
            <a:r>
              <a:rPr lang="en-US" dirty="0" err="1"/>
              <a:t>actionPerformed</a:t>
            </a:r>
            <a:r>
              <a:rPr lang="en-US" dirty="0"/>
              <a:t>().</a:t>
            </a:r>
          </a:p>
          <a:p>
            <a:pPr marL="0" indent="0">
              <a:buNone/>
            </a:pPr>
            <a:r>
              <a:rPr lang="en-US" dirty="0" smtClean="0"/>
              <a:t>Example:</a:t>
            </a:r>
          </a:p>
          <a:p>
            <a:pPr marL="0" indent="0">
              <a:buNone/>
            </a:pPr>
            <a:r>
              <a:rPr lang="en-US" b="1" dirty="0"/>
              <a:t>class</a:t>
            </a:r>
            <a:r>
              <a:rPr lang="en-US" dirty="0"/>
              <a:t> Employee  </a:t>
            </a:r>
          </a:p>
          <a:p>
            <a:pPr marL="0" indent="0">
              <a:buNone/>
            </a:pPr>
            <a:r>
              <a:rPr lang="en-US" dirty="0"/>
              <a:t>{  </a:t>
            </a:r>
          </a:p>
          <a:p>
            <a:pPr marL="0" indent="0">
              <a:buNone/>
            </a:pPr>
            <a:r>
              <a:rPr lang="en-US" dirty="0"/>
              <a:t>//method  </a:t>
            </a:r>
          </a:p>
          <a:p>
            <a:pPr marL="0" indent="0">
              <a:buNone/>
            </a:pPr>
            <a:r>
              <a:rPr lang="en-US" b="1" dirty="0"/>
              <a:t>void</a:t>
            </a:r>
            <a:r>
              <a:rPr lang="en-US" dirty="0"/>
              <a:t> draw()  </a:t>
            </a:r>
          </a:p>
          <a:p>
            <a:pPr marL="0" indent="0">
              <a:buNone/>
            </a:pPr>
            <a:r>
              <a:rPr lang="en-US" dirty="0"/>
              <a:t>{  </a:t>
            </a:r>
          </a:p>
          <a:p>
            <a:pPr marL="0" indent="0">
              <a:buNone/>
            </a:pPr>
            <a:r>
              <a:rPr lang="en-US" dirty="0"/>
              <a:t>//code snippet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5683726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882" y="412124"/>
            <a:ext cx="8706118" cy="2308324"/>
          </a:xfrm>
          <a:prstGeom prst="rect">
            <a:avLst/>
          </a:prstGeom>
        </p:spPr>
        <p:txBody>
          <a:bodyPr wrap="square">
            <a:spAutoFit/>
          </a:bodyPr>
          <a:lstStyle/>
          <a:p>
            <a:r>
              <a:rPr lang="en-US" dirty="0"/>
              <a:t>Ex: </a:t>
            </a:r>
          </a:p>
          <a:p>
            <a:r>
              <a:rPr lang="en-US" dirty="0" err="1"/>
              <a:t>Int</a:t>
            </a:r>
            <a:r>
              <a:rPr lang="en-US" dirty="0"/>
              <a:t> a = 10, b= 20;</a:t>
            </a:r>
          </a:p>
          <a:p>
            <a:r>
              <a:rPr lang="en-US" dirty="0"/>
              <a:t>If(a &gt; b){</a:t>
            </a:r>
          </a:p>
          <a:p>
            <a:r>
              <a:rPr lang="en-US" dirty="0" err="1"/>
              <a:t>System.out.println</a:t>
            </a:r>
            <a:r>
              <a:rPr lang="en-US" dirty="0"/>
              <a:t>(a is bigger number);</a:t>
            </a:r>
          </a:p>
          <a:p>
            <a:r>
              <a:rPr lang="en-US" dirty="0"/>
              <a:t>}</a:t>
            </a:r>
          </a:p>
          <a:p>
            <a:r>
              <a:rPr lang="en-US" dirty="0"/>
              <a:t>Else{</a:t>
            </a:r>
          </a:p>
          <a:p>
            <a:r>
              <a:rPr lang="en-US" dirty="0" err="1"/>
              <a:t>System.out.println</a:t>
            </a:r>
            <a:r>
              <a:rPr lang="en-US" dirty="0"/>
              <a:t>(“b is bigger number”);</a:t>
            </a:r>
          </a:p>
          <a:p>
            <a:r>
              <a:rPr lang="en-US" dirty="0"/>
              <a:t>}</a:t>
            </a:r>
          </a:p>
        </p:txBody>
      </p:sp>
    </p:spTree>
    <p:extLst>
      <p:ext uri="{BB962C8B-B14F-4D97-AF65-F5344CB8AC3E}">
        <p14:creationId xmlns:p14="http://schemas.microsoft.com/office/powerpoint/2010/main" val="1095443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244699"/>
            <a:ext cx="9793257" cy="1608549"/>
          </a:xfrm>
        </p:spPr>
        <p:txBody>
          <a:bodyPr/>
          <a:lstStyle/>
          <a:p>
            <a:r>
              <a:rPr lang="en-US" dirty="0" smtClean="0"/>
              <a:t>If-else-if block</a:t>
            </a:r>
            <a:endParaRPr lang="en-US" dirty="0"/>
          </a:p>
        </p:txBody>
      </p:sp>
      <p:sp>
        <p:nvSpPr>
          <p:cNvPr id="3" name="Content Placeholder 2"/>
          <p:cNvSpPr>
            <a:spLocks noGrp="1"/>
          </p:cNvSpPr>
          <p:nvPr>
            <p:ph idx="1"/>
          </p:nvPr>
        </p:nvSpPr>
        <p:spPr>
          <a:xfrm>
            <a:off x="373487" y="1352282"/>
            <a:ext cx="11204619" cy="5306095"/>
          </a:xfrm>
        </p:spPr>
        <p:txBody>
          <a:bodyPr>
            <a:normAutofit lnSpcReduction="10000"/>
          </a:bodyPr>
          <a:lstStyle/>
          <a:p>
            <a:r>
              <a:rPr lang="en-US" dirty="0"/>
              <a:t>if-else-if statement is used when we need to check multiple conditions. In this statement we have only one “if” and one “else”, however we can have multiple “else if”. It is also known as </a:t>
            </a:r>
            <a:r>
              <a:rPr lang="en-US" b="1" dirty="0"/>
              <a:t>if else if ladder</a:t>
            </a:r>
            <a:r>
              <a:rPr lang="en-US" dirty="0" smtClean="0"/>
              <a:t>.</a:t>
            </a:r>
          </a:p>
          <a:p>
            <a:pPr marL="0" indent="0">
              <a:buNone/>
            </a:pPr>
            <a:r>
              <a:rPr lang="en-US" dirty="0" smtClean="0"/>
              <a:t>Ex: </a:t>
            </a:r>
            <a:r>
              <a:rPr lang="en-US" dirty="0" err="1" smtClean="0"/>
              <a:t>int</a:t>
            </a:r>
            <a:r>
              <a:rPr lang="en-US" dirty="0" smtClean="0"/>
              <a:t> x =10;</a:t>
            </a:r>
          </a:p>
          <a:p>
            <a:pPr marL="0" indent="0">
              <a:buNone/>
            </a:pPr>
            <a:r>
              <a:rPr lang="en-US" dirty="0" smtClean="0"/>
              <a:t>If(x == 5){</a:t>
            </a:r>
          </a:p>
          <a:p>
            <a:pPr marL="0" indent="0">
              <a:buNone/>
            </a:pPr>
            <a:r>
              <a:rPr lang="en-US" dirty="0" err="1" smtClean="0"/>
              <a:t>System.out.println</a:t>
            </a:r>
            <a:r>
              <a:rPr lang="en-US" dirty="0" smtClean="0"/>
              <a:t>(1);</a:t>
            </a:r>
          </a:p>
          <a:p>
            <a:pPr marL="0" indent="0">
              <a:buNone/>
            </a:pPr>
            <a:r>
              <a:rPr lang="en-US" dirty="0" smtClean="0"/>
              <a:t>}</a:t>
            </a:r>
          </a:p>
          <a:p>
            <a:pPr marL="0" indent="0">
              <a:buNone/>
            </a:pPr>
            <a:r>
              <a:rPr lang="en-US" dirty="0" smtClean="0"/>
              <a:t>Else if (x==10){</a:t>
            </a:r>
          </a:p>
          <a:p>
            <a:pPr marL="0" indent="0">
              <a:buNone/>
            </a:pPr>
            <a:r>
              <a:rPr lang="en-US" dirty="0" err="1" smtClean="0"/>
              <a:t>System.out.println</a:t>
            </a:r>
            <a:r>
              <a:rPr lang="en-US" dirty="0" smtClean="0"/>
              <a:t>(5);</a:t>
            </a:r>
          </a:p>
          <a:p>
            <a:pPr marL="0" indent="0">
              <a:buNone/>
            </a:pPr>
            <a:r>
              <a:rPr lang="en-US" dirty="0" smtClean="0"/>
              <a:t>}</a:t>
            </a:r>
          </a:p>
          <a:p>
            <a:pPr marL="0" indent="0">
              <a:buNone/>
            </a:pPr>
            <a:r>
              <a:rPr lang="en-US" dirty="0" smtClean="0"/>
              <a:t>Else{</a:t>
            </a:r>
          </a:p>
          <a:p>
            <a:pPr marL="0" indent="0">
              <a:buNone/>
            </a:pPr>
            <a:r>
              <a:rPr lang="en-US" dirty="0" err="1" smtClean="0"/>
              <a:t>System.out.println</a:t>
            </a:r>
            <a:r>
              <a:rPr lang="en-US" dirty="0" smtClean="0"/>
              <a:t>(“number not matched”);</a:t>
            </a:r>
          </a:p>
          <a:p>
            <a:pPr marL="0" indent="0">
              <a:buNone/>
            </a:pPr>
            <a:r>
              <a:rPr lang="en-US" dirty="0"/>
              <a:t>}</a:t>
            </a:r>
          </a:p>
          <a:p>
            <a:pPr marL="0" indent="0">
              <a:buNone/>
            </a:pPr>
            <a:endParaRPr lang="en-US" dirty="0" smtClean="0"/>
          </a:p>
        </p:txBody>
      </p:sp>
    </p:spTree>
    <p:extLst>
      <p:ext uri="{BB962C8B-B14F-4D97-AF65-F5344CB8AC3E}">
        <p14:creationId xmlns:p14="http://schemas.microsoft.com/office/powerpoint/2010/main" val="355544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180304"/>
            <a:ext cx="9844772" cy="1068947"/>
          </a:xfrm>
        </p:spPr>
        <p:txBody>
          <a:bodyPr/>
          <a:lstStyle/>
          <a:p>
            <a:r>
              <a:rPr lang="en-US" dirty="0" smtClean="0"/>
              <a:t>Nested if else</a:t>
            </a:r>
            <a:endParaRPr lang="en-US" dirty="0"/>
          </a:p>
        </p:txBody>
      </p:sp>
      <p:sp>
        <p:nvSpPr>
          <p:cNvPr id="3" name="Content Placeholder 2"/>
          <p:cNvSpPr>
            <a:spLocks noGrp="1"/>
          </p:cNvSpPr>
          <p:nvPr>
            <p:ph idx="1"/>
          </p:nvPr>
        </p:nvSpPr>
        <p:spPr>
          <a:xfrm>
            <a:off x="360608" y="1030310"/>
            <a:ext cx="11243257" cy="5602310"/>
          </a:xfrm>
        </p:spPr>
        <p:txBody>
          <a:bodyPr>
            <a:normAutofit/>
          </a:bodyPr>
          <a:lstStyle/>
          <a:p>
            <a:r>
              <a:rPr lang="en-US" dirty="0"/>
              <a:t>When there is an if statement inside another if statement then it is called the </a:t>
            </a:r>
            <a:r>
              <a:rPr lang="en-US" b="1" dirty="0"/>
              <a:t>nested if statement</a:t>
            </a:r>
            <a:r>
              <a:rPr lang="en-US" dirty="0" smtClean="0"/>
              <a:t>.</a:t>
            </a:r>
          </a:p>
          <a:p>
            <a:pPr marL="0" indent="0">
              <a:buNone/>
            </a:pPr>
            <a:r>
              <a:rPr lang="en-US" dirty="0"/>
              <a:t>public class </a:t>
            </a:r>
            <a:r>
              <a:rPr lang="en-US" dirty="0" err="1"/>
              <a:t>NestedIfExample</a:t>
            </a:r>
            <a:r>
              <a:rPr lang="en-US" dirty="0"/>
              <a:t> </a:t>
            </a:r>
            <a:r>
              <a:rPr lang="en-US" dirty="0" smtClean="0"/>
              <a:t>{</a:t>
            </a:r>
            <a:endParaRPr lang="en-US" dirty="0"/>
          </a:p>
          <a:p>
            <a:pPr marL="0" indent="0">
              <a:buNone/>
            </a:pPr>
            <a:r>
              <a:rPr lang="en-US" dirty="0"/>
              <a:t>   public static void main(String </a:t>
            </a:r>
            <a:r>
              <a:rPr lang="en-US" dirty="0" err="1"/>
              <a:t>args</a:t>
            </a:r>
            <a:r>
              <a:rPr lang="en-US" dirty="0"/>
              <a:t>[]){</a:t>
            </a:r>
          </a:p>
          <a:p>
            <a:pPr marL="0" indent="0">
              <a:buNone/>
            </a:pPr>
            <a:r>
              <a:rPr lang="en-US" dirty="0"/>
              <a:t>        </a:t>
            </a:r>
            <a:r>
              <a:rPr lang="en-US" dirty="0" err="1"/>
              <a:t>int</a:t>
            </a:r>
            <a:r>
              <a:rPr lang="en-US" dirty="0"/>
              <a:t> </a:t>
            </a:r>
            <a:r>
              <a:rPr lang="en-US" dirty="0" err="1"/>
              <a:t>num</a:t>
            </a:r>
            <a:r>
              <a:rPr lang="en-US" dirty="0"/>
              <a:t>=70;</a:t>
            </a:r>
          </a:p>
          <a:p>
            <a:pPr marL="0" indent="0">
              <a:buNone/>
            </a:pPr>
            <a:r>
              <a:rPr lang="en-US" dirty="0"/>
              <a:t>	if( </a:t>
            </a:r>
            <a:r>
              <a:rPr lang="en-US" dirty="0" err="1"/>
              <a:t>num</a:t>
            </a:r>
            <a:r>
              <a:rPr lang="en-US" dirty="0"/>
              <a:t> &lt; 100 ){ </a:t>
            </a:r>
          </a:p>
          <a:p>
            <a:pPr marL="0" indent="0">
              <a:buNone/>
            </a:pPr>
            <a:r>
              <a:rPr lang="en-US" dirty="0"/>
              <a:t>           </a:t>
            </a:r>
            <a:r>
              <a:rPr lang="en-US" dirty="0" err="1"/>
              <a:t>System.out.println</a:t>
            </a:r>
            <a:r>
              <a:rPr lang="en-US" dirty="0"/>
              <a:t>("number is less than 100"); </a:t>
            </a:r>
          </a:p>
          <a:p>
            <a:pPr marL="0" indent="0">
              <a:buNone/>
            </a:pPr>
            <a:r>
              <a:rPr lang="en-US" dirty="0"/>
              <a:t>           if(</a:t>
            </a:r>
            <a:r>
              <a:rPr lang="en-US" dirty="0" err="1"/>
              <a:t>num</a:t>
            </a:r>
            <a:r>
              <a:rPr lang="en-US" dirty="0"/>
              <a:t> &gt; 50){</a:t>
            </a:r>
          </a:p>
          <a:p>
            <a:pPr marL="0" indent="0">
              <a:buNone/>
            </a:pPr>
            <a:r>
              <a:rPr lang="en-US" dirty="0"/>
              <a:t>	      </a:t>
            </a:r>
            <a:r>
              <a:rPr lang="en-US" dirty="0" err="1"/>
              <a:t>System.out.println</a:t>
            </a:r>
            <a:r>
              <a:rPr lang="en-US" dirty="0"/>
              <a:t>("number is greater than 50");</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218431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452718"/>
            <a:ext cx="9844772" cy="706381"/>
          </a:xfrm>
        </p:spPr>
        <p:txBody>
          <a:bodyPr/>
          <a:lstStyle/>
          <a:p>
            <a:r>
              <a:rPr lang="en-US" dirty="0" smtClean="0"/>
              <a:t>Switch block</a:t>
            </a:r>
            <a:endParaRPr lang="en-US" dirty="0"/>
          </a:p>
        </p:txBody>
      </p:sp>
      <p:sp>
        <p:nvSpPr>
          <p:cNvPr id="3" name="Content Placeholder 2"/>
          <p:cNvSpPr>
            <a:spLocks noGrp="1"/>
          </p:cNvSpPr>
          <p:nvPr>
            <p:ph idx="1"/>
          </p:nvPr>
        </p:nvSpPr>
        <p:spPr>
          <a:xfrm>
            <a:off x="309093" y="1365161"/>
            <a:ext cx="11526591" cy="5318973"/>
          </a:xfrm>
        </p:spPr>
        <p:txBody>
          <a:bodyPr>
            <a:normAutofit lnSpcReduction="10000"/>
          </a:bodyPr>
          <a:lstStyle/>
          <a:p>
            <a:r>
              <a:rPr lang="en-US" i="1" dirty="0" smtClean="0"/>
              <a:t>If several options are available then it is recommended to use switch instead of nested if else</a:t>
            </a:r>
          </a:p>
          <a:p>
            <a:pPr marL="0" indent="0">
              <a:buNone/>
            </a:pPr>
            <a:r>
              <a:rPr lang="en-US" i="1" dirty="0" smtClean="0"/>
              <a:t>Important Points:</a:t>
            </a:r>
          </a:p>
          <a:p>
            <a:r>
              <a:rPr lang="en-US" i="1" dirty="0" smtClean="0"/>
              <a:t>The allowed argument types for switch statements are:</a:t>
            </a:r>
          </a:p>
          <a:p>
            <a:pPr marL="0" indent="0">
              <a:buNone/>
            </a:pPr>
            <a:r>
              <a:rPr lang="en-US" i="1" dirty="0" smtClean="0"/>
              <a:t> byte, short, char, </a:t>
            </a:r>
            <a:r>
              <a:rPr lang="en-US" i="1" dirty="0" err="1" smtClean="0"/>
              <a:t>int</a:t>
            </a:r>
            <a:r>
              <a:rPr lang="en-US" i="1" dirty="0" smtClean="0"/>
              <a:t>, </a:t>
            </a:r>
          </a:p>
          <a:p>
            <a:pPr marL="0" indent="0">
              <a:buNone/>
            </a:pPr>
            <a:r>
              <a:rPr lang="en-US" i="1" dirty="0" smtClean="0"/>
              <a:t>Byte, Short, Character, Integer, </a:t>
            </a:r>
            <a:r>
              <a:rPr lang="en-US" i="1" dirty="0" err="1" smtClean="0"/>
              <a:t>enum</a:t>
            </a:r>
            <a:r>
              <a:rPr lang="en-US" i="1" dirty="0" smtClean="0"/>
              <a:t>, String</a:t>
            </a:r>
          </a:p>
          <a:p>
            <a:r>
              <a:rPr lang="en-US" i="1" dirty="0" smtClean="0"/>
              <a:t>Curly braces are mandatory</a:t>
            </a:r>
          </a:p>
          <a:p>
            <a:r>
              <a:rPr lang="en-US" i="1" dirty="0" smtClean="0"/>
              <a:t>Both case and default are optional</a:t>
            </a:r>
          </a:p>
          <a:p>
            <a:r>
              <a:rPr lang="en-US" i="1" dirty="0" smtClean="0"/>
              <a:t>Inside switch every statement should be under some case or default</a:t>
            </a:r>
          </a:p>
          <a:p>
            <a:r>
              <a:rPr lang="en-US" i="1" dirty="0" smtClean="0"/>
              <a:t>Every case label should be compile constant</a:t>
            </a:r>
          </a:p>
          <a:p>
            <a:r>
              <a:rPr lang="en-US" i="1" dirty="0" smtClean="0"/>
              <a:t>Both switch argument and case label can be expressions but case label should be constant expression</a:t>
            </a:r>
          </a:p>
          <a:p>
            <a:r>
              <a:rPr lang="en-US" i="1" dirty="0" smtClean="0"/>
              <a:t>Every case label should in the range off switch argument type otherwise we will get compile time error</a:t>
            </a:r>
            <a:endParaRPr lang="en-US" i="1" dirty="0"/>
          </a:p>
        </p:txBody>
      </p:sp>
    </p:spTree>
    <p:extLst>
      <p:ext uri="{BB962C8B-B14F-4D97-AF65-F5344CB8AC3E}">
        <p14:creationId xmlns:p14="http://schemas.microsoft.com/office/powerpoint/2010/main" val="3150067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3334"/>
            <a:ext cx="10050835" cy="721217"/>
          </a:xfrm>
        </p:spPr>
        <p:txBody>
          <a:bodyPr/>
          <a:lstStyle/>
          <a:p>
            <a:r>
              <a:rPr lang="en-US" dirty="0" smtClean="0"/>
              <a:t>Continue Switch…</a:t>
            </a:r>
            <a:endParaRPr lang="en-US" dirty="0"/>
          </a:p>
        </p:txBody>
      </p:sp>
      <p:sp>
        <p:nvSpPr>
          <p:cNvPr id="3" name="Content Placeholder 2"/>
          <p:cNvSpPr>
            <a:spLocks noGrp="1"/>
          </p:cNvSpPr>
          <p:nvPr>
            <p:ph idx="1"/>
          </p:nvPr>
        </p:nvSpPr>
        <p:spPr>
          <a:xfrm>
            <a:off x="231820" y="1004551"/>
            <a:ext cx="11372045" cy="5447763"/>
          </a:xfrm>
        </p:spPr>
        <p:txBody>
          <a:bodyPr>
            <a:normAutofit fontScale="92500" lnSpcReduction="10000"/>
          </a:bodyPr>
          <a:lstStyle/>
          <a:p>
            <a:r>
              <a:rPr lang="en-US" dirty="0" smtClean="0"/>
              <a:t>Duplicate case labels are not allowed otherwise we will get compile time error</a:t>
            </a:r>
          </a:p>
          <a:p>
            <a:endParaRPr lang="en-US" dirty="0"/>
          </a:p>
          <a:p>
            <a:pPr marL="0" indent="0">
              <a:buNone/>
            </a:pPr>
            <a:r>
              <a:rPr lang="en-US" dirty="0" smtClean="0"/>
              <a:t>Ex: </a:t>
            </a:r>
            <a:r>
              <a:rPr lang="en-US" dirty="0" err="1" smtClean="0"/>
              <a:t>int</a:t>
            </a:r>
            <a:r>
              <a:rPr lang="en-US" dirty="0" smtClean="0"/>
              <a:t> a =10;</a:t>
            </a:r>
          </a:p>
          <a:p>
            <a:pPr marL="0" indent="0">
              <a:buNone/>
            </a:pPr>
            <a:r>
              <a:rPr lang="en-US" dirty="0" smtClean="0"/>
              <a:t>Switch(a){</a:t>
            </a:r>
          </a:p>
          <a:p>
            <a:pPr marL="0" indent="0">
              <a:buNone/>
            </a:pPr>
            <a:r>
              <a:rPr lang="en-US" dirty="0" smtClean="0"/>
              <a:t>Case 0: </a:t>
            </a:r>
            <a:endParaRPr lang="en-US" dirty="0"/>
          </a:p>
          <a:p>
            <a:pPr marL="0" indent="0">
              <a:buNone/>
            </a:pPr>
            <a:r>
              <a:rPr lang="en-US" dirty="0" err="1" smtClean="0"/>
              <a:t>System.out.println</a:t>
            </a:r>
            <a:r>
              <a:rPr lang="en-US" dirty="0" smtClean="0"/>
              <a:t>(0);</a:t>
            </a:r>
          </a:p>
          <a:p>
            <a:pPr marL="0" indent="0">
              <a:buNone/>
            </a:pPr>
            <a:r>
              <a:rPr lang="en-US" dirty="0" smtClean="0"/>
              <a:t>Break;</a:t>
            </a:r>
          </a:p>
          <a:p>
            <a:pPr marL="0" indent="0">
              <a:buNone/>
            </a:pPr>
            <a:r>
              <a:rPr lang="en-US" dirty="0" smtClean="0"/>
              <a:t>Case 5:</a:t>
            </a:r>
          </a:p>
          <a:p>
            <a:pPr marL="0" indent="0">
              <a:buNone/>
            </a:pPr>
            <a:r>
              <a:rPr lang="en-US" dirty="0" err="1" smtClean="0"/>
              <a:t>System.out.println</a:t>
            </a:r>
            <a:r>
              <a:rPr lang="en-US" dirty="0" smtClean="0"/>
              <a:t>(1);</a:t>
            </a:r>
          </a:p>
          <a:p>
            <a:pPr marL="0" indent="0">
              <a:buNone/>
            </a:pPr>
            <a:r>
              <a:rPr lang="en-US" dirty="0" smtClean="0"/>
              <a:t>Break;</a:t>
            </a:r>
          </a:p>
          <a:p>
            <a:pPr marL="0" indent="0">
              <a:buNone/>
            </a:pPr>
            <a:r>
              <a:rPr lang="en-US" dirty="0" smtClean="0"/>
              <a:t>Case 10:</a:t>
            </a:r>
          </a:p>
          <a:p>
            <a:pPr marL="0" indent="0">
              <a:buNone/>
            </a:pPr>
            <a:r>
              <a:rPr lang="en-US" dirty="0" err="1" smtClean="0"/>
              <a:t>System.out.println</a:t>
            </a:r>
            <a:r>
              <a:rPr lang="en-US" dirty="0" smtClean="0"/>
              <a:t>(10);</a:t>
            </a:r>
          </a:p>
          <a:p>
            <a:pPr marL="0" indent="0">
              <a:buNone/>
            </a:pPr>
            <a:r>
              <a:rPr lang="en-US" smtClean="0"/>
              <a:t>Break;</a:t>
            </a:r>
            <a:endParaRPr lang="en-US" dirty="0" smtClean="0"/>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60319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452718"/>
            <a:ext cx="9677347" cy="732138"/>
          </a:xfrm>
        </p:spPr>
        <p:txBody>
          <a:bodyPr/>
          <a:lstStyle/>
          <a:p>
            <a:r>
              <a:rPr lang="en-US" dirty="0"/>
              <a:t>Variable</a:t>
            </a:r>
            <a:br>
              <a:rPr lang="en-US" dirty="0"/>
            </a:br>
            <a:endParaRPr lang="en-US" dirty="0"/>
          </a:p>
        </p:txBody>
      </p:sp>
      <p:sp>
        <p:nvSpPr>
          <p:cNvPr id="3" name="Content Placeholder 2"/>
          <p:cNvSpPr>
            <a:spLocks noGrp="1"/>
          </p:cNvSpPr>
          <p:nvPr>
            <p:ph idx="1"/>
          </p:nvPr>
        </p:nvSpPr>
        <p:spPr>
          <a:xfrm>
            <a:off x="283335" y="1416676"/>
            <a:ext cx="11590985" cy="5190186"/>
          </a:xfrm>
        </p:spPr>
        <p:txBody>
          <a:bodyPr/>
          <a:lstStyle/>
          <a:p>
            <a:r>
              <a:rPr lang="en-US" dirty="0"/>
              <a:t>It should start with a lowercase letter such as id, name.</a:t>
            </a:r>
          </a:p>
          <a:p>
            <a:r>
              <a:rPr lang="en-US" dirty="0"/>
              <a:t>If the name contains multiple words, start it with the lowercase letter followed by an uppercase letter such as </a:t>
            </a:r>
            <a:r>
              <a:rPr lang="en-US" dirty="0" err="1"/>
              <a:t>firstName</a:t>
            </a:r>
            <a:r>
              <a:rPr lang="en-US" dirty="0"/>
              <a:t>, </a:t>
            </a:r>
            <a:r>
              <a:rPr lang="en-US" dirty="0" err="1"/>
              <a:t>lastName</a:t>
            </a:r>
            <a:r>
              <a:rPr lang="en-US" dirty="0"/>
              <a:t>.</a:t>
            </a:r>
          </a:p>
          <a:p>
            <a:r>
              <a:rPr lang="en-US" dirty="0"/>
              <a:t>Avoid using one-character variables such as x, y, z.</a:t>
            </a:r>
          </a:p>
          <a:p>
            <a:pPr marL="0" indent="0">
              <a:buNone/>
            </a:pPr>
            <a:r>
              <a:rPr lang="en-US" dirty="0" smtClean="0"/>
              <a:t>Example:</a:t>
            </a:r>
          </a:p>
          <a:p>
            <a:pPr marL="0" indent="0">
              <a:buNone/>
            </a:pPr>
            <a:r>
              <a:rPr lang="en-US" dirty="0"/>
              <a:t> </a:t>
            </a:r>
            <a:r>
              <a:rPr lang="en-US" b="1" dirty="0"/>
              <a:t>class</a:t>
            </a:r>
            <a:r>
              <a:rPr lang="en-US" dirty="0"/>
              <a:t> Employee  </a:t>
            </a:r>
          </a:p>
          <a:p>
            <a:pPr marL="0" indent="0">
              <a:buNone/>
            </a:pPr>
            <a:r>
              <a:rPr lang="en-US" dirty="0"/>
              <a:t>{  </a:t>
            </a:r>
          </a:p>
          <a:p>
            <a:pPr marL="0" indent="0">
              <a:buNone/>
            </a:pPr>
            <a:r>
              <a:rPr lang="en-US" dirty="0"/>
              <a:t>//variable  </a:t>
            </a:r>
          </a:p>
          <a:p>
            <a:pPr marL="0" indent="0">
              <a:buNone/>
            </a:pPr>
            <a:r>
              <a:rPr lang="en-US" b="1" dirty="0" err="1"/>
              <a:t>int</a:t>
            </a:r>
            <a:r>
              <a:rPr lang="en-US" dirty="0"/>
              <a:t> id;  </a:t>
            </a:r>
          </a:p>
          <a:p>
            <a:pPr marL="0" indent="0">
              <a:buNone/>
            </a:pPr>
            <a:r>
              <a:rPr lang="en-US" dirty="0"/>
              <a:t>//code snippet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18212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452718"/>
            <a:ext cx="9831893" cy="757896"/>
          </a:xfrm>
        </p:spPr>
        <p:txBody>
          <a:bodyPr/>
          <a:lstStyle/>
          <a:p>
            <a:r>
              <a:rPr lang="en-US" dirty="0"/>
              <a:t>Package</a:t>
            </a:r>
            <a:br>
              <a:rPr lang="en-US" dirty="0"/>
            </a:br>
            <a:endParaRPr lang="en-US" dirty="0"/>
          </a:p>
        </p:txBody>
      </p:sp>
      <p:sp>
        <p:nvSpPr>
          <p:cNvPr id="3" name="Content Placeholder 2"/>
          <p:cNvSpPr>
            <a:spLocks noGrp="1"/>
          </p:cNvSpPr>
          <p:nvPr>
            <p:ph idx="1"/>
          </p:nvPr>
        </p:nvSpPr>
        <p:spPr>
          <a:xfrm>
            <a:off x="218941" y="1596980"/>
            <a:ext cx="11655379" cy="5100034"/>
          </a:xfrm>
        </p:spPr>
        <p:txBody>
          <a:bodyPr/>
          <a:lstStyle/>
          <a:p>
            <a:r>
              <a:rPr lang="en-US" dirty="0"/>
              <a:t>It should be a lowercase letter such as java, lang.</a:t>
            </a:r>
          </a:p>
          <a:p>
            <a:r>
              <a:rPr lang="en-US" dirty="0"/>
              <a:t>If the name contains multiple words, it should be separated by dots (.) such as </a:t>
            </a:r>
            <a:r>
              <a:rPr lang="en-US" dirty="0" err="1"/>
              <a:t>java.util</a:t>
            </a:r>
            <a:r>
              <a:rPr lang="en-US" dirty="0"/>
              <a:t>, </a:t>
            </a:r>
            <a:r>
              <a:rPr lang="en-US" dirty="0" err="1"/>
              <a:t>java.lang</a:t>
            </a:r>
            <a:r>
              <a:rPr lang="en-US" dirty="0"/>
              <a:t>.</a:t>
            </a:r>
          </a:p>
          <a:p>
            <a:pPr marL="0" indent="0">
              <a:buNone/>
            </a:pPr>
            <a:r>
              <a:rPr lang="en-US" dirty="0" smtClean="0"/>
              <a:t>Example:</a:t>
            </a:r>
          </a:p>
          <a:p>
            <a:pPr marL="0" indent="0">
              <a:buNone/>
            </a:pPr>
            <a:r>
              <a:rPr lang="en-US" b="1" dirty="0"/>
              <a:t>package</a:t>
            </a:r>
            <a:r>
              <a:rPr lang="en-US" dirty="0"/>
              <a:t> </a:t>
            </a:r>
            <a:r>
              <a:rPr lang="en-US" dirty="0" err="1"/>
              <a:t>com.javatpoint</a:t>
            </a:r>
            <a:r>
              <a:rPr lang="en-US" dirty="0"/>
              <a:t>; //package  </a:t>
            </a:r>
          </a:p>
          <a:p>
            <a:pPr marL="0" indent="0">
              <a:buNone/>
            </a:pPr>
            <a:r>
              <a:rPr lang="en-US" b="1" dirty="0"/>
              <a:t>class</a:t>
            </a:r>
            <a:r>
              <a:rPr lang="en-US" dirty="0"/>
              <a:t> Employee  </a:t>
            </a:r>
          </a:p>
          <a:p>
            <a:pPr marL="0" indent="0">
              <a:buNone/>
            </a:pPr>
            <a:r>
              <a:rPr lang="en-US" dirty="0"/>
              <a:t>{  </a:t>
            </a:r>
          </a:p>
          <a:p>
            <a:pPr marL="0" indent="0">
              <a:buNone/>
            </a:pPr>
            <a:r>
              <a:rPr lang="en-US" dirty="0"/>
              <a:t>//code snippet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60869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77" y="452718"/>
            <a:ext cx="9793257" cy="783654"/>
          </a:xfrm>
        </p:spPr>
        <p:txBody>
          <a:bodyPr/>
          <a:lstStyle/>
          <a:p>
            <a:r>
              <a:rPr lang="en-US" dirty="0"/>
              <a:t>Constant</a:t>
            </a:r>
            <a:br>
              <a:rPr lang="en-US" dirty="0"/>
            </a:br>
            <a:endParaRPr lang="en-US" dirty="0"/>
          </a:p>
        </p:txBody>
      </p:sp>
      <p:sp>
        <p:nvSpPr>
          <p:cNvPr id="3" name="Content Placeholder 2"/>
          <p:cNvSpPr>
            <a:spLocks noGrp="1"/>
          </p:cNvSpPr>
          <p:nvPr>
            <p:ph idx="1"/>
          </p:nvPr>
        </p:nvSpPr>
        <p:spPr>
          <a:xfrm>
            <a:off x="257578" y="1571223"/>
            <a:ext cx="11217498" cy="5048517"/>
          </a:xfrm>
        </p:spPr>
        <p:txBody>
          <a:bodyPr/>
          <a:lstStyle/>
          <a:p>
            <a:r>
              <a:rPr lang="en-US" dirty="0"/>
              <a:t>It should be in uppercase letters such as RED, YELLOW.</a:t>
            </a:r>
          </a:p>
          <a:p>
            <a:r>
              <a:rPr lang="en-US" dirty="0"/>
              <a:t>If the name contains multiple words, it should be separated by an underscore(_) such as MAX_PRIORITY.</a:t>
            </a:r>
          </a:p>
          <a:p>
            <a:r>
              <a:rPr lang="en-US" dirty="0"/>
              <a:t>It may contain digits but not as the first letter.</a:t>
            </a:r>
          </a:p>
          <a:p>
            <a:pPr marL="0" indent="0">
              <a:buNone/>
            </a:pPr>
            <a:r>
              <a:rPr lang="en-US" dirty="0" smtClean="0"/>
              <a:t>Example:</a:t>
            </a:r>
          </a:p>
          <a:p>
            <a:pPr marL="0" indent="0">
              <a:buNone/>
            </a:pPr>
            <a:r>
              <a:rPr lang="en-US" b="1" dirty="0"/>
              <a:t>class</a:t>
            </a:r>
            <a:r>
              <a:rPr lang="en-US" dirty="0"/>
              <a:t> Employee  </a:t>
            </a:r>
          </a:p>
          <a:p>
            <a:pPr marL="0" indent="0">
              <a:buNone/>
            </a:pPr>
            <a:r>
              <a:rPr lang="en-US" dirty="0"/>
              <a:t>{  </a:t>
            </a:r>
          </a:p>
          <a:p>
            <a:pPr marL="0" indent="0">
              <a:buNone/>
            </a:pPr>
            <a:r>
              <a:rPr lang="en-US" dirty="0"/>
              <a:t>//constant  </a:t>
            </a:r>
          </a:p>
          <a:p>
            <a:pPr marL="0" indent="0">
              <a:buNone/>
            </a:pPr>
            <a:r>
              <a:rPr lang="en-US" dirty="0"/>
              <a:t> </a:t>
            </a:r>
            <a:r>
              <a:rPr lang="en-US" b="1" dirty="0"/>
              <a:t>static</a:t>
            </a:r>
            <a:r>
              <a:rPr lang="en-US" dirty="0"/>
              <a:t> </a:t>
            </a:r>
            <a:r>
              <a:rPr lang="en-US" b="1" dirty="0"/>
              <a:t>final</a:t>
            </a:r>
            <a:r>
              <a:rPr lang="en-US" dirty="0"/>
              <a:t> </a:t>
            </a:r>
            <a:r>
              <a:rPr lang="en-US" b="1" dirty="0" err="1"/>
              <a:t>int</a:t>
            </a:r>
            <a:r>
              <a:rPr lang="en-US" dirty="0"/>
              <a:t> MIN_AGE = 18;  </a:t>
            </a:r>
          </a:p>
          <a:p>
            <a:pPr marL="0" indent="0">
              <a:buNone/>
            </a:pPr>
            <a:r>
              <a:rPr lang="en-US" dirty="0"/>
              <a:t>//code snippet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261369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170020"/>
          </a:xfrm>
        </p:spPr>
        <p:txBody>
          <a:bodyPr/>
          <a:lstStyle/>
          <a:p>
            <a:r>
              <a:rPr lang="en-US" dirty="0" smtClean="0"/>
              <a:t>Data Type</a:t>
            </a:r>
            <a:endParaRPr lang="en-US" dirty="0"/>
          </a:p>
        </p:txBody>
      </p:sp>
      <p:sp>
        <p:nvSpPr>
          <p:cNvPr id="3" name="Content Placeholder 2"/>
          <p:cNvSpPr>
            <a:spLocks noGrp="1"/>
          </p:cNvSpPr>
          <p:nvPr>
            <p:ph idx="1"/>
          </p:nvPr>
        </p:nvSpPr>
        <p:spPr>
          <a:xfrm>
            <a:off x="669701" y="1378040"/>
            <a:ext cx="11075831" cy="4829578"/>
          </a:xfrm>
        </p:spPr>
        <p:txBody>
          <a:bodyPr/>
          <a:lstStyle/>
          <a:p>
            <a:r>
              <a:rPr lang="en-US" sz="24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In java every variable and every expression should have some data type and every type is strictly defined</a:t>
            </a:r>
          </a:p>
          <a:p>
            <a:pPr marL="0" indent="0">
              <a:buNone/>
            </a:pPr>
            <a:r>
              <a:rPr lang="en-US" sz="2800" dirty="0" smtClean="0">
                <a:latin typeface="Times New Roman" panose="02020603050405020304" pitchFamily="18" charset="0"/>
                <a:cs typeface="Times New Roman" panose="02020603050405020304" pitchFamily="18" charset="0"/>
              </a:rPr>
              <a:t>Ex -    </a:t>
            </a:r>
            <a:r>
              <a:rPr lang="en-US" sz="2800" dirty="0" err="1" smtClean="0">
                <a:latin typeface="Times New Roman" panose="02020603050405020304" pitchFamily="18" charset="0"/>
                <a:cs typeface="Times New Roman" panose="02020603050405020304" pitchFamily="18" charset="0"/>
              </a:rPr>
              <a:t>int</a:t>
            </a:r>
            <a:r>
              <a:rPr lang="en-US" sz="2800" dirty="0" smtClean="0">
                <a:latin typeface="Times New Roman" panose="02020603050405020304" pitchFamily="18" charset="0"/>
                <a:cs typeface="Times New Roman" panose="02020603050405020304" pitchFamily="18" charset="0"/>
              </a:rPr>
              <a:t> x = 10;</a:t>
            </a:r>
          </a:p>
          <a:p>
            <a:r>
              <a:rPr lang="en-US" sz="2800" dirty="0" smtClean="0">
                <a:latin typeface="Times New Roman" panose="02020603050405020304" pitchFamily="18" charset="0"/>
                <a:cs typeface="Times New Roman" panose="02020603050405020304" pitchFamily="18" charset="0"/>
              </a:rPr>
              <a:t>Each and every assignment should be check </a:t>
            </a:r>
            <a:r>
              <a:rPr lang="en-US" sz="2800" dirty="0" err="1" smtClean="0">
                <a:latin typeface="Times New Roman" panose="02020603050405020304" pitchFamily="18" charset="0"/>
                <a:cs typeface="Times New Roman" panose="02020603050405020304" pitchFamily="18" charset="0"/>
              </a:rPr>
              <a:t>bory</a:t>
            </a:r>
            <a:r>
              <a:rPr lang="en-US" sz="2800" dirty="0" smtClean="0">
                <a:latin typeface="Times New Roman" panose="02020603050405020304" pitchFamily="18" charset="0"/>
                <a:cs typeface="Times New Roman" panose="02020603050405020304" pitchFamily="18" charset="0"/>
              </a:rPr>
              <a:t> the compiler for type capability</a:t>
            </a:r>
          </a:p>
          <a:p>
            <a:r>
              <a:rPr lang="en-US" sz="2800" dirty="0"/>
              <a:t>In java we have two categories of data type: </a:t>
            </a:r>
            <a:endParaRPr lang="en-US" sz="2800" dirty="0" smtClean="0"/>
          </a:p>
          <a:p>
            <a:pPr marL="0" indent="0">
              <a:buNone/>
            </a:pPr>
            <a:r>
              <a:rPr lang="en-US" sz="2800" dirty="0" smtClean="0"/>
              <a:t>1</a:t>
            </a:r>
            <a:r>
              <a:rPr lang="en-US" sz="2800" dirty="0"/>
              <a:t>) Primitive data types </a:t>
            </a:r>
            <a:endParaRPr lang="en-US" sz="2800" dirty="0" smtClean="0"/>
          </a:p>
          <a:p>
            <a:pPr marL="0" indent="0">
              <a:buNone/>
            </a:pPr>
            <a:r>
              <a:rPr lang="en-US" sz="2800" dirty="0" smtClean="0"/>
              <a:t>2</a:t>
            </a:r>
            <a:r>
              <a:rPr lang="en-US" sz="2800" dirty="0"/>
              <a:t>) Non-primitive data types – Arrays and Strings are non-primitive data </a:t>
            </a:r>
            <a:r>
              <a:rPr lang="en-US" sz="2800" dirty="0" smtClean="0"/>
              <a:t>types</a:t>
            </a:r>
            <a:endParaRPr lang="en-US" sz="28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76189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668</TotalTime>
  <Words>2472</Words>
  <Application>Microsoft Office PowerPoint</Application>
  <PresentationFormat>Widescreen</PresentationFormat>
  <Paragraphs>550</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Century Gothic</vt:lpstr>
      <vt:lpstr>Times New Roman</vt:lpstr>
      <vt:lpstr>Wingdings</vt:lpstr>
      <vt:lpstr>Wingdings 3</vt:lpstr>
      <vt:lpstr>Ion</vt:lpstr>
      <vt:lpstr>Java Training - Session 2</vt:lpstr>
      <vt:lpstr>Java naming conventions</vt:lpstr>
      <vt:lpstr>Class</vt:lpstr>
      <vt:lpstr>Interface </vt:lpstr>
      <vt:lpstr>Method </vt:lpstr>
      <vt:lpstr>Variable </vt:lpstr>
      <vt:lpstr>Package </vt:lpstr>
      <vt:lpstr>Constant </vt:lpstr>
      <vt:lpstr>Data Type</vt:lpstr>
      <vt:lpstr>Primitive data types</vt:lpstr>
      <vt:lpstr>byte</vt:lpstr>
      <vt:lpstr>short</vt:lpstr>
      <vt:lpstr>int</vt:lpstr>
      <vt:lpstr>long</vt:lpstr>
      <vt:lpstr>float</vt:lpstr>
      <vt:lpstr>dobule</vt:lpstr>
      <vt:lpstr>boolean</vt:lpstr>
      <vt:lpstr>char</vt:lpstr>
      <vt:lpstr>Session 3</vt:lpstr>
      <vt:lpstr>Variables</vt:lpstr>
      <vt:lpstr>Division 1:</vt:lpstr>
      <vt:lpstr>Instance Variable</vt:lpstr>
      <vt:lpstr>PowerPoint Presentation</vt:lpstr>
      <vt:lpstr>Static variable</vt:lpstr>
      <vt:lpstr>PowerPoint Presentation</vt:lpstr>
      <vt:lpstr>Local Varibale</vt:lpstr>
      <vt:lpstr>Session 4</vt:lpstr>
      <vt:lpstr>Operator</vt:lpstr>
      <vt:lpstr>Arithmetic Operators </vt:lpstr>
      <vt:lpstr>PowerPoint Presentation</vt:lpstr>
      <vt:lpstr>Assignment Operators </vt:lpstr>
      <vt:lpstr>PowerPoint Presentation</vt:lpstr>
      <vt:lpstr>Auto-increment and Auto-decrement Operators </vt:lpstr>
      <vt:lpstr>Session 5</vt:lpstr>
      <vt:lpstr>Logical Operators </vt:lpstr>
      <vt:lpstr>PowerPoint Presentation</vt:lpstr>
      <vt:lpstr>Comparison(Relational) operators </vt:lpstr>
      <vt:lpstr>PowerPoint Presentation</vt:lpstr>
      <vt:lpstr>Bitwise Operators </vt:lpstr>
      <vt:lpstr>Ternary Operator </vt:lpstr>
      <vt:lpstr>PowerPoint Presentation</vt:lpstr>
      <vt:lpstr>Session 6</vt:lpstr>
      <vt:lpstr>String Concatenation Operator</vt:lpstr>
      <vt:lpstr>Instance of Operator</vt:lpstr>
      <vt:lpstr>Type cast Operator</vt:lpstr>
      <vt:lpstr>PowerPoint Presentation</vt:lpstr>
      <vt:lpstr>New operator</vt:lpstr>
      <vt:lpstr>Flow Control</vt:lpstr>
      <vt:lpstr>If-else block</vt:lpstr>
      <vt:lpstr>PowerPoint Presentation</vt:lpstr>
      <vt:lpstr>If-else-if block</vt:lpstr>
      <vt:lpstr>Nested if else</vt:lpstr>
      <vt:lpstr>Switch block</vt:lpstr>
      <vt:lpstr>Continue Switch…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 - Session 2</dc:title>
  <dc:creator>vishalkumar Baliram</dc:creator>
  <cp:lastModifiedBy>vishalkumar Baliram</cp:lastModifiedBy>
  <cp:revision>65</cp:revision>
  <dcterms:created xsi:type="dcterms:W3CDTF">2019-03-04T16:25:05Z</dcterms:created>
  <dcterms:modified xsi:type="dcterms:W3CDTF">2019-03-13T05:54:05Z</dcterms:modified>
</cp:coreProperties>
</file>