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80" r:id="rId20"/>
    <p:sldId id="267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68" r:id="rId29"/>
    <p:sldId id="269" r:id="rId30"/>
    <p:sldId id="270" r:id="rId31"/>
    <p:sldId id="271" r:id="rId32"/>
    <p:sldId id="272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3C0D48C-2530-41E4-8DC0-47BCE1BA06AF}">
          <p14:sldIdLst>
            <p14:sldId id="256"/>
            <p14:sldId id="273"/>
            <p14:sldId id="274"/>
            <p14:sldId id="275"/>
            <p14:sldId id="276"/>
            <p14:sldId id="277"/>
            <p14:sldId id="278"/>
            <p14:sldId id="279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80"/>
            <p14:sldId id="267"/>
            <p14:sldId id="289"/>
            <p14:sldId id="290"/>
            <p14:sldId id="291"/>
            <p14:sldId id="292"/>
            <p14:sldId id="293"/>
            <p14:sldId id="294"/>
            <p14:sldId id="295"/>
            <p14:sldId id="268"/>
            <p14:sldId id="269"/>
            <p14:sldId id="270"/>
            <p14:sldId id="271"/>
            <p14:sldId id="272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B2AA-6B73-4FDC-9E75-38898578AC1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9A5-9B40-43AA-B06F-D1D0BCE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B2AA-6B73-4FDC-9E75-38898578AC1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9A5-9B40-43AA-B06F-D1D0BCE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8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B2AA-6B73-4FDC-9E75-38898578AC1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9A5-9B40-43AA-B06F-D1D0BCE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47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B2AA-6B73-4FDC-9E75-38898578AC1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9A5-9B40-43AA-B06F-D1D0BCE34F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7547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B2AA-6B73-4FDC-9E75-38898578AC1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9A5-9B40-43AA-B06F-D1D0BCE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B2AA-6B73-4FDC-9E75-38898578AC1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9A5-9B40-43AA-B06F-D1D0BCE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58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B2AA-6B73-4FDC-9E75-38898578AC1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9A5-9B40-43AA-B06F-D1D0BCE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58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B2AA-6B73-4FDC-9E75-38898578AC1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9A5-9B40-43AA-B06F-D1D0BCE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92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B2AA-6B73-4FDC-9E75-38898578AC1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9A5-9B40-43AA-B06F-D1D0BCE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1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B2AA-6B73-4FDC-9E75-38898578AC1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9A5-9B40-43AA-B06F-D1D0BCE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B2AA-6B73-4FDC-9E75-38898578AC1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9A5-9B40-43AA-B06F-D1D0BCE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6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B2AA-6B73-4FDC-9E75-38898578AC1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9A5-9B40-43AA-B06F-D1D0BCE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6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B2AA-6B73-4FDC-9E75-38898578AC1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9A5-9B40-43AA-B06F-D1D0BCE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6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B2AA-6B73-4FDC-9E75-38898578AC1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9A5-9B40-43AA-B06F-D1D0BCE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B2AA-6B73-4FDC-9E75-38898578AC1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9A5-9B40-43AA-B06F-D1D0BCE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8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B2AA-6B73-4FDC-9E75-38898578AC1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9A5-9B40-43AA-B06F-D1D0BCE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6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B2AA-6B73-4FDC-9E75-38898578AC1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19A5-9B40-43AA-B06F-D1D0BCE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6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54B2AA-6B73-4FDC-9E75-38898578AC1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019A5-9B40-43AA-B06F-D1D0BCE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01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521" y="391733"/>
            <a:ext cx="9079092" cy="1115095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Training - Session 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253803"/>
            <a:ext cx="8825658" cy="306517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cap="small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r>
              <a:rPr lang="en-US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sz="3200" cap="small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Naming Convection</a:t>
            </a:r>
          </a:p>
          <a:p>
            <a:pPr>
              <a:spcBef>
                <a:spcPct val="0"/>
              </a:spcBef>
            </a:pPr>
            <a:r>
              <a:rPr lang="en-US" sz="3200" cap="small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Data Types</a:t>
            </a:r>
          </a:p>
          <a:p>
            <a:pPr>
              <a:spcBef>
                <a:spcPct val="0"/>
              </a:spcBef>
            </a:pPr>
            <a:endParaRPr lang="en-US" sz="3200" cap="small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04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732" y="452718"/>
            <a:ext cx="9278102" cy="1208657"/>
          </a:xfrm>
        </p:spPr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1287888"/>
            <a:ext cx="11436440" cy="5370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There are 8 primitive data types in Java:</a:t>
            </a:r>
          </a:p>
          <a:p>
            <a:pPr marL="0" indent="0">
              <a:buNone/>
            </a:pPr>
            <a:r>
              <a:rPr lang="en-US" b="1" dirty="0" smtClean="0"/>
              <a:t>byte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hort</a:t>
            </a:r>
          </a:p>
          <a:p>
            <a:pPr marL="0" indent="0">
              <a:buNone/>
            </a:pPr>
            <a:r>
              <a:rPr lang="en-US" b="1" dirty="0" err="1"/>
              <a:t>i</a:t>
            </a:r>
            <a:r>
              <a:rPr lang="en-US" b="1" dirty="0" err="1" smtClean="0"/>
              <a:t>nt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l</a:t>
            </a:r>
            <a:r>
              <a:rPr lang="en-US" b="1" dirty="0" smtClean="0"/>
              <a:t>ong</a:t>
            </a:r>
          </a:p>
          <a:p>
            <a:pPr marL="0" indent="0">
              <a:buNone/>
            </a:pPr>
            <a:r>
              <a:rPr lang="en-US" b="1" dirty="0"/>
              <a:t>f</a:t>
            </a:r>
            <a:r>
              <a:rPr lang="en-US" b="1" dirty="0" smtClean="0"/>
              <a:t>loat </a:t>
            </a:r>
          </a:p>
          <a:p>
            <a:pPr marL="0" indent="0">
              <a:buNone/>
            </a:pPr>
            <a:r>
              <a:rPr lang="en-US" b="1" dirty="0" smtClean="0"/>
              <a:t>double</a:t>
            </a:r>
          </a:p>
          <a:p>
            <a:pPr marL="0" indent="0">
              <a:buNone/>
            </a:pPr>
            <a:r>
              <a:rPr lang="en-US" b="1" dirty="0" err="1"/>
              <a:t>b</a:t>
            </a:r>
            <a:r>
              <a:rPr lang="en-US" b="1" dirty="0" err="1" smtClean="0"/>
              <a:t>oolean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char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9716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2" y="1442434"/>
            <a:ext cx="11487955" cy="51515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can hold whole number between -128 and 127. Mostly used to save memory and when you are certain that the numbers would be in the limit specified by byte data type.</a:t>
            </a:r>
          </a:p>
          <a:p>
            <a:r>
              <a:rPr lang="en-US" dirty="0"/>
              <a:t>It is best suitable to handle data in terms of streams either from the file or from the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Range:  </a:t>
            </a:r>
            <a:r>
              <a:rPr lang="en-US" dirty="0"/>
              <a:t>-128 and 127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JavaExample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byte 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		</a:t>
            </a:r>
            <a:r>
              <a:rPr lang="en-US" dirty="0" err="1"/>
              <a:t>num</a:t>
            </a:r>
            <a:r>
              <a:rPr lang="en-US" dirty="0"/>
              <a:t> = 113;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2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2" y="1725770"/>
            <a:ext cx="11114466" cy="4971244"/>
          </a:xfrm>
        </p:spPr>
        <p:txBody>
          <a:bodyPr>
            <a:normAutofit fontScale="92500"/>
          </a:bodyPr>
          <a:lstStyle/>
          <a:p>
            <a:r>
              <a:rPr lang="en-US" dirty="0"/>
              <a:t>This is greater than byte in terms of size and less than integer. Its range is -32,768 to </a:t>
            </a:r>
            <a:r>
              <a:rPr lang="en-US" dirty="0" smtClean="0"/>
              <a:t>32767.</a:t>
            </a:r>
          </a:p>
          <a:p>
            <a:r>
              <a:rPr lang="en-US" dirty="0" smtClean="0"/>
              <a:t>Default </a:t>
            </a:r>
            <a:r>
              <a:rPr lang="en-US" dirty="0"/>
              <a:t>size of this data type: 2 </a:t>
            </a:r>
            <a:r>
              <a:rPr lang="en-US" dirty="0" smtClean="0"/>
              <a:t>byte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JavaExample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    	short 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num</a:t>
            </a:r>
            <a:r>
              <a:rPr lang="en-US" dirty="0"/>
              <a:t> = 150;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053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279" y="452718"/>
            <a:ext cx="9123555" cy="1028352"/>
          </a:xfrm>
        </p:spPr>
        <p:txBody>
          <a:bodyPr/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2" y="1326525"/>
            <a:ext cx="11372045" cy="4919730"/>
          </a:xfrm>
        </p:spPr>
        <p:txBody>
          <a:bodyPr>
            <a:normAutofit/>
          </a:bodyPr>
          <a:lstStyle/>
          <a:p>
            <a:r>
              <a:rPr lang="en-US" dirty="0"/>
              <a:t>Used when short is not large enough to hold the number, it has a wider range: -2,147,483,648 to </a:t>
            </a:r>
            <a:r>
              <a:rPr lang="en-US" dirty="0" smtClean="0"/>
              <a:t>2,147,483,647</a:t>
            </a:r>
          </a:p>
          <a:p>
            <a:r>
              <a:rPr lang="en-US" dirty="0" smtClean="0"/>
              <a:t>Default </a:t>
            </a:r>
            <a:r>
              <a:rPr lang="en-US" dirty="0"/>
              <a:t>size: 4 </a:t>
            </a:r>
            <a:r>
              <a:rPr lang="en-US" dirty="0" smtClean="0"/>
              <a:t>byte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JavaExample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num</a:t>
            </a:r>
            <a:r>
              <a:rPr lang="en-US" dirty="0"/>
              <a:t> = 150;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03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2718"/>
            <a:ext cx="9136434" cy="1002595"/>
          </a:xfrm>
        </p:spPr>
        <p:txBody>
          <a:bodyPr/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1545466"/>
            <a:ext cx="11526591" cy="4997002"/>
          </a:xfrm>
        </p:spPr>
        <p:txBody>
          <a:bodyPr/>
          <a:lstStyle/>
          <a:p>
            <a:r>
              <a:rPr lang="en-US" dirty="0"/>
              <a:t>Used when </a:t>
            </a:r>
            <a:r>
              <a:rPr lang="en-US" dirty="0" err="1"/>
              <a:t>int</a:t>
            </a:r>
            <a:r>
              <a:rPr lang="en-US" dirty="0"/>
              <a:t> is not large enough to hold the value, it has wider range than </a:t>
            </a:r>
            <a:r>
              <a:rPr lang="en-US" dirty="0" err="1"/>
              <a:t>int</a:t>
            </a:r>
            <a:r>
              <a:rPr lang="en-US" dirty="0"/>
              <a:t> data type, ranging from -9,223,372,036,854,775,808 to </a:t>
            </a:r>
            <a:r>
              <a:rPr lang="en-US" dirty="0" smtClean="0"/>
              <a:t>9,223,372,036,854,775,807.</a:t>
            </a:r>
          </a:p>
          <a:p>
            <a:r>
              <a:rPr lang="en-US" dirty="0" smtClean="0"/>
              <a:t>size</a:t>
            </a:r>
            <a:r>
              <a:rPr lang="en-US" dirty="0"/>
              <a:t>: 8 </a:t>
            </a:r>
            <a:r>
              <a:rPr lang="en-US" dirty="0" smtClean="0"/>
              <a:t>bytes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JavaExample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    	long </a:t>
            </a:r>
            <a:r>
              <a:rPr lang="en-US" dirty="0" err="1"/>
              <a:t>num</a:t>
            </a:r>
            <a:r>
              <a:rPr lang="en-US" dirty="0"/>
              <a:t> = -12332252626L;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0386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3" y="1378039"/>
            <a:ext cx="11410682" cy="5125791"/>
          </a:xfrm>
        </p:spPr>
        <p:txBody>
          <a:bodyPr/>
          <a:lstStyle/>
          <a:p>
            <a:r>
              <a:rPr lang="en-US" b="1" dirty="0"/>
              <a:t>float</a:t>
            </a:r>
            <a:r>
              <a:rPr lang="en-US" dirty="0"/>
              <a:t>: Sufficient for holding 6 to 7 decimal </a:t>
            </a:r>
            <a:r>
              <a:rPr lang="en-US" dirty="0" smtClean="0"/>
              <a:t>digits</a:t>
            </a:r>
          </a:p>
          <a:p>
            <a:r>
              <a:rPr lang="en-US" dirty="0" smtClean="0"/>
              <a:t>size</a:t>
            </a:r>
            <a:r>
              <a:rPr lang="en-US" dirty="0"/>
              <a:t>: 4 </a:t>
            </a:r>
            <a:r>
              <a:rPr lang="en-US" dirty="0" smtClean="0"/>
              <a:t>bytes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JavaExample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    	float </a:t>
            </a:r>
            <a:r>
              <a:rPr lang="en-US" dirty="0" err="1"/>
              <a:t>num</a:t>
            </a:r>
            <a:r>
              <a:rPr lang="en-US" dirty="0"/>
              <a:t> = 19.98f;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578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dobule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1455314"/>
            <a:ext cx="9818033" cy="4793086"/>
          </a:xfrm>
        </p:spPr>
        <p:txBody>
          <a:bodyPr/>
          <a:lstStyle/>
          <a:p>
            <a:r>
              <a:rPr lang="en-US" b="1" dirty="0"/>
              <a:t>double</a:t>
            </a:r>
            <a:r>
              <a:rPr lang="en-US" dirty="0"/>
              <a:t>: Sufficient for holding 15 decimal </a:t>
            </a:r>
            <a:r>
              <a:rPr lang="en-US" dirty="0" smtClean="0"/>
              <a:t>digits</a:t>
            </a:r>
          </a:p>
          <a:p>
            <a:r>
              <a:rPr lang="en-US" dirty="0" smtClean="0"/>
              <a:t>size</a:t>
            </a:r>
            <a:r>
              <a:rPr lang="en-US" dirty="0"/>
              <a:t>: 8 </a:t>
            </a:r>
            <a:r>
              <a:rPr lang="en-US" dirty="0" smtClean="0"/>
              <a:t>bytes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JavaExample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    	double </a:t>
            </a:r>
            <a:r>
              <a:rPr lang="en-US" dirty="0" err="1"/>
              <a:t>num</a:t>
            </a:r>
            <a:r>
              <a:rPr lang="en-US" dirty="0"/>
              <a:t> = -42937737.9d;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32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10614"/>
            <a:ext cx="9403742" cy="503778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holds either true of 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JavaExample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boolean</a:t>
            </a:r>
            <a:r>
              <a:rPr lang="en-US" dirty="0"/>
              <a:t> b = false;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System.out.println</a:t>
            </a:r>
            <a:r>
              <a:rPr lang="en-US" dirty="0"/>
              <a:t>(b);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13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1390918"/>
            <a:ext cx="11603865" cy="5280338"/>
          </a:xfrm>
        </p:spPr>
        <p:txBody>
          <a:bodyPr/>
          <a:lstStyle/>
          <a:p>
            <a:r>
              <a:rPr lang="en-US" b="1" dirty="0"/>
              <a:t>char</a:t>
            </a:r>
            <a:r>
              <a:rPr lang="en-US" dirty="0"/>
              <a:t>: holds </a:t>
            </a:r>
            <a:r>
              <a:rPr lang="en-US" dirty="0" smtClean="0"/>
              <a:t>characters.</a:t>
            </a:r>
          </a:p>
          <a:p>
            <a:r>
              <a:rPr lang="en-US" dirty="0" smtClean="0"/>
              <a:t>size</a:t>
            </a:r>
            <a:r>
              <a:rPr lang="en-US" dirty="0"/>
              <a:t>: 2 </a:t>
            </a:r>
            <a:r>
              <a:rPr lang="en-US" dirty="0" smtClean="0"/>
              <a:t>bytes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JavaExample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    	char </a:t>
            </a:r>
            <a:r>
              <a:rPr lang="en-US" dirty="0" err="1"/>
              <a:t>ch</a:t>
            </a:r>
            <a:r>
              <a:rPr lang="en-US" dirty="0"/>
              <a:t> = 'Z';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244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2" y="1853248"/>
            <a:ext cx="11294772" cy="4702098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4200" dirty="0">
                <a:solidFill>
                  <a:schemeClr val="tx2"/>
                </a:solidFill>
              </a:rPr>
              <a:t>Topics: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Variables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2284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735" y="452718"/>
            <a:ext cx="8853099" cy="963958"/>
          </a:xfrm>
        </p:spPr>
        <p:txBody>
          <a:bodyPr/>
          <a:lstStyle/>
          <a:p>
            <a:r>
              <a:rPr lang="en-US" dirty="0" smtClean="0"/>
              <a:t>Java naming </a:t>
            </a:r>
            <a:r>
              <a:rPr lang="en-US" dirty="0"/>
              <a:t>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2" y="1313646"/>
            <a:ext cx="11062953" cy="5087154"/>
          </a:xfrm>
        </p:spPr>
        <p:txBody>
          <a:bodyPr/>
          <a:lstStyle/>
          <a:p>
            <a:r>
              <a:rPr lang="en-US" dirty="0"/>
              <a:t>Java naming convention is a rule to follow as you decide what to name your identifiers such as class, package, variable, constant, method,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Advantage </a:t>
            </a:r>
            <a:r>
              <a:rPr lang="en-US" dirty="0"/>
              <a:t>of naming conventions in </a:t>
            </a:r>
            <a:r>
              <a:rPr lang="en-US" dirty="0" smtClean="0"/>
              <a:t>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using standard Java naming conventions, you make your code easier to read for yourself and other programmers. Readability of Java program is very </a:t>
            </a:r>
            <a:r>
              <a:rPr lang="en-US" dirty="0" smtClean="0"/>
              <a:t>important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39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1262130"/>
            <a:ext cx="11410682" cy="5280338"/>
          </a:xfrm>
        </p:spPr>
        <p:txBody>
          <a:bodyPr>
            <a:normAutofit/>
          </a:bodyPr>
          <a:lstStyle/>
          <a:p>
            <a:r>
              <a:rPr lang="en-US" dirty="0"/>
              <a:t>A variable is a container which holds the value while the java program is executed. A variable is assigned with a datatype.</a:t>
            </a:r>
          </a:p>
          <a:p>
            <a:r>
              <a:rPr lang="en-US" dirty="0"/>
              <a:t>Variable is a name of memory location.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/>
              <a:t> </a:t>
            </a:r>
            <a:r>
              <a:rPr lang="en-US" dirty="0" smtClean="0"/>
              <a:t>= 100;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Variables naming convention in java</a:t>
            </a:r>
          </a:p>
          <a:p>
            <a:pPr marL="457200" indent="-457200">
              <a:buAutoNum type="arabicParenR"/>
            </a:pPr>
            <a:r>
              <a:rPr lang="en-US" dirty="0" smtClean="0"/>
              <a:t>Variables </a:t>
            </a:r>
            <a:r>
              <a:rPr lang="en-US" dirty="0"/>
              <a:t>naming cannot contain white spaces, for example: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ber</a:t>
            </a:r>
            <a:r>
              <a:rPr lang="en-US" dirty="0"/>
              <a:t> = 100; is invalid because the variable name has space in it</a:t>
            </a:r>
            <a:r>
              <a:rPr lang="en-US" dirty="0" smtClean="0"/>
              <a:t>.</a:t>
            </a:r>
          </a:p>
          <a:p>
            <a:pPr marL="457200" indent="-457200">
              <a:buAutoNum type="arabicParenR"/>
            </a:pPr>
            <a:r>
              <a:rPr lang="en-US" dirty="0"/>
              <a:t>Variable name can begin with special characters such as $ and </a:t>
            </a:r>
            <a:r>
              <a:rPr lang="en-US" dirty="0" smtClean="0"/>
              <a:t>_</a:t>
            </a:r>
          </a:p>
          <a:p>
            <a:pPr marL="457200" indent="-457200">
              <a:buFont typeface="Wingdings 3" charset="2"/>
              <a:buAutoNum type="arabicParenR"/>
            </a:pPr>
            <a:r>
              <a:rPr lang="en-US" dirty="0"/>
              <a:t>As per the java coding standards the variable name should begin with a lower case </a:t>
            </a:r>
            <a:r>
              <a:rPr lang="en-US" dirty="0" smtClean="0"/>
              <a:t>letter</a:t>
            </a:r>
          </a:p>
          <a:p>
            <a:pPr marL="457200" indent="-457200">
              <a:buFont typeface="Wingdings 3" charset="2"/>
              <a:buAutoNum type="arabicParenR"/>
            </a:pPr>
            <a:r>
              <a:rPr lang="en-US" dirty="0" smtClean="0"/>
              <a:t>Variable </a:t>
            </a:r>
            <a:r>
              <a:rPr lang="en-US" dirty="0"/>
              <a:t>names are case sensitive in Java.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23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452718"/>
            <a:ext cx="9651590" cy="448803"/>
          </a:xfrm>
        </p:spPr>
        <p:txBody>
          <a:bodyPr/>
          <a:lstStyle/>
          <a:p>
            <a:r>
              <a:rPr lang="en-US" sz="2400" dirty="0" smtClean="0"/>
              <a:t>Division 1: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2" y="1017432"/>
            <a:ext cx="9830912" cy="5840568"/>
          </a:xfrm>
        </p:spPr>
        <p:txBody>
          <a:bodyPr/>
          <a:lstStyle/>
          <a:p>
            <a:r>
              <a:rPr lang="en-US" dirty="0" smtClean="0"/>
              <a:t>Based on Type of value represented by a variable all the variables are divided into 2 types:</a:t>
            </a:r>
          </a:p>
          <a:p>
            <a:pPr marL="457200" indent="-457200">
              <a:buAutoNum type="arabicPeriod"/>
            </a:pPr>
            <a:r>
              <a:rPr lang="en-US" dirty="0" smtClean="0"/>
              <a:t>Primitive Type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num</a:t>
            </a:r>
            <a:r>
              <a:rPr lang="en-US" dirty="0" smtClean="0"/>
              <a:t> =10;</a:t>
            </a:r>
          </a:p>
          <a:p>
            <a:pPr marL="0" indent="0">
              <a:buNone/>
            </a:pPr>
            <a:r>
              <a:rPr lang="en-US" dirty="0" smtClean="0"/>
              <a:t>2. Non – primitive type</a:t>
            </a:r>
          </a:p>
          <a:p>
            <a:pPr marL="0" indent="0">
              <a:buNone/>
            </a:pPr>
            <a:r>
              <a:rPr lang="en-US" dirty="0" smtClean="0"/>
              <a:t>Student s= new Student();</a:t>
            </a:r>
          </a:p>
          <a:p>
            <a:pPr marL="0" indent="0">
              <a:spcBef>
                <a:spcPct val="0"/>
              </a:spcBef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 err="1" smtClean="0">
                <a:solidFill>
                  <a:schemeClr val="tx2"/>
                </a:solidFill>
              </a:rPr>
              <a:t>Divsion</a:t>
            </a:r>
            <a:r>
              <a:rPr lang="en-US" sz="2400" dirty="0" smtClean="0">
                <a:solidFill>
                  <a:schemeClr val="tx2"/>
                </a:solidFill>
              </a:rPr>
              <a:t> 2: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Based on purpose and position all the </a:t>
            </a:r>
            <a:r>
              <a:rPr lang="en-US" sz="2400" dirty="0" err="1" smtClean="0">
                <a:solidFill>
                  <a:schemeClr val="tx2"/>
                </a:solidFill>
              </a:rPr>
              <a:t>varibales</a:t>
            </a:r>
            <a:r>
              <a:rPr lang="en-US" sz="2400" dirty="0" smtClean="0">
                <a:solidFill>
                  <a:schemeClr val="tx2"/>
                </a:solidFill>
              </a:rPr>
              <a:t> are divided into 3 types:</a:t>
            </a:r>
          </a:p>
          <a:p>
            <a:pPr marL="0" indent="0">
              <a:buNone/>
            </a:pPr>
            <a:r>
              <a:rPr lang="en-US" dirty="0" smtClean="0"/>
              <a:t>1. Instance </a:t>
            </a:r>
            <a:r>
              <a:rPr lang="en-US" dirty="0"/>
              <a:t>variable</a:t>
            </a:r>
          </a:p>
          <a:p>
            <a:pPr marL="0" indent="0">
              <a:buNone/>
            </a:pPr>
            <a:r>
              <a:rPr lang="en-US" dirty="0" smtClean="0"/>
              <a:t>2. Static </a:t>
            </a:r>
            <a:r>
              <a:rPr lang="en-US" dirty="0"/>
              <a:t>variable</a:t>
            </a:r>
          </a:p>
          <a:p>
            <a:pPr marL="0" indent="0">
              <a:buNone/>
            </a:pPr>
            <a:r>
              <a:rPr lang="en-US" dirty="0" smtClean="0"/>
              <a:t>3. Method </a:t>
            </a:r>
            <a:r>
              <a:rPr lang="en-US" dirty="0" err="1"/>
              <a:t>variballe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9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31" y="452718"/>
            <a:ext cx="9703104" cy="938200"/>
          </a:xfrm>
        </p:spPr>
        <p:txBody>
          <a:bodyPr/>
          <a:lstStyle/>
          <a:p>
            <a:r>
              <a:rPr lang="en-US" dirty="0" smtClean="0"/>
              <a:t>Instance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31" y="1262130"/>
            <a:ext cx="11732651" cy="5370490"/>
          </a:xfrm>
        </p:spPr>
        <p:txBody>
          <a:bodyPr/>
          <a:lstStyle/>
          <a:p>
            <a:r>
              <a:rPr lang="en-US" dirty="0" smtClean="0"/>
              <a:t>If the value of the variable is varied from object to object such type of variable is called instance variable</a:t>
            </a:r>
          </a:p>
          <a:p>
            <a:r>
              <a:rPr lang="en-US" dirty="0" smtClean="0"/>
              <a:t>For every object a separate copy of instance variable will be created</a:t>
            </a:r>
          </a:p>
          <a:p>
            <a:r>
              <a:rPr lang="en-US" dirty="0" smtClean="0"/>
              <a:t>Instance variable will be created at the time of object creation and destroy at the time of object destruction</a:t>
            </a:r>
          </a:p>
          <a:p>
            <a:r>
              <a:rPr lang="en-US" dirty="0" smtClean="0"/>
              <a:t>Instance variable will be stored/saved in heap area</a:t>
            </a:r>
          </a:p>
          <a:p>
            <a:r>
              <a:rPr lang="en-US" dirty="0" smtClean="0"/>
              <a:t>Instance variable will be declared within the class but outside the any method, static block and constructor area</a:t>
            </a:r>
          </a:p>
          <a:p>
            <a:r>
              <a:rPr lang="en-US" dirty="0" smtClean="0"/>
              <a:t>We can not access instance variables directly from static area but we can access by using object reference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27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6063"/>
            <a:ext cx="118743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r>
              <a:rPr lang="en-US" dirty="0" smtClean="0"/>
              <a:t>Class Test{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 = 10;</a:t>
            </a:r>
          </a:p>
          <a:p>
            <a:endParaRPr lang="en-US" dirty="0"/>
          </a:p>
          <a:p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r>
              <a:rPr lang="en-US" dirty="0" smtClean="0"/>
              <a:t>Test t =new Test();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t.x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562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02" y="195140"/>
            <a:ext cx="9857651" cy="1400530"/>
          </a:xfrm>
        </p:spPr>
        <p:txBody>
          <a:bodyPr/>
          <a:lstStyle/>
          <a:p>
            <a:r>
              <a:rPr lang="en-US" dirty="0" smtClean="0"/>
              <a:t>Static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1056068"/>
            <a:ext cx="11590985" cy="5550794"/>
          </a:xfrm>
        </p:spPr>
        <p:txBody>
          <a:bodyPr/>
          <a:lstStyle/>
          <a:p>
            <a:r>
              <a:rPr lang="en-US" dirty="0" smtClean="0"/>
              <a:t>If the value of the variable is not varied from object to object such type of variable is called static </a:t>
            </a:r>
            <a:r>
              <a:rPr lang="en-US" dirty="0" err="1" smtClean="0"/>
              <a:t>varibale</a:t>
            </a:r>
            <a:endParaRPr lang="en-US" dirty="0" smtClean="0"/>
          </a:p>
          <a:p>
            <a:r>
              <a:rPr lang="en-US" dirty="0" smtClean="0"/>
              <a:t>We will declare such type of variable at class level with static modifier. </a:t>
            </a:r>
          </a:p>
          <a:p>
            <a:r>
              <a:rPr lang="en-US" dirty="0" smtClean="0"/>
              <a:t>In the case of instance variable for every object a separate copy will be created but in the case of static variable a single copy will be created</a:t>
            </a:r>
          </a:p>
          <a:p>
            <a:r>
              <a:rPr lang="en-US" dirty="0" smtClean="0"/>
              <a:t>Static variables should be declared within the class directly but outside of method, static  block and constructor</a:t>
            </a:r>
          </a:p>
          <a:p>
            <a:r>
              <a:rPr lang="en-US" dirty="0" smtClean="0"/>
              <a:t>Static variable will be created at the time of class loading and destroyed at the time of class unloading</a:t>
            </a:r>
          </a:p>
          <a:p>
            <a:r>
              <a:rPr lang="en-US" dirty="0" smtClean="0"/>
              <a:t>Static variable will be stored in method area</a:t>
            </a:r>
          </a:p>
          <a:p>
            <a:r>
              <a:rPr lang="en-US" dirty="0" smtClean="0"/>
              <a:t>We can access the static variable either from the object reference or by the class name but recommended to use class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80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463639"/>
            <a:ext cx="112818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Class Test{</a:t>
            </a:r>
          </a:p>
          <a:p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x = 10;</a:t>
            </a:r>
          </a:p>
          <a:p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r>
              <a:rPr lang="en-US" dirty="0" smtClean="0"/>
              <a:t>Test t =new Test();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t.x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Test.x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(x);</a:t>
            </a:r>
          </a:p>
          <a:p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87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05" y="452718"/>
            <a:ext cx="9870530" cy="963958"/>
          </a:xfrm>
        </p:spPr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Varibale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30" y="1416676"/>
            <a:ext cx="11346287" cy="5215944"/>
          </a:xfrm>
        </p:spPr>
        <p:txBody>
          <a:bodyPr/>
          <a:lstStyle/>
          <a:p>
            <a:r>
              <a:rPr lang="en-US" dirty="0" smtClean="0"/>
              <a:t>We will declare such type of variable inside a method, block and constructor</a:t>
            </a:r>
          </a:p>
          <a:p>
            <a:r>
              <a:rPr lang="en-US" dirty="0" smtClean="0"/>
              <a:t>Local variable will be stored in  stack area</a:t>
            </a:r>
          </a:p>
          <a:p>
            <a:r>
              <a:rPr lang="en-US" dirty="0" smtClean="0"/>
              <a:t>Local variable will be created while executing the block in which we </a:t>
            </a:r>
            <a:r>
              <a:rPr lang="en-US" dirty="0" err="1" smtClean="0"/>
              <a:t>decalred</a:t>
            </a:r>
            <a:r>
              <a:rPr lang="en-US" dirty="0" smtClean="0"/>
              <a:t> it once block execution completes automatically local variable will be destroyed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Test{</a:t>
            </a:r>
          </a:p>
          <a:p>
            <a:pPr marL="0" indent="0"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x= 10;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smtClean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4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03" y="1326524"/>
            <a:ext cx="9403742" cy="492187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Topic </a:t>
            </a:r>
          </a:p>
          <a:p>
            <a:pPr marL="0" indent="0">
              <a:buNone/>
            </a:pPr>
            <a:r>
              <a:rPr lang="en-US" sz="3600" dirty="0" smtClean="0"/>
              <a:t>1.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55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794" y="452718"/>
            <a:ext cx="9072040" cy="1131383"/>
          </a:xfrm>
        </p:spPr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2" y="1378040"/>
            <a:ext cx="10985679" cy="4932608"/>
          </a:xfrm>
        </p:spPr>
        <p:txBody>
          <a:bodyPr/>
          <a:lstStyle/>
          <a:p>
            <a:r>
              <a:rPr lang="en-US" dirty="0"/>
              <a:t>An operator is a character that </a:t>
            </a:r>
            <a:r>
              <a:rPr lang="en-US" b="1" dirty="0"/>
              <a:t>represents an action</a:t>
            </a:r>
            <a:r>
              <a:rPr lang="en-US" dirty="0"/>
              <a:t>, for example + is an arithmetic operator that represents addition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Types of Operator in Java</a:t>
            </a:r>
          </a:p>
          <a:p>
            <a:pPr marL="0" indent="0">
              <a:buNone/>
            </a:pPr>
            <a:r>
              <a:rPr lang="en-US" dirty="0"/>
              <a:t>1) Basic Arithmetic Operators</a:t>
            </a:r>
            <a:br>
              <a:rPr lang="en-US" dirty="0"/>
            </a:br>
            <a:r>
              <a:rPr lang="en-US" dirty="0"/>
              <a:t>2) Assignment Operators</a:t>
            </a:r>
            <a:br>
              <a:rPr lang="en-US" dirty="0"/>
            </a:br>
            <a:r>
              <a:rPr lang="en-US" dirty="0"/>
              <a:t>3) Auto-increment and Auto-decrement Operators</a:t>
            </a:r>
            <a:br>
              <a:rPr lang="en-US" dirty="0"/>
            </a:br>
            <a:r>
              <a:rPr lang="en-US" dirty="0"/>
              <a:t>4) Logical Operators</a:t>
            </a:r>
            <a:br>
              <a:rPr lang="en-US" dirty="0"/>
            </a:br>
            <a:r>
              <a:rPr lang="en-US" dirty="0"/>
              <a:t>5) Comparison (relational) operators</a:t>
            </a:r>
            <a:br>
              <a:rPr lang="en-US" dirty="0"/>
            </a:br>
            <a:r>
              <a:rPr lang="en-US" dirty="0"/>
              <a:t>6) Bitwise Operators</a:t>
            </a:r>
            <a:br>
              <a:rPr lang="en-US" dirty="0"/>
            </a:br>
            <a:r>
              <a:rPr lang="en-US" dirty="0"/>
              <a:t>7) Ternary Operator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55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248" y="452718"/>
            <a:ext cx="9226586" cy="835169"/>
          </a:xfrm>
        </p:spPr>
        <p:txBody>
          <a:bodyPr/>
          <a:lstStyle/>
          <a:p>
            <a:r>
              <a:rPr lang="en-US" b="1" dirty="0" smtClean="0"/>
              <a:t>Arithmetic </a:t>
            </a:r>
            <a:r>
              <a:rPr lang="en-US" b="1" dirty="0"/>
              <a:t>Operators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10" y="1287888"/>
            <a:ext cx="11294772" cy="5409126"/>
          </a:xfrm>
        </p:spPr>
        <p:txBody>
          <a:bodyPr>
            <a:normAutofit/>
          </a:bodyPr>
          <a:lstStyle/>
          <a:p>
            <a:r>
              <a:rPr lang="en-US" dirty="0"/>
              <a:t>Basic arithmetic operators are: +, -, *, /, </a:t>
            </a:r>
            <a:r>
              <a:rPr lang="en-US" dirty="0" smtClean="0"/>
              <a:t>%</a:t>
            </a:r>
          </a:p>
          <a:p>
            <a:r>
              <a:rPr lang="en-US" b="1" dirty="0" smtClean="0"/>
              <a:t>+</a:t>
            </a:r>
            <a:r>
              <a:rPr lang="en-US" dirty="0"/>
              <a:t> is for addition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–</a:t>
            </a:r>
            <a:r>
              <a:rPr lang="en-US" dirty="0"/>
              <a:t> is for subtraction</a:t>
            </a:r>
            <a:r>
              <a:rPr lang="en-US" dirty="0" smtClean="0"/>
              <a:t>.</a:t>
            </a:r>
          </a:p>
          <a:p>
            <a:r>
              <a:rPr lang="en-US" b="1" dirty="0"/>
              <a:t>*</a:t>
            </a:r>
            <a:r>
              <a:rPr lang="en-US" dirty="0"/>
              <a:t> is for multiplication.</a:t>
            </a:r>
          </a:p>
          <a:p>
            <a:r>
              <a:rPr lang="en-US" b="1" dirty="0"/>
              <a:t>/</a:t>
            </a:r>
            <a:r>
              <a:rPr lang="en-US" dirty="0"/>
              <a:t> is for division.</a:t>
            </a:r>
          </a:p>
          <a:p>
            <a:r>
              <a:rPr lang="en-US" b="1" dirty="0"/>
              <a:t>%</a:t>
            </a:r>
            <a:r>
              <a:rPr lang="en-US" dirty="0"/>
              <a:t> is for modulo.</a:t>
            </a:r>
          </a:p>
          <a:p>
            <a:pPr marL="0" indent="0">
              <a:buNone/>
            </a:pPr>
            <a:r>
              <a:rPr lang="pt-BR" dirty="0" smtClean="0"/>
              <a:t>      </a:t>
            </a:r>
            <a:r>
              <a:rPr lang="en-US" dirty="0" smtClean="0"/>
              <a:t>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6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452718"/>
            <a:ext cx="9690226" cy="860927"/>
          </a:xfrm>
        </p:spPr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519708"/>
            <a:ext cx="9689245" cy="4728692"/>
          </a:xfrm>
        </p:spPr>
        <p:txBody>
          <a:bodyPr/>
          <a:lstStyle/>
          <a:p>
            <a:r>
              <a:rPr lang="en-US" dirty="0"/>
              <a:t>It should start with the uppercase letter.</a:t>
            </a:r>
          </a:p>
          <a:p>
            <a:r>
              <a:rPr lang="en-US" dirty="0"/>
              <a:t>It should be a noun such as Color, Button, System, Thread, etc.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Employee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//code snippet  </a:t>
            </a:r>
          </a:p>
          <a:p>
            <a:pPr marL="0" indent="0">
              <a:buNone/>
            </a:pPr>
            <a:r>
              <a:rPr lang="en-US" dirty="0"/>
              <a:t>} 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4254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" y="489396"/>
            <a:ext cx="115394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ArithmeticOperatorDemo</a:t>
            </a:r>
            <a:r>
              <a:rPr lang="en-US" dirty="0" smtClean="0"/>
              <a:t> {</a:t>
            </a:r>
          </a:p>
          <a:p>
            <a:endParaRPr lang="en-US" dirty="0" smtClean="0"/>
          </a:p>
          <a:p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num1 = 100;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num2 = 20;</a:t>
            </a:r>
          </a:p>
          <a:p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("num1 + num2: " + (num1 + num2) 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("num1 - num2: " + (num1 - num2) 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("num1 * num2: " + (num1 * num2) );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("num1 / num2: " + (num1 / num2) 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("num1 % num2: " + (num1 % num2) 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94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783654"/>
          </a:xfrm>
        </p:spPr>
        <p:txBody>
          <a:bodyPr/>
          <a:lstStyle/>
          <a:p>
            <a:r>
              <a:rPr lang="en-US" b="1" dirty="0"/>
              <a:t>Assignment Operators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6" y="1378039"/>
            <a:ext cx="11655381" cy="5151549"/>
          </a:xfrm>
        </p:spPr>
        <p:txBody>
          <a:bodyPr/>
          <a:lstStyle/>
          <a:p>
            <a:r>
              <a:rPr lang="pt-BR" dirty="0"/>
              <a:t>Assignments operators in java are: =, +=, -=, *=, /=, %=</a:t>
            </a:r>
            <a:br>
              <a:rPr lang="pt-BR" dirty="0"/>
            </a:br>
            <a:endParaRPr lang="pt-BR" dirty="0" smtClean="0"/>
          </a:p>
          <a:p>
            <a:r>
              <a:rPr lang="pt-BR" b="1" dirty="0" smtClean="0"/>
              <a:t>num2 </a:t>
            </a:r>
            <a:r>
              <a:rPr lang="pt-BR" b="1" dirty="0"/>
              <a:t>= num1</a:t>
            </a:r>
            <a:r>
              <a:rPr lang="pt-BR" dirty="0"/>
              <a:t> would assign value of variable num1 to the variable.</a:t>
            </a:r>
          </a:p>
          <a:p>
            <a:r>
              <a:rPr lang="pt-BR" b="1" dirty="0"/>
              <a:t>num2+=num1</a:t>
            </a:r>
            <a:r>
              <a:rPr lang="pt-BR" dirty="0"/>
              <a:t> is equal to num2 = num2+num1</a:t>
            </a:r>
          </a:p>
          <a:p>
            <a:r>
              <a:rPr lang="pt-BR" b="1" dirty="0"/>
              <a:t>num2-=num1</a:t>
            </a:r>
            <a:r>
              <a:rPr lang="pt-BR" dirty="0"/>
              <a:t> is equal to num2 = num2-num1</a:t>
            </a:r>
          </a:p>
          <a:p>
            <a:r>
              <a:rPr lang="pt-BR" b="1" dirty="0"/>
              <a:t>num2*=num1</a:t>
            </a:r>
            <a:r>
              <a:rPr lang="pt-BR" dirty="0"/>
              <a:t> is equal to num2 = num2*num1</a:t>
            </a:r>
          </a:p>
          <a:p>
            <a:r>
              <a:rPr lang="pt-BR" b="1" dirty="0"/>
              <a:t>num2/=num1</a:t>
            </a:r>
            <a:r>
              <a:rPr lang="pt-BR" dirty="0"/>
              <a:t> is equal to num2 = num2/num1</a:t>
            </a:r>
          </a:p>
          <a:p>
            <a:r>
              <a:rPr lang="pt-BR" b="1" dirty="0"/>
              <a:t>num2%=num1</a:t>
            </a:r>
            <a:r>
              <a:rPr lang="pt-BR" dirty="0"/>
              <a:t> is equal to num2 = num2%num1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65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7882" y="58847"/>
            <a:ext cx="998112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AssignmentOperatorDemo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num1 = 10;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num2 = 20;</a:t>
            </a:r>
          </a:p>
          <a:p>
            <a:endParaRPr lang="en-US" dirty="0" smtClean="0"/>
          </a:p>
          <a:p>
            <a:r>
              <a:rPr lang="en-US" dirty="0" smtClean="0"/>
              <a:t>      num2 = num1;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("= Output: "+num2);</a:t>
            </a:r>
          </a:p>
          <a:p>
            <a:endParaRPr lang="en-US" dirty="0" smtClean="0"/>
          </a:p>
          <a:p>
            <a:r>
              <a:rPr lang="en-US" dirty="0" smtClean="0"/>
              <a:t>      num2 += num1;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("+= Output: "+num2);</a:t>
            </a:r>
          </a:p>
          <a:p>
            <a:r>
              <a:rPr lang="en-US" dirty="0" smtClean="0"/>
              <a:t>	      </a:t>
            </a:r>
          </a:p>
          <a:p>
            <a:r>
              <a:rPr lang="en-US" dirty="0" smtClean="0"/>
              <a:t>      num2 -= num1;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("-= Output: "+num2);</a:t>
            </a:r>
          </a:p>
          <a:p>
            <a:r>
              <a:rPr lang="en-US" dirty="0" smtClean="0"/>
              <a:t>	      </a:t>
            </a:r>
          </a:p>
          <a:p>
            <a:r>
              <a:rPr lang="en-US" dirty="0" smtClean="0"/>
              <a:t>      num2 *= num1;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("*= Output: "+num2);</a:t>
            </a:r>
          </a:p>
          <a:p>
            <a:r>
              <a:rPr lang="en-US" dirty="0" smtClean="0"/>
              <a:t>	      </a:t>
            </a:r>
          </a:p>
          <a:p>
            <a:r>
              <a:rPr lang="en-US" dirty="0" smtClean="0"/>
              <a:t>      num2 /= num1;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("/= Output: "+num2);</a:t>
            </a:r>
          </a:p>
          <a:p>
            <a:r>
              <a:rPr lang="en-US" dirty="0" smtClean="0"/>
              <a:t>	      </a:t>
            </a:r>
          </a:p>
          <a:p>
            <a:r>
              <a:rPr lang="en-US" dirty="0" smtClean="0"/>
              <a:t>      num2 %= num1;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("%= Output: "+num2);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4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699" y="452718"/>
            <a:ext cx="9806135" cy="1247293"/>
          </a:xfrm>
        </p:spPr>
        <p:txBody>
          <a:bodyPr/>
          <a:lstStyle/>
          <a:p>
            <a:r>
              <a:rPr lang="en-US" b="1" dirty="0"/>
              <a:t>Auto-increment and Auto-decrement Operators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2047742"/>
            <a:ext cx="11526591" cy="4700788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++ </a:t>
            </a:r>
            <a:r>
              <a:rPr lang="pt-BR" dirty="0"/>
              <a:t>and —</a:t>
            </a:r>
          </a:p>
          <a:p>
            <a:r>
              <a:rPr lang="pt-BR" dirty="0"/>
              <a:t>num++ is equivalent to num=num+1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/>
              <a:t>num–- is equivalent to num=num-1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AutoOperatorDemo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num1=100;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num2=200;</a:t>
            </a:r>
          </a:p>
          <a:p>
            <a:pPr marL="0" indent="0">
              <a:buNone/>
            </a:pPr>
            <a:r>
              <a:rPr lang="en-US" dirty="0"/>
              <a:t>      num1++;</a:t>
            </a:r>
          </a:p>
          <a:p>
            <a:pPr marL="0" indent="0">
              <a:buNone/>
            </a:pPr>
            <a:r>
              <a:rPr lang="en-US" dirty="0"/>
              <a:t>      num2--;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("num1++ is: "+num1);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("num2-- is: "+num2);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0465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452718"/>
            <a:ext cx="9767500" cy="925321"/>
          </a:xfrm>
        </p:spPr>
        <p:txBody>
          <a:bodyPr/>
          <a:lstStyle/>
          <a:p>
            <a:r>
              <a:rPr lang="en-US" b="1" dirty="0"/>
              <a:t>Logical Operators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6" y="1378040"/>
            <a:ext cx="11668258" cy="5254580"/>
          </a:xfrm>
        </p:spPr>
        <p:txBody>
          <a:bodyPr>
            <a:normAutofit/>
          </a:bodyPr>
          <a:lstStyle/>
          <a:p>
            <a:r>
              <a:rPr lang="en-US" dirty="0"/>
              <a:t>Logical Operators are used with binary variables. They are mainly used in conditional statements and loops for evaluating a condition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Logical operators in java are: &amp;&amp;, ||, 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/>
              <a:t>Let’s say we have two </a:t>
            </a:r>
            <a:r>
              <a:rPr lang="en-US" dirty="0" err="1"/>
              <a:t>boolean</a:t>
            </a:r>
            <a:r>
              <a:rPr lang="en-US" dirty="0"/>
              <a:t> variables b1 and b2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b1&amp;&amp;b2 will return true if both b1 and b2 are true else it would return false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b1||b2 will return false if both b1 and b2 are false else it would return true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!b1 would return the opposite of b1, that means it would be true if b1 is false and it would return false if b1 is true.</a:t>
            </a:r>
          </a:p>
        </p:txBody>
      </p:sp>
    </p:spTree>
    <p:extLst>
      <p:ext uri="{BB962C8B-B14F-4D97-AF65-F5344CB8AC3E}">
        <p14:creationId xmlns:p14="http://schemas.microsoft.com/office/powerpoint/2010/main" val="326895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882" y="811370"/>
            <a:ext cx="94659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Example of Logical </a:t>
            </a:r>
            <a:r>
              <a:rPr lang="en-US" sz="2400" b="1" dirty="0" smtClean="0"/>
              <a:t>Operators</a:t>
            </a:r>
          </a:p>
          <a:p>
            <a:endParaRPr lang="en-US" sz="2400" b="1" dirty="0"/>
          </a:p>
          <a:p>
            <a:r>
              <a:rPr lang="en-US" sz="2400" dirty="0"/>
              <a:t>public class </a:t>
            </a:r>
            <a:r>
              <a:rPr lang="en-US" sz="2400" dirty="0" err="1"/>
              <a:t>LogicalOperatorDemo</a:t>
            </a:r>
            <a:r>
              <a:rPr lang="en-US" sz="2400" dirty="0"/>
              <a:t> {</a:t>
            </a:r>
          </a:p>
          <a:p>
            <a:r>
              <a:rPr lang="en-US" sz="2400" dirty="0"/>
              <a:t> 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boolean</a:t>
            </a:r>
            <a:r>
              <a:rPr lang="en-US" sz="2400" dirty="0"/>
              <a:t> b1 = true;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boolean</a:t>
            </a:r>
            <a:r>
              <a:rPr lang="en-US" sz="2400" dirty="0"/>
              <a:t> b2 = false;</a:t>
            </a:r>
          </a:p>
          <a:p>
            <a:endParaRPr lang="en-US" sz="2400" dirty="0"/>
          </a:p>
          <a:p>
            <a:r>
              <a:rPr lang="en-US" sz="2400" dirty="0"/>
              <a:t>      </a:t>
            </a:r>
            <a:r>
              <a:rPr lang="en-US" sz="2400" dirty="0" err="1"/>
              <a:t>System.out.println</a:t>
            </a:r>
            <a:r>
              <a:rPr lang="en-US" sz="2400" dirty="0"/>
              <a:t>("b1 &amp;&amp; b2: " + (b1&amp;&amp;b2));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System.out.println</a:t>
            </a:r>
            <a:r>
              <a:rPr lang="en-US" sz="2400" dirty="0"/>
              <a:t>("b1 || b2: " + (b1||b2));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System.out.println</a:t>
            </a:r>
            <a:r>
              <a:rPr lang="en-US" sz="2400" dirty="0"/>
              <a:t>("!(b1 &amp;&amp; b2): " + !(b1&amp;&amp;b2));</a:t>
            </a:r>
          </a:p>
          <a:p>
            <a:r>
              <a:rPr lang="en-US" sz="2400" dirty="0"/>
              <a:t>  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0703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452718"/>
            <a:ext cx="9767499" cy="848048"/>
          </a:xfrm>
        </p:spPr>
        <p:txBody>
          <a:bodyPr/>
          <a:lstStyle/>
          <a:p>
            <a:r>
              <a:rPr lang="en-US" b="1" dirty="0"/>
              <a:t>Comparison(Relational) operators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6" y="1300766"/>
            <a:ext cx="11513712" cy="5306096"/>
          </a:xfrm>
        </p:spPr>
        <p:txBody>
          <a:bodyPr/>
          <a:lstStyle/>
          <a:p>
            <a:r>
              <a:rPr lang="en-US" sz="2400" dirty="0"/>
              <a:t>We have six relational operators in Java: ==, !=, &gt;, &lt;, &gt;=, &lt;=</a:t>
            </a:r>
          </a:p>
          <a:p>
            <a:r>
              <a:rPr lang="en-US" sz="2400" b="1" dirty="0"/>
              <a:t>==</a:t>
            </a:r>
            <a:r>
              <a:rPr lang="en-US" sz="2400" dirty="0"/>
              <a:t> returns true if both the left side and right side are equal</a:t>
            </a:r>
          </a:p>
          <a:p>
            <a:r>
              <a:rPr lang="en-US" sz="2400" b="1" dirty="0"/>
              <a:t>!=</a:t>
            </a:r>
            <a:r>
              <a:rPr lang="en-US" sz="2400" dirty="0"/>
              <a:t> returns true if left side is not equal to the right side of operator.</a:t>
            </a:r>
          </a:p>
          <a:p>
            <a:r>
              <a:rPr lang="en-US" sz="2400" b="1" dirty="0"/>
              <a:t>&gt;</a:t>
            </a:r>
            <a:r>
              <a:rPr lang="en-US" sz="2400" dirty="0"/>
              <a:t> returns true if left side is greater than right.</a:t>
            </a:r>
          </a:p>
          <a:p>
            <a:r>
              <a:rPr lang="en-US" sz="2400" b="1" dirty="0"/>
              <a:t>&lt;</a:t>
            </a:r>
            <a:r>
              <a:rPr lang="en-US" sz="2400" dirty="0"/>
              <a:t> returns true if left side is less than right side.</a:t>
            </a:r>
          </a:p>
          <a:p>
            <a:r>
              <a:rPr lang="en-US" sz="2400" b="1" dirty="0"/>
              <a:t>&gt;=</a:t>
            </a:r>
            <a:r>
              <a:rPr lang="en-US" sz="2400" dirty="0"/>
              <a:t> returns true if left side is greater than or equal to right side.</a:t>
            </a:r>
          </a:p>
          <a:p>
            <a:r>
              <a:rPr lang="en-US" sz="2400" b="1" dirty="0"/>
              <a:t>&lt;=</a:t>
            </a:r>
            <a:r>
              <a:rPr lang="en-US" sz="2400" dirty="0"/>
              <a:t> returns true if left side is less than or equal to right side.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05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2428" y="437882"/>
            <a:ext cx="855157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RelationalOperatorDemo</a:t>
            </a:r>
            <a:r>
              <a:rPr lang="en-US" dirty="0"/>
              <a:t> {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num1 = 10;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num2 = 50;</a:t>
            </a:r>
          </a:p>
          <a:p>
            <a:r>
              <a:rPr lang="en-US" dirty="0"/>
              <a:t>      if (num1==num2) {</a:t>
            </a:r>
          </a:p>
          <a:p>
            <a:r>
              <a:rPr lang="en-US" dirty="0"/>
              <a:t>	 </a:t>
            </a:r>
            <a:r>
              <a:rPr lang="en-US" dirty="0" err="1"/>
              <a:t>System.out.println</a:t>
            </a:r>
            <a:r>
              <a:rPr lang="en-US" dirty="0"/>
              <a:t>("num1 and num2 are equal");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else{</a:t>
            </a:r>
          </a:p>
          <a:p>
            <a:r>
              <a:rPr lang="en-US" dirty="0"/>
              <a:t>	 </a:t>
            </a:r>
            <a:r>
              <a:rPr lang="en-US" dirty="0" err="1"/>
              <a:t>System.out.println</a:t>
            </a:r>
            <a:r>
              <a:rPr lang="en-US" dirty="0"/>
              <a:t>("num1 and num2 are not equal");</a:t>
            </a:r>
          </a:p>
          <a:p>
            <a:r>
              <a:rPr lang="en-US" dirty="0"/>
              <a:t>      }</a:t>
            </a:r>
          </a:p>
          <a:p>
            <a:endParaRPr lang="en-US" dirty="0"/>
          </a:p>
          <a:p>
            <a:r>
              <a:rPr lang="en-US" dirty="0"/>
              <a:t>      if( num1 != num2 ){</a:t>
            </a:r>
          </a:p>
          <a:p>
            <a:r>
              <a:rPr lang="en-US" dirty="0"/>
              <a:t>	 </a:t>
            </a:r>
            <a:r>
              <a:rPr lang="en-US" dirty="0" err="1"/>
              <a:t>System.out.println</a:t>
            </a:r>
            <a:r>
              <a:rPr lang="en-US" dirty="0"/>
              <a:t>("num1 and num2 are not equal");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else{</a:t>
            </a:r>
          </a:p>
          <a:p>
            <a:r>
              <a:rPr lang="en-US" dirty="0"/>
              <a:t>	 </a:t>
            </a:r>
            <a:r>
              <a:rPr lang="en-US" dirty="0" err="1"/>
              <a:t>System.out.println</a:t>
            </a:r>
            <a:r>
              <a:rPr lang="en-US" dirty="0"/>
              <a:t>("num1 and num2 are equal");</a:t>
            </a:r>
          </a:p>
          <a:p>
            <a:r>
              <a:rPr lang="en-US" dirty="0"/>
              <a:t>      </a:t>
            </a:r>
            <a:r>
              <a:rPr lang="en-US" dirty="0" smtClean="0"/>
              <a:t>}</a:t>
            </a:r>
          </a:p>
          <a:p>
            <a:r>
              <a:rPr lang="en-US" dirty="0"/>
              <a:t>if( num1 &gt; num2 ){</a:t>
            </a:r>
          </a:p>
          <a:p>
            <a:r>
              <a:rPr lang="en-US" dirty="0"/>
              <a:t>	 </a:t>
            </a:r>
            <a:r>
              <a:rPr lang="en-US" dirty="0" err="1"/>
              <a:t>System.out.println</a:t>
            </a:r>
            <a:r>
              <a:rPr lang="en-US" dirty="0"/>
              <a:t>("num1 is greater than num2");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else{</a:t>
            </a:r>
          </a:p>
          <a:p>
            <a:r>
              <a:rPr lang="en-US" dirty="0"/>
              <a:t>	 </a:t>
            </a:r>
            <a:r>
              <a:rPr lang="en-US" dirty="0" err="1"/>
              <a:t>System.out.println</a:t>
            </a:r>
            <a:r>
              <a:rPr lang="en-US" dirty="0"/>
              <a:t>("num1 is not greater than num2");</a:t>
            </a:r>
          </a:p>
          <a:p>
            <a:r>
              <a:rPr lang="en-US" dirty="0"/>
              <a:t>      </a:t>
            </a: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15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14" y="452718"/>
            <a:ext cx="9754620" cy="925321"/>
          </a:xfrm>
        </p:spPr>
        <p:txBody>
          <a:bodyPr/>
          <a:lstStyle/>
          <a:p>
            <a:r>
              <a:rPr lang="en-US" b="1" dirty="0"/>
              <a:t>Bitwise Operators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4" y="1378040"/>
            <a:ext cx="11204620" cy="5293216"/>
          </a:xfrm>
        </p:spPr>
        <p:txBody>
          <a:bodyPr/>
          <a:lstStyle/>
          <a:p>
            <a:r>
              <a:rPr lang="en-US" dirty="0"/>
              <a:t>There are six bitwise Operators: &amp;, |, ^, ~, &lt;&lt;, &gt;&gt;</a:t>
            </a:r>
          </a:p>
          <a:p>
            <a:pPr marL="0" indent="0">
              <a:buNone/>
            </a:pPr>
            <a:r>
              <a:rPr lang="en-US" dirty="0"/>
              <a:t>num1 = 11; /* equal to 00001011*/</a:t>
            </a:r>
            <a:br>
              <a:rPr lang="en-US" dirty="0"/>
            </a:br>
            <a:r>
              <a:rPr lang="en-US" dirty="0"/>
              <a:t>num2 = 22; /* equal to 00010110 </a:t>
            </a:r>
            <a:r>
              <a:rPr lang="en-US" dirty="0" smtClean="0"/>
              <a:t>*/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8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8" y="452718"/>
            <a:ext cx="9909167" cy="873806"/>
          </a:xfrm>
        </p:spPr>
        <p:txBody>
          <a:bodyPr/>
          <a:lstStyle/>
          <a:p>
            <a:r>
              <a:rPr lang="en-US" b="1" dirty="0"/>
              <a:t>Ternary Operator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8" y="1326524"/>
            <a:ext cx="11719774" cy="5293217"/>
          </a:xfrm>
        </p:spPr>
        <p:txBody>
          <a:bodyPr/>
          <a:lstStyle/>
          <a:p>
            <a:r>
              <a:rPr lang="en-US" dirty="0"/>
              <a:t>This operator evaluates a </a:t>
            </a:r>
            <a:r>
              <a:rPr lang="en-US" dirty="0" err="1"/>
              <a:t>boolean</a:t>
            </a:r>
            <a:r>
              <a:rPr lang="en-US" dirty="0"/>
              <a:t> expression and assign the value based on the result.</a:t>
            </a:r>
            <a:br>
              <a:rPr lang="en-US" dirty="0"/>
            </a:br>
            <a:r>
              <a:rPr lang="en-US" b="1" dirty="0"/>
              <a:t>Syntax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/>
              <a:t>variable num1 = (expression) ? value if true : value if </a:t>
            </a:r>
            <a:r>
              <a:rPr lang="en-US" dirty="0" smtClean="0"/>
              <a:t>false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dirty="0"/>
              <a:t>the expression results true then the first value before the colon (:) is assigned to the variable num1 else the second value is assigned to the num1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2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452718"/>
            <a:ext cx="9767499" cy="796533"/>
          </a:xfrm>
        </p:spPr>
        <p:txBody>
          <a:bodyPr/>
          <a:lstStyle/>
          <a:p>
            <a:r>
              <a:rPr lang="en-US" dirty="0"/>
              <a:t>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6" y="1558344"/>
            <a:ext cx="11333408" cy="4971245"/>
          </a:xfrm>
        </p:spPr>
        <p:txBody>
          <a:bodyPr/>
          <a:lstStyle/>
          <a:p>
            <a:r>
              <a:rPr lang="en-US" dirty="0"/>
              <a:t>It should start with the uppercase letter.</a:t>
            </a:r>
          </a:p>
          <a:p>
            <a:r>
              <a:rPr lang="en-US" dirty="0"/>
              <a:t>It should be an adjective such as Runnable, Remote, </a:t>
            </a:r>
            <a:r>
              <a:rPr lang="en-US" dirty="0" err="1"/>
              <a:t>ActionListener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b="1" dirty="0"/>
              <a:t>interface</a:t>
            </a:r>
            <a:r>
              <a:rPr lang="en-US" dirty="0"/>
              <a:t> Printable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//code snippet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96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213" y="618185"/>
            <a:ext cx="1160386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TernaryOperatorDemo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num1, num2;</a:t>
            </a:r>
          </a:p>
          <a:p>
            <a:r>
              <a:rPr lang="en-US" dirty="0"/>
              <a:t>        num1 = 25;</a:t>
            </a:r>
          </a:p>
          <a:p>
            <a:r>
              <a:rPr lang="en-US" dirty="0"/>
              <a:t>        /* num1 is not equal to 10 that's why</a:t>
            </a:r>
          </a:p>
          <a:p>
            <a:r>
              <a:rPr lang="en-US" dirty="0"/>
              <a:t>	 * the second value after colon is assigned</a:t>
            </a:r>
          </a:p>
          <a:p>
            <a:r>
              <a:rPr lang="en-US" dirty="0"/>
              <a:t>	 * to the variable num2</a:t>
            </a:r>
          </a:p>
          <a:p>
            <a:r>
              <a:rPr lang="en-US" dirty="0"/>
              <a:t>	 */</a:t>
            </a:r>
          </a:p>
          <a:p>
            <a:r>
              <a:rPr lang="en-US" dirty="0"/>
              <a:t>	num2 = (num1 == 10) ? 100: 200;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 "num2: "+num2);</a:t>
            </a:r>
          </a:p>
          <a:p>
            <a:endParaRPr lang="en-US" dirty="0"/>
          </a:p>
          <a:p>
            <a:r>
              <a:rPr lang="en-US" dirty="0"/>
              <a:t>	/* num1 is equal to 25 that's why</a:t>
            </a:r>
          </a:p>
          <a:p>
            <a:r>
              <a:rPr lang="en-US" dirty="0"/>
              <a:t>	 * the first value is assigned</a:t>
            </a:r>
          </a:p>
          <a:p>
            <a:r>
              <a:rPr lang="en-US" dirty="0"/>
              <a:t>	 * to the variable num2</a:t>
            </a:r>
          </a:p>
          <a:p>
            <a:r>
              <a:rPr lang="en-US" dirty="0"/>
              <a:t>	 */</a:t>
            </a:r>
          </a:p>
          <a:p>
            <a:r>
              <a:rPr lang="en-US" dirty="0"/>
              <a:t>	num2 = (num1 == 25) ? 100: 200;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 "num2: "+num2);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827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005" y="452718"/>
            <a:ext cx="9625830" cy="848048"/>
          </a:xfrm>
        </p:spPr>
        <p:txBody>
          <a:bodyPr/>
          <a:lstStyle/>
          <a:p>
            <a:r>
              <a:rPr lang="en-US" dirty="0"/>
              <a:t>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4" y="1300766"/>
            <a:ext cx="11024313" cy="51773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should start with lowercase letter.</a:t>
            </a:r>
          </a:p>
          <a:p>
            <a:r>
              <a:rPr lang="en-US" dirty="0"/>
              <a:t>It should be a verb such as main(), print(), </a:t>
            </a:r>
            <a:r>
              <a:rPr lang="en-US" dirty="0" err="1"/>
              <a:t>println</a:t>
            </a:r>
            <a:r>
              <a:rPr lang="en-US" dirty="0"/>
              <a:t>().</a:t>
            </a:r>
          </a:p>
          <a:p>
            <a:r>
              <a:rPr lang="en-US" dirty="0"/>
              <a:t>If the name contains multiple words, start it with a lowercase letter followed by an uppercase letter such as </a:t>
            </a:r>
            <a:r>
              <a:rPr lang="en-US" dirty="0" err="1"/>
              <a:t>actionPerformed</a:t>
            </a:r>
            <a:r>
              <a:rPr lang="en-US" dirty="0"/>
              <a:t>().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Employee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//method  </a:t>
            </a:r>
          </a:p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 draw()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//code snippet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7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87" y="452718"/>
            <a:ext cx="9677347" cy="732138"/>
          </a:xfrm>
        </p:spPr>
        <p:txBody>
          <a:bodyPr/>
          <a:lstStyle/>
          <a:p>
            <a:r>
              <a:rPr lang="en-US" dirty="0"/>
              <a:t>Variable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416676"/>
            <a:ext cx="11590985" cy="5190186"/>
          </a:xfrm>
        </p:spPr>
        <p:txBody>
          <a:bodyPr/>
          <a:lstStyle/>
          <a:p>
            <a:r>
              <a:rPr lang="en-US" dirty="0"/>
              <a:t>It should start with a lowercase letter such as id, name.</a:t>
            </a:r>
          </a:p>
          <a:p>
            <a:r>
              <a:rPr lang="en-US" dirty="0"/>
              <a:t>If the name contains multiple words, start it with the lowercase letter followed by an uppercase letter such as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.</a:t>
            </a:r>
          </a:p>
          <a:p>
            <a:r>
              <a:rPr lang="en-US" dirty="0"/>
              <a:t>Avoid using one-character variables such as x, y, z.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Employee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//variable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id;  </a:t>
            </a:r>
          </a:p>
          <a:p>
            <a:pPr marL="0" indent="0">
              <a:buNone/>
            </a:pPr>
            <a:r>
              <a:rPr lang="en-US" dirty="0"/>
              <a:t>//code snippet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2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1" y="452718"/>
            <a:ext cx="9831893" cy="757896"/>
          </a:xfrm>
        </p:spPr>
        <p:txBody>
          <a:bodyPr/>
          <a:lstStyle/>
          <a:p>
            <a:r>
              <a:rPr lang="en-US" dirty="0"/>
              <a:t>Package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1" y="1596980"/>
            <a:ext cx="11655379" cy="5100034"/>
          </a:xfrm>
        </p:spPr>
        <p:txBody>
          <a:bodyPr/>
          <a:lstStyle/>
          <a:p>
            <a:r>
              <a:rPr lang="en-US" dirty="0"/>
              <a:t>It should be a lowercase letter such as java, lang.</a:t>
            </a:r>
          </a:p>
          <a:p>
            <a:r>
              <a:rPr lang="en-US" dirty="0"/>
              <a:t>If the name contains multiple words, it should be separated by dots (.) such as </a:t>
            </a:r>
            <a:r>
              <a:rPr lang="en-US" dirty="0" err="1"/>
              <a:t>java.util</a:t>
            </a:r>
            <a:r>
              <a:rPr lang="en-US" dirty="0"/>
              <a:t>, </a:t>
            </a:r>
            <a:r>
              <a:rPr lang="en-US" dirty="0" err="1"/>
              <a:t>java.lang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b="1" dirty="0"/>
              <a:t>package</a:t>
            </a:r>
            <a:r>
              <a:rPr lang="en-US" dirty="0"/>
              <a:t> </a:t>
            </a:r>
            <a:r>
              <a:rPr lang="en-US" dirty="0" err="1"/>
              <a:t>com.javatpoint</a:t>
            </a:r>
            <a:r>
              <a:rPr lang="en-US" dirty="0"/>
              <a:t>; //package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Employee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//code snippet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6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577" y="452718"/>
            <a:ext cx="9793257" cy="783654"/>
          </a:xfrm>
        </p:spPr>
        <p:txBody>
          <a:bodyPr/>
          <a:lstStyle/>
          <a:p>
            <a:r>
              <a:rPr lang="en-US" dirty="0"/>
              <a:t>Constant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8" y="1571223"/>
            <a:ext cx="11217498" cy="5048517"/>
          </a:xfrm>
        </p:spPr>
        <p:txBody>
          <a:bodyPr/>
          <a:lstStyle/>
          <a:p>
            <a:r>
              <a:rPr lang="en-US" dirty="0"/>
              <a:t>It should be in uppercase letters such as RED, YELLOW.</a:t>
            </a:r>
          </a:p>
          <a:p>
            <a:r>
              <a:rPr lang="en-US" dirty="0"/>
              <a:t>If the name contains multiple words, it should be separated by an underscore(_) such as MAX_PRIORITY.</a:t>
            </a:r>
          </a:p>
          <a:p>
            <a:r>
              <a:rPr lang="en-US" dirty="0"/>
              <a:t>It may contain digits but not as the first letter.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Employee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//constant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final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MIN_AGE = 18;  </a:t>
            </a:r>
          </a:p>
          <a:p>
            <a:pPr marL="0" indent="0">
              <a:buNone/>
            </a:pPr>
            <a:r>
              <a:rPr lang="en-US" dirty="0"/>
              <a:t>//code snippet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6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170020"/>
          </a:xfrm>
        </p:spPr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1" y="1378040"/>
            <a:ext cx="11075831" cy="482957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java every variable and every expression should have some data type and every type is strictly defined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 -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= 10;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and every assignment should be check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compiler for type capability</a:t>
            </a:r>
          </a:p>
          <a:p>
            <a:r>
              <a:rPr lang="en-US" sz="2800" dirty="0"/>
              <a:t>In java we have two categories of data type: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1</a:t>
            </a:r>
            <a:r>
              <a:rPr lang="en-US" sz="2800" dirty="0"/>
              <a:t>) Primitive data types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2</a:t>
            </a:r>
            <a:r>
              <a:rPr lang="en-US" sz="2800" dirty="0"/>
              <a:t>) Non-primitive data types – Arrays and Strings are non-primitive data </a:t>
            </a:r>
            <a:r>
              <a:rPr lang="en-US" sz="2800" dirty="0" smtClean="0"/>
              <a:t>types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89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234</TotalTime>
  <Words>1768</Words>
  <Application>Microsoft Office PowerPoint</Application>
  <PresentationFormat>Widescreen</PresentationFormat>
  <Paragraphs>408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Century Gothic</vt:lpstr>
      <vt:lpstr>Times New Roman</vt:lpstr>
      <vt:lpstr>Wingdings</vt:lpstr>
      <vt:lpstr>Wingdings 3</vt:lpstr>
      <vt:lpstr>Ion</vt:lpstr>
      <vt:lpstr>Java Training - Session 2</vt:lpstr>
      <vt:lpstr>Java naming conventions</vt:lpstr>
      <vt:lpstr>Class</vt:lpstr>
      <vt:lpstr>Interface </vt:lpstr>
      <vt:lpstr>Method </vt:lpstr>
      <vt:lpstr>Variable </vt:lpstr>
      <vt:lpstr>Package </vt:lpstr>
      <vt:lpstr>Constant </vt:lpstr>
      <vt:lpstr>Data Type</vt:lpstr>
      <vt:lpstr>Primitive data types</vt:lpstr>
      <vt:lpstr>byte</vt:lpstr>
      <vt:lpstr>short</vt:lpstr>
      <vt:lpstr>int</vt:lpstr>
      <vt:lpstr>long</vt:lpstr>
      <vt:lpstr>float</vt:lpstr>
      <vt:lpstr>dobule</vt:lpstr>
      <vt:lpstr>boolean</vt:lpstr>
      <vt:lpstr>char</vt:lpstr>
      <vt:lpstr>Session 3</vt:lpstr>
      <vt:lpstr>Variables</vt:lpstr>
      <vt:lpstr>Division 1:</vt:lpstr>
      <vt:lpstr>Instance Variable</vt:lpstr>
      <vt:lpstr>PowerPoint Presentation</vt:lpstr>
      <vt:lpstr>Static variable</vt:lpstr>
      <vt:lpstr>PowerPoint Presentation</vt:lpstr>
      <vt:lpstr>Local Varibale</vt:lpstr>
      <vt:lpstr>Session 4</vt:lpstr>
      <vt:lpstr>Operator</vt:lpstr>
      <vt:lpstr>Arithmetic Operators </vt:lpstr>
      <vt:lpstr>PowerPoint Presentation</vt:lpstr>
      <vt:lpstr>Assignment Operators </vt:lpstr>
      <vt:lpstr>PowerPoint Presentation</vt:lpstr>
      <vt:lpstr>Auto-increment and Auto-decrement Operators </vt:lpstr>
      <vt:lpstr>Logical Operators </vt:lpstr>
      <vt:lpstr>PowerPoint Presentation</vt:lpstr>
      <vt:lpstr>Comparison(Relational) operators </vt:lpstr>
      <vt:lpstr>PowerPoint Presentation</vt:lpstr>
      <vt:lpstr>Bitwise Operators </vt:lpstr>
      <vt:lpstr>Ternary Operator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 - Session 2</dc:title>
  <dc:creator>vishalkumar Baliram</dc:creator>
  <cp:lastModifiedBy>vishalkumar Baliram</cp:lastModifiedBy>
  <cp:revision>40</cp:revision>
  <dcterms:created xsi:type="dcterms:W3CDTF">2019-03-04T16:25:05Z</dcterms:created>
  <dcterms:modified xsi:type="dcterms:W3CDTF">2019-03-07T05:55:58Z</dcterms:modified>
</cp:coreProperties>
</file>