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84" r:id="rId3"/>
    <p:sldId id="256" r:id="rId4"/>
    <p:sldId id="257" r:id="rId5"/>
    <p:sldId id="258" r:id="rId6"/>
    <p:sldId id="259" r:id="rId7"/>
    <p:sldId id="260" r:id="rId8"/>
    <p:sldId id="261" r:id="rId9"/>
    <p:sldId id="280" r:id="rId10"/>
    <p:sldId id="262" r:id="rId11"/>
    <p:sldId id="263" r:id="rId12"/>
    <p:sldId id="281" r:id="rId13"/>
    <p:sldId id="264" r:id="rId14"/>
    <p:sldId id="265" r:id="rId15"/>
    <p:sldId id="266" r:id="rId16"/>
    <p:sldId id="267" r:id="rId17"/>
    <p:sldId id="268" r:id="rId18"/>
    <p:sldId id="269" r:id="rId19"/>
    <p:sldId id="270" r:id="rId20"/>
    <p:sldId id="286" r:id="rId21"/>
    <p:sldId id="272" r:id="rId22"/>
    <p:sldId id="273" r:id="rId23"/>
    <p:sldId id="283" r:id="rId24"/>
    <p:sldId id="282" r:id="rId25"/>
    <p:sldId id="275" r:id="rId26"/>
    <p:sldId id="276"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B65B8D-5821-4E07-87A8-473EE6F8DCF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696536B5-C486-48DC-A791-A0DC73D91BA3}">
      <dgm:prSet/>
      <dgm:spPr/>
      <dgm:t>
        <a:bodyPr/>
        <a:lstStyle/>
        <a:p>
          <a:pPr rtl="0"/>
          <a:r>
            <a:rPr lang="en-US" smtClean="0"/>
            <a:t>ANALYSIS ON CURRENT APPLICATIONS DATA</a:t>
          </a:r>
          <a:endParaRPr lang="en-US"/>
        </a:p>
      </dgm:t>
    </dgm:pt>
    <dgm:pt modelId="{1CB429E8-2CDD-4F99-B9EC-BA3080D3498B}" type="parTrans" cxnId="{0AF086B5-B02C-49B3-B248-0458D45B9FCD}">
      <dgm:prSet/>
      <dgm:spPr/>
      <dgm:t>
        <a:bodyPr/>
        <a:lstStyle/>
        <a:p>
          <a:endParaRPr lang="en-US"/>
        </a:p>
      </dgm:t>
    </dgm:pt>
    <dgm:pt modelId="{AC4FA70A-736E-41C6-B79F-E9F3C18A436D}" type="sibTrans" cxnId="{0AF086B5-B02C-49B3-B248-0458D45B9FCD}">
      <dgm:prSet/>
      <dgm:spPr/>
      <dgm:t>
        <a:bodyPr/>
        <a:lstStyle/>
        <a:p>
          <a:endParaRPr lang="en-US"/>
        </a:p>
      </dgm:t>
    </dgm:pt>
    <dgm:pt modelId="{179F06D3-CF29-4AA6-A45B-B2893FAEB294}" type="pres">
      <dgm:prSet presAssocID="{86B65B8D-5821-4E07-87A8-473EE6F8DCF0}" presName="Name0" presStyleCnt="0">
        <dgm:presLayoutVars>
          <dgm:dir/>
          <dgm:resizeHandles val="exact"/>
        </dgm:presLayoutVars>
      </dgm:prSet>
      <dgm:spPr/>
      <dgm:t>
        <a:bodyPr/>
        <a:lstStyle/>
        <a:p>
          <a:endParaRPr lang="en-US"/>
        </a:p>
      </dgm:t>
    </dgm:pt>
    <dgm:pt modelId="{EC0C17E0-8A6E-42B8-8A78-5733A5D82B24}" type="pres">
      <dgm:prSet presAssocID="{696536B5-C486-48DC-A791-A0DC73D91BA3}" presName="node" presStyleLbl="node1" presStyleIdx="0" presStyleCnt="1">
        <dgm:presLayoutVars>
          <dgm:bulletEnabled val="1"/>
        </dgm:presLayoutVars>
      </dgm:prSet>
      <dgm:spPr/>
      <dgm:t>
        <a:bodyPr/>
        <a:lstStyle/>
        <a:p>
          <a:endParaRPr lang="en-US"/>
        </a:p>
      </dgm:t>
    </dgm:pt>
  </dgm:ptLst>
  <dgm:cxnLst>
    <dgm:cxn modelId="{0AF086B5-B02C-49B3-B248-0458D45B9FCD}" srcId="{86B65B8D-5821-4E07-87A8-473EE6F8DCF0}" destId="{696536B5-C486-48DC-A791-A0DC73D91BA3}" srcOrd="0" destOrd="0" parTransId="{1CB429E8-2CDD-4F99-B9EC-BA3080D3498B}" sibTransId="{AC4FA70A-736E-41C6-B79F-E9F3C18A436D}"/>
    <dgm:cxn modelId="{F7044D11-C5D9-4D0A-92E2-949CE46354E3}" type="presOf" srcId="{86B65B8D-5821-4E07-87A8-473EE6F8DCF0}" destId="{179F06D3-CF29-4AA6-A45B-B2893FAEB294}" srcOrd="0" destOrd="0" presId="urn:microsoft.com/office/officeart/2005/8/layout/process1"/>
    <dgm:cxn modelId="{7D5DA754-72C2-421C-B90A-25B8D0860EB6}" type="presOf" srcId="{696536B5-C486-48DC-A791-A0DC73D91BA3}" destId="{EC0C17E0-8A6E-42B8-8A78-5733A5D82B24}" srcOrd="0" destOrd="0" presId="urn:microsoft.com/office/officeart/2005/8/layout/process1"/>
    <dgm:cxn modelId="{004E4C32-9749-49CC-8A54-1EFEDF1AA5F0}" type="presParOf" srcId="{179F06D3-CF29-4AA6-A45B-B2893FAEB294}" destId="{EC0C17E0-8A6E-42B8-8A78-5733A5D82B2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C17E0-8A6E-42B8-8A78-5733A5D82B24}">
      <dsp:nvSpPr>
        <dsp:cNvPr id="0" name=""/>
        <dsp:cNvSpPr/>
      </dsp:nvSpPr>
      <dsp:spPr>
        <a:xfrm>
          <a:off x="5134" y="0"/>
          <a:ext cx="10505330"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smtClean="0"/>
            <a:t>ANALYSIS ON CURRENT APPLICATIONS DATA</a:t>
          </a:r>
          <a:endParaRPr lang="en-US" sz="6500" kern="1200"/>
        </a:p>
      </dsp:txBody>
      <dsp:txXfrm>
        <a:off x="132580" y="127446"/>
        <a:ext cx="10250438" cy="40964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039B8-24B8-4E1E-A437-27FBB8A5AFAF}"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AA1D2-B5B3-4F81-9FDA-03DA9536F526}" type="slidenum">
              <a:rPr lang="en-US" smtClean="0"/>
              <a:t>‹#›</a:t>
            </a:fld>
            <a:endParaRPr lang="en-US" dirty="0"/>
          </a:p>
        </p:txBody>
      </p:sp>
    </p:spTree>
    <p:extLst>
      <p:ext uri="{BB962C8B-B14F-4D97-AF65-F5344CB8AC3E}">
        <p14:creationId xmlns:p14="http://schemas.microsoft.com/office/powerpoint/2010/main" val="194600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CF0AB9-778B-491F-801D-A7FC137F2A0B}"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51363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A3D6D-78B8-441F-A83E-6A67B8582B83}"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120953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3813D-FD65-4344-84E0-014188B8695A}"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356760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22FD2-00EA-45FD-90EB-1559FE825EB7}"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152970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BC46BF-0128-46C0-AE4F-E93EFA3E32C2}"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423095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A1137E-7A3C-4BE6-AE89-5DB9A6BBF0C7}"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150136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1A26E5-83A7-4B6D-B7FC-79B3A2951CED}" type="datetime1">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159936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268BED-4A1E-4151-BB4F-2B42C2B2C552}" type="datetime1">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200441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FB3D5-383E-42EC-ACB3-1AD0968AD1A8}" type="datetime1">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89859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70719-A104-4095-9740-7AD8785CC7FB}"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299712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65CB5D-4A5E-4767-90AA-51CC03746C36}"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9BA6C7-5E7D-48E9-8311-291B483B6EBD}" type="slidenum">
              <a:rPr lang="en-US" smtClean="0"/>
              <a:t>‹#›</a:t>
            </a:fld>
            <a:endParaRPr lang="en-US" dirty="0"/>
          </a:p>
        </p:txBody>
      </p:sp>
    </p:spTree>
    <p:extLst>
      <p:ext uri="{BB962C8B-B14F-4D97-AF65-F5344CB8AC3E}">
        <p14:creationId xmlns:p14="http://schemas.microsoft.com/office/powerpoint/2010/main" val="371832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EBA30-04CB-4A1A-ABA4-B344E80033F5}" type="datetime1">
              <a:rPr lang="en-US" smtClean="0"/>
              <a:t>11/3/2021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BA6C7-5E7D-48E9-8311-291B483B6EBD}" type="slidenum">
              <a:rPr lang="en-US" smtClean="0"/>
              <a:t>‹#›</a:t>
            </a:fld>
            <a:endParaRPr lang="en-US" dirty="0"/>
          </a:p>
        </p:txBody>
      </p:sp>
    </p:spTree>
    <p:extLst>
      <p:ext uri="{BB962C8B-B14F-4D97-AF65-F5344CB8AC3E}">
        <p14:creationId xmlns:p14="http://schemas.microsoft.com/office/powerpoint/2010/main" val="2759695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7803" y="2967335"/>
            <a:ext cx="7236405" cy="923330"/>
          </a:xfrm>
          <a:prstGeom prst="rect">
            <a:avLst/>
          </a:prstGeom>
          <a:solidFill>
            <a:schemeClr val="accent4">
              <a:lumMod val="40000"/>
              <a:lumOff val="60000"/>
            </a:schemeClr>
          </a:solid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CREDIT EDA CASE STUDY</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71034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6839"/>
          </a:xfrm>
        </p:spPr>
        <p:txBody>
          <a:bodyPr>
            <a:noAutofit/>
          </a:bodyPr>
          <a:lstStyle/>
          <a:p>
            <a:r>
              <a:rPr lang="en-US" sz="2400" b="1" u="sng" dirty="0" smtClean="0"/>
              <a:t>Education and Income Type</a:t>
            </a:r>
            <a:endParaRPr lang="en-US" sz="2400" b="1" u="sng" dirty="0"/>
          </a:p>
        </p:txBody>
      </p:sp>
      <p:pic>
        <p:nvPicPr>
          <p:cNvPr id="4" name="Picture 3"/>
          <p:cNvPicPr>
            <a:picLocks noChangeAspect="1"/>
          </p:cNvPicPr>
          <p:nvPr/>
        </p:nvPicPr>
        <p:blipFill>
          <a:blip r:embed="rId2"/>
          <a:stretch>
            <a:fillRect/>
          </a:stretch>
        </p:blipFill>
        <p:spPr>
          <a:xfrm>
            <a:off x="385618" y="803564"/>
            <a:ext cx="5479473" cy="48121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096000" y="803564"/>
            <a:ext cx="5874327" cy="48121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93252" y="5717310"/>
            <a:ext cx="557183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t>
            </a:r>
            <a:r>
              <a:rPr lang="en-US" dirty="0" smtClean="0"/>
              <a:t>ost applicants have secondary/secondary special as their highest qualification.</a:t>
            </a:r>
          </a:p>
          <a:p>
            <a:pPr marL="285750" indent="-285750">
              <a:buFont typeface="Arial" panose="020B0604020202020204" pitchFamily="34" charset="0"/>
              <a:buChar char="•"/>
            </a:pPr>
            <a:r>
              <a:rPr lang="en-US" dirty="0" smtClean="0"/>
              <a:t>As the education qualifications increase the default rate conversely drops.</a:t>
            </a:r>
          </a:p>
        </p:txBody>
      </p:sp>
      <p:sp>
        <p:nvSpPr>
          <p:cNvPr id="7" name="TextBox 6"/>
          <p:cNvSpPr txBox="1"/>
          <p:nvPr/>
        </p:nvSpPr>
        <p:spPr>
          <a:xfrm>
            <a:off x="6096000" y="5615710"/>
            <a:ext cx="587432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Working professionals(60%) and commercial associates(23%)form the bulk of the applicants.</a:t>
            </a:r>
          </a:p>
          <a:p>
            <a:pPr marL="285750" indent="-285750">
              <a:buFont typeface="Arial" panose="020B0604020202020204" pitchFamily="34" charset="0"/>
              <a:buChar char="•"/>
            </a:pPr>
            <a:r>
              <a:rPr lang="en-US" dirty="0"/>
              <a:t>A</a:t>
            </a:r>
            <a:r>
              <a:rPr lang="en-US" dirty="0" smtClean="0"/>
              <a:t>pplicants on maternity leave or unemployed </a:t>
            </a:r>
          </a:p>
          <a:p>
            <a:r>
              <a:rPr lang="en-US" dirty="0" smtClean="0"/>
              <a:t>     are more likely to default on their payments.</a:t>
            </a:r>
          </a:p>
        </p:txBody>
      </p:sp>
    </p:spTree>
    <p:extLst>
      <p:ext uri="{BB962C8B-B14F-4D97-AF65-F5344CB8AC3E}">
        <p14:creationId xmlns:p14="http://schemas.microsoft.com/office/powerpoint/2010/main" val="16259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3020"/>
          </a:xfrm>
        </p:spPr>
        <p:txBody>
          <a:bodyPr>
            <a:noAutofit/>
          </a:bodyPr>
          <a:lstStyle/>
          <a:p>
            <a:r>
              <a:rPr lang="en-US" sz="2400" b="1" u="sng" dirty="0" smtClean="0"/>
              <a:t>OCCUPATION TYPE</a:t>
            </a:r>
            <a:endParaRPr lang="en-US" sz="2400" b="1" u="sng" dirty="0"/>
          </a:p>
        </p:txBody>
      </p:sp>
      <p:pic>
        <p:nvPicPr>
          <p:cNvPr id="4" name="Picture 3"/>
          <p:cNvPicPr>
            <a:picLocks noChangeAspect="1"/>
          </p:cNvPicPr>
          <p:nvPr/>
        </p:nvPicPr>
        <p:blipFill>
          <a:blip r:embed="rId2"/>
          <a:stretch>
            <a:fillRect/>
          </a:stretch>
        </p:blipFill>
        <p:spPr>
          <a:xfrm>
            <a:off x="489527" y="1089891"/>
            <a:ext cx="10864273" cy="4073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00365" y="5689599"/>
            <a:ext cx="1139767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Applicants are usually reluctant in sharing their occupation information.</a:t>
            </a:r>
          </a:p>
          <a:p>
            <a:pPr marL="285750" indent="-285750">
              <a:buFont typeface="Arial" panose="020B0604020202020204" pitchFamily="34" charset="0"/>
              <a:buChar char="•"/>
            </a:pPr>
            <a:r>
              <a:rPr lang="en-US" dirty="0" smtClean="0"/>
              <a:t>Low skilled laborers tend to default more on their payment commitments (almost 17%) followed by waiters.</a:t>
            </a:r>
          </a:p>
          <a:p>
            <a:pPr marL="285750" indent="-285750">
              <a:buFont typeface="Arial" panose="020B0604020202020204" pitchFamily="34" charset="0"/>
              <a:buChar char="•"/>
            </a:pPr>
            <a:r>
              <a:rPr lang="en-US" dirty="0" smtClean="0"/>
              <a:t>Laborers are the most known category of applicants. Almost 11% of laborers who apply for loans default on their payment commitments.</a:t>
            </a:r>
            <a:endParaRPr lang="en-US" dirty="0"/>
          </a:p>
        </p:txBody>
      </p:sp>
    </p:spTree>
    <p:extLst>
      <p:ext uri="{BB962C8B-B14F-4D97-AF65-F5344CB8AC3E}">
        <p14:creationId xmlns:p14="http://schemas.microsoft.com/office/powerpoint/2010/main" val="129612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2257"/>
          </a:xfrm>
        </p:spPr>
        <p:txBody>
          <a:bodyPr>
            <a:noAutofit/>
          </a:bodyPr>
          <a:lstStyle/>
          <a:p>
            <a:r>
              <a:rPr lang="en-US" sz="2400" b="1" u="sng" dirty="0" smtClean="0"/>
              <a:t>ORGANIZATION TYPE</a:t>
            </a:r>
            <a:endParaRPr lang="en-US" sz="2400" b="1" u="sng" dirty="0"/>
          </a:p>
        </p:txBody>
      </p:sp>
      <p:pic>
        <p:nvPicPr>
          <p:cNvPr id="4" name="Picture 3"/>
          <p:cNvPicPr>
            <a:picLocks noChangeAspect="1"/>
          </p:cNvPicPr>
          <p:nvPr/>
        </p:nvPicPr>
        <p:blipFill>
          <a:blip r:embed="rId2"/>
          <a:stretch>
            <a:fillRect/>
          </a:stretch>
        </p:blipFill>
        <p:spPr>
          <a:xfrm rot="5400000">
            <a:off x="-74932" y="1670514"/>
            <a:ext cx="5917741" cy="4091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rot="5400000">
            <a:off x="4390936" y="1475020"/>
            <a:ext cx="5917742" cy="4482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865360" y="1290320"/>
            <a:ext cx="197104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Business entity type 3 forms the largest share of applicants and their default rate is almost 10%.</a:t>
            </a:r>
          </a:p>
          <a:p>
            <a:pPr marL="285750" indent="-285750">
              <a:buFont typeface="Arial" panose="020B0604020202020204" pitchFamily="34" charset="0"/>
              <a:buChar char="•"/>
            </a:pPr>
            <a:r>
              <a:rPr lang="en-US" dirty="0" smtClean="0"/>
              <a:t>Applicants with transport:type3 in their organization category are more likely to default on their payments.</a:t>
            </a:r>
            <a:endParaRPr lang="en-US" dirty="0"/>
          </a:p>
        </p:txBody>
      </p:sp>
    </p:spTree>
    <p:extLst>
      <p:ext uri="{BB962C8B-B14F-4D97-AF65-F5344CB8AC3E}">
        <p14:creationId xmlns:p14="http://schemas.microsoft.com/office/powerpoint/2010/main" val="179521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a:bodyPr>
          <a:lstStyle/>
          <a:p>
            <a:r>
              <a:rPr lang="en-US" sz="2400" b="1" u="sng" dirty="0" smtClean="0"/>
              <a:t>Regional Analysis/Address Mismatch</a:t>
            </a:r>
            <a:endParaRPr lang="en-US" sz="2400" b="1" u="sng" dirty="0"/>
          </a:p>
        </p:txBody>
      </p:sp>
      <p:pic>
        <p:nvPicPr>
          <p:cNvPr id="4" name="Picture 3"/>
          <p:cNvPicPr>
            <a:picLocks noChangeAspect="1"/>
          </p:cNvPicPr>
          <p:nvPr/>
        </p:nvPicPr>
        <p:blipFill>
          <a:blip r:embed="rId2"/>
          <a:stretch>
            <a:fillRect/>
          </a:stretch>
        </p:blipFill>
        <p:spPr>
          <a:xfrm>
            <a:off x="838200" y="1467224"/>
            <a:ext cx="5339080" cy="3521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568440" y="1467224"/>
            <a:ext cx="5420360" cy="3521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582349" y="5375252"/>
            <a:ext cx="559493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Major application comes from region with rating 2.</a:t>
            </a:r>
          </a:p>
          <a:p>
            <a:pPr marL="285750" indent="-285750">
              <a:buFont typeface="Arial" panose="020B0604020202020204" pitchFamily="34" charset="0"/>
              <a:buChar char="•"/>
            </a:pPr>
            <a:r>
              <a:rPr lang="en-US" dirty="0"/>
              <a:t>M</a:t>
            </a:r>
            <a:r>
              <a:rPr lang="en-US" dirty="0" smtClean="0"/>
              <a:t>aximum default rate is for applicants belonging to region with rating 3.</a:t>
            </a:r>
            <a:endParaRPr lang="en-US" dirty="0"/>
          </a:p>
        </p:txBody>
      </p:sp>
      <p:sp>
        <p:nvSpPr>
          <p:cNvPr id="10" name="TextBox 9"/>
          <p:cNvSpPr txBox="1"/>
          <p:nvPr/>
        </p:nvSpPr>
        <p:spPr>
          <a:xfrm>
            <a:off x="6393869" y="5375252"/>
            <a:ext cx="559493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applicants contact address is same as permanent address.</a:t>
            </a:r>
          </a:p>
          <a:p>
            <a:pPr marL="285750" indent="-285750">
              <a:buFont typeface="Arial" panose="020B0604020202020204" pitchFamily="34" charset="0"/>
              <a:buChar char="•"/>
            </a:pPr>
            <a:r>
              <a:rPr lang="en-US" dirty="0"/>
              <a:t>T</a:t>
            </a:r>
            <a:r>
              <a:rPr lang="en-US" dirty="0" smtClean="0"/>
              <a:t>he people defaulting on their commitments with contact and permanent address being different are more(9%).</a:t>
            </a:r>
            <a:endParaRPr lang="en-US" dirty="0"/>
          </a:p>
        </p:txBody>
      </p:sp>
    </p:spTree>
    <p:extLst>
      <p:ext uri="{BB962C8B-B14F-4D97-AF65-F5344CB8AC3E}">
        <p14:creationId xmlns:p14="http://schemas.microsoft.com/office/powerpoint/2010/main" val="226242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4483"/>
          </a:xfrm>
        </p:spPr>
        <p:txBody>
          <a:bodyPr>
            <a:normAutofit fontScale="90000"/>
          </a:bodyPr>
          <a:lstStyle/>
          <a:p>
            <a:r>
              <a:rPr lang="en-US" sz="2400" b="1" u="sng" dirty="0"/>
              <a:t>Regional </a:t>
            </a:r>
            <a:r>
              <a:rPr lang="en-US" sz="2400" b="1" u="sng" dirty="0" smtClean="0"/>
              <a:t>Analysis/Address Mismatch</a:t>
            </a:r>
            <a:endParaRPr lang="en-US" sz="2400" dirty="0"/>
          </a:p>
        </p:txBody>
      </p:sp>
      <p:pic>
        <p:nvPicPr>
          <p:cNvPr id="4" name="Picture 3"/>
          <p:cNvPicPr>
            <a:picLocks noChangeAspect="1"/>
          </p:cNvPicPr>
          <p:nvPr/>
        </p:nvPicPr>
        <p:blipFill>
          <a:blip r:embed="rId2"/>
          <a:stretch>
            <a:fillRect/>
          </a:stretch>
        </p:blipFill>
        <p:spPr>
          <a:xfrm>
            <a:off x="838200" y="1055048"/>
            <a:ext cx="5267960" cy="4482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6431280" y="1055049"/>
            <a:ext cx="5394960" cy="4482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74715" y="5639412"/>
            <a:ext cx="54314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t>
            </a:r>
            <a:r>
              <a:rPr lang="en-US" dirty="0" smtClean="0"/>
              <a:t>ost applicants have city in their work address matching with city in permanent address.</a:t>
            </a:r>
          </a:p>
          <a:p>
            <a:pPr marL="285750" indent="-285750">
              <a:buFont typeface="Arial" panose="020B0604020202020204" pitchFamily="34" charset="0"/>
              <a:buChar char="•"/>
            </a:pPr>
            <a:r>
              <a:rPr lang="en-US" dirty="0" smtClean="0"/>
              <a:t>Most defaulting applicants have their cities mismatched in work and permanent address.</a:t>
            </a:r>
            <a:endParaRPr lang="en-US" dirty="0"/>
          </a:p>
        </p:txBody>
      </p:sp>
      <p:sp>
        <p:nvSpPr>
          <p:cNvPr id="9" name="TextBox 8"/>
          <p:cNvSpPr txBox="1"/>
          <p:nvPr/>
        </p:nvSpPr>
        <p:spPr>
          <a:xfrm>
            <a:off x="6293195" y="5639411"/>
            <a:ext cx="54314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t>
            </a:r>
            <a:r>
              <a:rPr lang="en-US" dirty="0" smtClean="0"/>
              <a:t>ost applicants have city in their contact address matching with city in permanent address.</a:t>
            </a:r>
          </a:p>
          <a:p>
            <a:pPr marL="285750" indent="-285750">
              <a:buFont typeface="Arial" panose="020B0604020202020204" pitchFamily="34" charset="0"/>
              <a:buChar char="•"/>
            </a:pPr>
            <a:r>
              <a:rPr lang="en-US" dirty="0" smtClean="0"/>
              <a:t>Most defaulting applicants have their cities mismatched in contact and permanent address.</a:t>
            </a:r>
            <a:endParaRPr lang="en-US" dirty="0"/>
          </a:p>
        </p:txBody>
      </p:sp>
    </p:spTree>
    <p:extLst>
      <p:ext uri="{BB962C8B-B14F-4D97-AF65-F5344CB8AC3E}">
        <p14:creationId xmlns:p14="http://schemas.microsoft.com/office/powerpoint/2010/main" val="176939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0"/>
            <a:ext cx="10515600" cy="438439"/>
          </a:xfrm>
        </p:spPr>
        <p:txBody>
          <a:bodyPr>
            <a:normAutofit/>
          </a:bodyPr>
          <a:lstStyle/>
          <a:p>
            <a:r>
              <a:rPr lang="en-US" sz="2400" b="1" u="sng" dirty="0" smtClean="0"/>
              <a:t>INCOME ANALYSIS</a:t>
            </a:r>
            <a:endParaRPr lang="en-US" sz="2400" b="1" u="sng" dirty="0"/>
          </a:p>
        </p:txBody>
      </p:sp>
      <p:pic>
        <p:nvPicPr>
          <p:cNvPr id="4" name="Picture 3"/>
          <p:cNvPicPr>
            <a:picLocks noChangeAspect="1"/>
          </p:cNvPicPr>
          <p:nvPr/>
        </p:nvPicPr>
        <p:blipFill>
          <a:blip r:embed="rId2"/>
          <a:stretch>
            <a:fillRect/>
          </a:stretch>
        </p:blipFill>
        <p:spPr>
          <a:xfrm>
            <a:off x="851263" y="516183"/>
            <a:ext cx="10845800" cy="4729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222069" y="5323578"/>
            <a:ext cx="1183494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age rises, the total income rises and after reaching mid 40s it starts to decline again.</a:t>
            </a:r>
          </a:p>
          <a:p>
            <a:pPr marL="285750" indent="-285750">
              <a:buFont typeface="Arial" panose="020B0604020202020204" pitchFamily="34" charset="0"/>
              <a:buChar char="•"/>
            </a:pPr>
            <a:r>
              <a:rPr lang="en-US" dirty="0" smtClean="0"/>
              <a:t>Income of applicants in the age group 40-50 who have paid the loan is higher than those who have defaulted barring a few exceptions.</a:t>
            </a:r>
          </a:p>
          <a:p>
            <a:pPr marL="285750" indent="-285750">
              <a:buFont typeface="Arial" panose="020B0604020202020204" pitchFamily="34" charset="0"/>
              <a:buChar char="•"/>
            </a:pPr>
            <a:r>
              <a:rPr lang="en-US" dirty="0"/>
              <a:t>P</a:t>
            </a:r>
            <a:r>
              <a:rPr lang="en-US" dirty="0" smtClean="0"/>
              <a:t>eople in the age group 40-50 generally have higher income and their default rate is also low</a:t>
            </a:r>
            <a:r>
              <a:rPr lang="en-US" dirty="0" smtClean="0"/>
              <a:t>.</a:t>
            </a:r>
          </a:p>
          <a:p>
            <a:pPr marL="285750" indent="-285750">
              <a:buFont typeface="Arial" panose="020B0604020202020204" pitchFamily="34" charset="0"/>
              <a:buChar char="•"/>
            </a:pPr>
            <a:r>
              <a:rPr lang="en-US" dirty="0" smtClean="0"/>
              <a:t>The third plot shows the impact of extreme income values on our distribution which have been fixed in the second plot.</a:t>
            </a:r>
            <a:endParaRPr lang="en-US" dirty="0"/>
          </a:p>
        </p:txBody>
      </p:sp>
    </p:spTree>
    <p:extLst>
      <p:ext uri="{BB962C8B-B14F-4D97-AF65-F5344CB8AC3E}">
        <p14:creationId xmlns:p14="http://schemas.microsoft.com/office/powerpoint/2010/main" val="15123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63" y="346653"/>
            <a:ext cx="10515600" cy="475384"/>
          </a:xfrm>
        </p:spPr>
        <p:txBody>
          <a:bodyPr>
            <a:normAutofit/>
          </a:bodyPr>
          <a:lstStyle/>
          <a:p>
            <a:r>
              <a:rPr lang="en-US" sz="2400" b="1" u="sng" dirty="0" smtClean="0"/>
              <a:t>Income distribution over Education</a:t>
            </a:r>
            <a:endParaRPr lang="en-US" sz="2400" b="1" u="sng" dirty="0"/>
          </a:p>
        </p:txBody>
      </p:sp>
      <p:pic>
        <p:nvPicPr>
          <p:cNvPr id="4" name="Picture 3"/>
          <p:cNvPicPr>
            <a:picLocks noChangeAspect="1"/>
          </p:cNvPicPr>
          <p:nvPr/>
        </p:nvPicPr>
        <p:blipFill>
          <a:blip r:embed="rId2"/>
          <a:stretch>
            <a:fillRect/>
          </a:stretch>
        </p:blipFill>
        <p:spPr>
          <a:xfrm>
            <a:off x="828963" y="937203"/>
            <a:ext cx="5479473" cy="5639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419272" y="937203"/>
            <a:ext cx="5624946" cy="3238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6419272" y="4290869"/>
            <a:ext cx="5554555"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Applicants with lower educational qualification tend to earn lower annual income and their default rate is the maximum.</a:t>
            </a:r>
          </a:p>
          <a:p>
            <a:pPr marL="285750" indent="-285750">
              <a:buFont typeface="Arial" panose="020B0604020202020204" pitchFamily="34" charset="0"/>
              <a:buChar char="•"/>
            </a:pPr>
            <a:r>
              <a:rPr lang="en-US" dirty="0" smtClean="0"/>
              <a:t>Median income of all educational qualifications except lower and academic degree holders is same for those who have repaid and those who have defaulted.</a:t>
            </a:r>
          </a:p>
          <a:p>
            <a:pPr marL="285750" indent="-285750">
              <a:buFont typeface="Arial" panose="020B0604020202020204" pitchFamily="34" charset="0"/>
              <a:buChar char="•"/>
            </a:pPr>
            <a:r>
              <a:rPr lang="en-US" dirty="0"/>
              <a:t>M</a:t>
            </a:r>
            <a:r>
              <a:rPr lang="en-US" dirty="0" smtClean="0"/>
              <a:t>ean income of all educational qualifications except secondary/secondary special and academic degree holder is same for both the categories(paid/not paid).</a:t>
            </a:r>
            <a:endParaRPr lang="en-US" dirty="0"/>
          </a:p>
        </p:txBody>
      </p:sp>
    </p:spTree>
    <p:extLst>
      <p:ext uri="{BB962C8B-B14F-4D97-AF65-F5344CB8AC3E}">
        <p14:creationId xmlns:p14="http://schemas.microsoft.com/office/powerpoint/2010/main" val="332958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rmAutofit/>
          </a:bodyPr>
          <a:lstStyle/>
          <a:p>
            <a:r>
              <a:rPr lang="en-US" sz="2400" b="1" u="sng" dirty="0" smtClean="0"/>
              <a:t>Income distribution over Marital Status</a:t>
            </a:r>
            <a:endParaRPr lang="en-US" sz="2400" b="1" u="sng" dirty="0"/>
          </a:p>
        </p:txBody>
      </p:sp>
      <p:pic>
        <p:nvPicPr>
          <p:cNvPr id="4" name="Picture 3"/>
          <p:cNvPicPr>
            <a:picLocks noChangeAspect="1"/>
          </p:cNvPicPr>
          <p:nvPr/>
        </p:nvPicPr>
        <p:blipFill>
          <a:blip r:embed="rId2"/>
          <a:stretch>
            <a:fillRect/>
          </a:stretch>
        </p:blipFill>
        <p:spPr>
          <a:xfrm>
            <a:off x="838200" y="942109"/>
            <a:ext cx="7566891" cy="5652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8682182" y="1783277"/>
            <a:ext cx="2671618"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Median income of most applicants with different marital statuses are higher for those who have defaulted except for widow category.</a:t>
            </a:r>
          </a:p>
          <a:p>
            <a:pPr marL="285750" indent="-285750">
              <a:buFont typeface="Arial" panose="020B0604020202020204" pitchFamily="34" charset="0"/>
              <a:buChar char="•"/>
            </a:pPr>
            <a:r>
              <a:rPr lang="en-US" dirty="0" smtClean="0"/>
              <a:t>Mean income of most applicants with different marital statuses are higher for those who have defaulted except for widow category.</a:t>
            </a:r>
            <a:endParaRPr lang="en-US" dirty="0"/>
          </a:p>
        </p:txBody>
      </p:sp>
    </p:spTree>
    <p:extLst>
      <p:ext uri="{BB962C8B-B14F-4D97-AF65-F5344CB8AC3E}">
        <p14:creationId xmlns:p14="http://schemas.microsoft.com/office/powerpoint/2010/main" val="7607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6148"/>
          </a:xfrm>
        </p:spPr>
        <p:txBody>
          <a:bodyPr>
            <a:normAutofit/>
          </a:bodyPr>
          <a:lstStyle/>
          <a:p>
            <a:r>
              <a:rPr lang="en-US" sz="2400" b="1" u="sng" dirty="0" smtClean="0"/>
              <a:t>Employment Tenure Impact</a:t>
            </a:r>
            <a:endParaRPr lang="en-US" sz="2400" b="1" u="sng" dirty="0"/>
          </a:p>
        </p:txBody>
      </p:sp>
      <p:pic>
        <p:nvPicPr>
          <p:cNvPr id="4" name="Picture 3"/>
          <p:cNvPicPr>
            <a:picLocks noChangeAspect="1"/>
          </p:cNvPicPr>
          <p:nvPr/>
        </p:nvPicPr>
        <p:blipFill>
          <a:blip r:embed="rId2"/>
          <a:stretch>
            <a:fillRect/>
          </a:stretch>
        </p:blipFill>
        <p:spPr>
          <a:xfrm>
            <a:off x="505691" y="905164"/>
            <a:ext cx="3955473" cy="2595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4673600" y="1039475"/>
            <a:ext cx="725637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of the applicants have a tenure of 0-5 years as shown on the left.</a:t>
            </a:r>
          </a:p>
          <a:p>
            <a:pPr marL="285750" indent="-285750">
              <a:buFont typeface="Arial" panose="020B0604020202020204" pitchFamily="34" charset="0"/>
              <a:buChar char="•"/>
            </a:pPr>
            <a:r>
              <a:rPr lang="en-US" dirty="0" smtClean="0"/>
              <a:t>The default rate for people who have an employment tenure between 0 and 10 years is high and we can see it reduces as employment tenure increase in the first plot below.</a:t>
            </a:r>
          </a:p>
          <a:p>
            <a:pPr marL="285750" indent="-285750">
              <a:buFont typeface="Arial" panose="020B0604020202020204" pitchFamily="34" charset="0"/>
              <a:buChar char="•"/>
            </a:pPr>
            <a:r>
              <a:rPr lang="en-US" dirty="0" smtClean="0"/>
              <a:t>The second plot below shows the density of both defaulters and non-defaulters in terms of their employment tenure.</a:t>
            </a:r>
          </a:p>
          <a:p>
            <a:pPr marL="285750" indent="-285750">
              <a:buFont typeface="Arial" panose="020B0604020202020204" pitchFamily="34" charset="0"/>
              <a:buChar char="•"/>
            </a:pPr>
            <a:r>
              <a:rPr lang="en-US" dirty="0" smtClean="0"/>
              <a:t>The third plot is a distribution of total income for both defaulters and non defaulters across different employment tenures.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31474"/>
            <a:ext cx="12192000" cy="3226526"/>
          </a:xfrm>
          <a:prstGeom prst="rect">
            <a:avLst/>
          </a:prstGeom>
        </p:spPr>
      </p:pic>
    </p:spTree>
    <p:extLst>
      <p:ext uri="{BB962C8B-B14F-4D97-AF65-F5344CB8AC3E}">
        <p14:creationId xmlns:p14="http://schemas.microsoft.com/office/powerpoint/2010/main" val="389380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22" y="0"/>
            <a:ext cx="10515600" cy="613930"/>
          </a:xfrm>
        </p:spPr>
        <p:txBody>
          <a:bodyPr>
            <a:normAutofit fontScale="90000"/>
          </a:bodyPr>
          <a:lstStyle/>
          <a:p>
            <a:r>
              <a:rPr lang="en-US" sz="2400" b="1" u="sng" dirty="0" smtClean="0"/>
              <a:t>Relation between </a:t>
            </a:r>
            <a:r>
              <a:rPr lang="en-US" sz="2400" b="1" i="1" u="sng" dirty="0"/>
              <a:t>AMT_ANNUITY , AMT_CREDIT and AMT_GOODS_PRICE </a:t>
            </a:r>
            <a:r>
              <a:rPr lang="en-US" sz="2400" b="1" i="1" u="sng" dirty="0" smtClean="0"/>
              <a:t> and outlier </a:t>
            </a:r>
            <a:br>
              <a:rPr lang="en-US" sz="2400" b="1" i="1" u="sng" dirty="0" smtClean="0"/>
            </a:br>
            <a:r>
              <a:rPr lang="en-US" sz="2400" b="1" i="1" u="sng" dirty="0" smtClean="0"/>
              <a:t>identification using boxplots :-</a:t>
            </a:r>
            <a:endParaRPr lang="en-US" sz="2400" b="1" u="sng" dirty="0"/>
          </a:p>
        </p:txBody>
      </p:sp>
      <p:pic>
        <p:nvPicPr>
          <p:cNvPr id="4" name="Picture 3"/>
          <p:cNvPicPr>
            <a:picLocks noChangeAspect="1"/>
          </p:cNvPicPr>
          <p:nvPr/>
        </p:nvPicPr>
        <p:blipFill>
          <a:blip r:embed="rId2"/>
          <a:stretch>
            <a:fillRect/>
          </a:stretch>
        </p:blipFill>
        <p:spPr>
          <a:xfrm>
            <a:off x="849087" y="704736"/>
            <a:ext cx="9275246" cy="4820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901337" y="5956663"/>
            <a:ext cx="927462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see that the distribution of selected metrics tends to skew towards the right which signifies that the mean of these metrics is greater than its median.</a:t>
            </a:r>
            <a:endParaRPr lang="en-IN" dirty="0"/>
          </a:p>
        </p:txBody>
      </p:sp>
    </p:spTree>
    <p:extLst>
      <p:ext uri="{BB962C8B-B14F-4D97-AF65-F5344CB8AC3E}">
        <p14:creationId xmlns:p14="http://schemas.microsoft.com/office/powerpoint/2010/main" val="209178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71749737"/>
              </p:ext>
            </p:extLst>
          </p:nvPr>
        </p:nvGraphicFramePr>
        <p:xfrm>
          <a:off x="912091" y="109595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097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8640"/>
            <a:ext cx="12192000" cy="6479177"/>
          </a:xfrm>
          <a:prstGeom prst="rect">
            <a:avLst/>
          </a:prstGeom>
        </p:spPr>
      </p:pic>
      <p:sp>
        <p:nvSpPr>
          <p:cNvPr id="3" name="TextBox 2"/>
          <p:cNvSpPr txBox="1"/>
          <p:nvPr/>
        </p:nvSpPr>
        <p:spPr>
          <a:xfrm>
            <a:off x="1175657" y="326572"/>
            <a:ext cx="9653452" cy="646331"/>
          </a:xfrm>
          <a:prstGeom prst="rect">
            <a:avLst/>
          </a:prstGeom>
          <a:noFill/>
        </p:spPr>
        <p:txBody>
          <a:bodyPr wrap="square" rtlCol="0">
            <a:spAutoFit/>
          </a:bodyPr>
          <a:lstStyle/>
          <a:p>
            <a:r>
              <a:rPr lang="en-US" b="1" dirty="0" smtClean="0">
                <a:latin typeface="+mj-lt"/>
              </a:rPr>
              <a:t>Understanding the distribution of metrics related to age, employment, application registration</a:t>
            </a:r>
          </a:p>
          <a:p>
            <a:r>
              <a:rPr lang="en-US" b="1" dirty="0" smtClean="0">
                <a:latin typeface="+mj-lt"/>
              </a:rPr>
              <a:t>And Days_Id_Publish</a:t>
            </a:r>
            <a:r>
              <a:rPr lang="en-US" b="1" dirty="0">
                <a:latin typeface="+mj-lt"/>
              </a:rPr>
              <a:t> </a:t>
            </a:r>
            <a:r>
              <a:rPr lang="en-US" b="1" dirty="0" smtClean="0">
                <a:latin typeface="+mj-lt"/>
              </a:rPr>
              <a:t>:</a:t>
            </a:r>
            <a:endParaRPr lang="en-IN" b="1" dirty="0">
              <a:latin typeface="+mj-lt"/>
            </a:endParaRPr>
          </a:p>
        </p:txBody>
      </p:sp>
    </p:spTree>
    <p:extLst>
      <p:ext uri="{BB962C8B-B14F-4D97-AF65-F5344CB8AC3E}">
        <p14:creationId xmlns:p14="http://schemas.microsoft.com/office/powerpoint/2010/main" val="1249833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526" y="365125"/>
            <a:ext cx="11187545" cy="752475"/>
          </a:xfrm>
        </p:spPr>
        <p:txBody>
          <a:bodyPr>
            <a:normAutofit/>
          </a:bodyPr>
          <a:lstStyle/>
          <a:p>
            <a:r>
              <a:rPr lang="en-US" sz="2400" b="1" u="sng" dirty="0" smtClean="0"/>
              <a:t>Representation of correlation between selected metrics usin</a:t>
            </a:r>
            <a:r>
              <a:rPr lang="en-US" sz="2400" b="1" u="sng" dirty="0" smtClean="0"/>
              <a:t>g </a:t>
            </a:r>
            <a:r>
              <a:rPr lang="en-US" sz="2400" b="1" u="sng" dirty="0" err="1" smtClean="0"/>
              <a:t>pairplots</a:t>
            </a:r>
            <a:r>
              <a:rPr lang="en-US" sz="2400" b="1" u="sng" dirty="0" smtClean="0"/>
              <a:t> :-</a:t>
            </a:r>
            <a:endParaRPr lang="en-US" sz="2400" b="1" u="sng" dirty="0"/>
          </a:p>
        </p:txBody>
      </p:sp>
      <p:pic>
        <p:nvPicPr>
          <p:cNvPr id="4" name="Picture 3"/>
          <p:cNvPicPr>
            <a:picLocks noChangeAspect="1"/>
          </p:cNvPicPr>
          <p:nvPr/>
        </p:nvPicPr>
        <p:blipFill>
          <a:blip r:embed="rId2"/>
          <a:stretch>
            <a:fillRect/>
          </a:stretch>
        </p:blipFill>
        <p:spPr>
          <a:xfrm>
            <a:off x="616526" y="942109"/>
            <a:ext cx="11187545" cy="5863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045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4620"/>
          </a:xfrm>
        </p:spPr>
        <p:txBody>
          <a:bodyPr>
            <a:normAutofit/>
          </a:bodyPr>
          <a:lstStyle/>
          <a:p>
            <a:r>
              <a:rPr lang="en-US" sz="2400" b="1" u="sng" dirty="0" smtClean="0"/>
              <a:t>Correlation between major numeric variables</a:t>
            </a:r>
            <a:endParaRPr lang="en-US" sz="2400" b="1" u="sng" dirty="0"/>
          </a:p>
        </p:txBody>
      </p:sp>
      <p:pic>
        <p:nvPicPr>
          <p:cNvPr id="4" name="Picture 3"/>
          <p:cNvPicPr>
            <a:picLocks noChangeAspect="1"/>
          </p:cNvPicPr>
          <p:nvPr/>
        </p:nvPicPr>
        <p:blipFill>
          <a:blip r:embed="rId2"/>
          <a:stretch>
            <a:fillRect/>
          </a:stretch>
        </p:blipFill>
        <p:spPr>
          <a:xfrm>
            <a:off x="838200" y="969819"/>
            <a:ext cx="8084127" cy="4174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29672" y="5560291"/>
            <a:ext cx="1062412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There is a very high correlation between </a:t>
            </a:r>
            <a:r>
              <a:rPr lang="en-US" dirty="0" err="1" smtClean="0"/>
              <a:t>amt_credit</a:t>
            </a:r>
            <a:r>
              <a:rPr lang="en-US" dirty="0" smtClean="0"/>
              <a:t> and </a:t>
            </a:r>
            <a:r>
              <a:rPr lang="en-US" dirty="0" err="1" smtClean="0"/>
              <a:t>amt_goods_price</a:t>
            </a:r>
            <a:r>
              <a:rPr lang="en-US" dirty="0" smtClean="0"/>
              <a:t>, </a:t>
            </a:r>
            <a:r>
              <a:rPr lang="en-US" dirty="0" err="1" smtClean="0"/>
              <a:t>amt_credit</a:t>
            </a:r>
            <a:r>
              <a:rPr lang="en-US" dirty="0" smtClean="0"/>
              <a:t> and </a:t>
            </a:r>
            <a:r>
              <a:rPr lang="en-US" dirty="0" err="1" smtClean="0"/>
              <a:t>amt_annuity</a:t>
            </a:r>
            <a:r>
              <a:rPr lang="en-US" dirty="0" smtClean="0"/>
              <a:t>, </a:t>
            </a:r>
            <a:r>
              <a:rPr lang="en-US" dirty="0" err="1" smtClean="0"/>
              <a:t>amt_annuity</a:t>
            </a:r>
            <a:r>
              <a:rPr lang="en-US" dirty="0" smtClean="0"/>
              <a:t> and </a:t>
            </a:r>
            <a:r>
              <a:rPr lang="en-US" dirty="0" err="1" smtClean="0"/>
              <a:t>amt_goods_price</a:t>
            </a:r>
            <a:r>
              <a:rPr lang="en-US" dirty="0" smtClean="0"/>
              <a:t>.</a:t>
            </a:r>
          </a:p>
          <a:p>
            <a:pPr marL="285750" indent="-285750">
              <a:buFont typeface="Arial" panose="020B0604020202020204" pitchFamily="34" charset="0"/>
              <a:buChar char="•"/>
            </a:pPr>
            <a:r>
              <a:rPr lang="en-US" dirty="0" smtClean="0"/>
              <a:t>Total income has very low positive correlation to all other variables.</a:t>
            </a:r>
            <a:endParaRPr lang="en-US" dirty="0"/>
          </a:p>
        </p:txBody>
      </p:sp>
    </p:spTree>
    <p:extLst>
      <p:ext uri="{BB962C8B-B14F-4D97-AF65-F5344CB8AC3E}">
        <p14:creationId xmlns:p14="http://schemas.microsoft.com/office/powerpoint/2010/main" val="281253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727" y="1049771"/>
            <a:ext cx="10515600" cy="4351338"/>
          </a:xfrm>
          <a:solidFill>
            <a:schemeClr val="accent6">
              <a:lumMod val="40000"/>
              <a:lumOff val="60000"/>
            </a:schemeClr>
          </a:solidFill>
        </p:spPr>
        <p:txBody>
          <a:bodyPr anchor="ctr">
            <a:normAutofit/>
          </a:bodyPr>
          <a:lstStyle/>
          <a:p>
            <a:pPr marL="0" indent="0" algn="ctr">
              <a:buNone/>
            </a:pPr>
            <a:r>
              <a:rPr lang="en-US" sz="4000" dirty="0" smtClean="0"/>
              <a:t>ANALYSIS BY MERGING PREVIOUS APPLICATIONS DATA AND CURRENT APPLICATIONS DATA</a:t>
            </a:r>
            <a:endParaRPr lang="en-US" sz="4000" dirty="0"/>
          </a:p>
        </p:txBody>
      </p:sp>
    </p:spTree>
    <p:extLst>
      <p:ext uri="{BB962C8B-B14F-4D97-AF65-F5344CB8AC3E}">
        <p14:creationId xmlns:p14="http://schemas.microsoft.com/office/powerpoint/2010/main" val="2632938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6220"/>
          </a:xfrm>
        </p:spPr>
        <p:txBody>
          <a:bodyPr>
            <a:normAutofit/>
          </a:bodyPr>
          <a:lstStyle/>
          <a:p>
            <a:r>
              <a:rPr lang="en-US" sz="2400" b="1" u="sng" dirty="0" smtClean="0"/>
              <a:t>CONTRACT TYPES (INCLUDING PREVIOUS APPLICATIONS DATA)</a:t>
            </a:r>
            <a:endParaRPr lang="en-US" sz="2400" b="1" u="sng" dirty="0"/>
          </a:p>
        </p:txBody>
      </p:sp>
      <p:pic>
        <p:nvPicPr>
          <p:cNvPr id="4" name="Picture 3"/>
          <p:cNvPicPr>
            <a:picLocks noChangeAspect="1"/>
          </p:cNvPicPr>
          <p:nvPr/>
        </p:nvPicPr>
        <p:blipFill>
          <a:blip r:embed="rId2"/>
          <a:stretch>
            <a:fillRect/>
          </a:stretch>
        </p:blipFill>
        <p:spPr>
          <a:xfrm>
            <a:off x="838201" y="1052945"/>
            <a:ext cx="10605654" cy="38330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653469" y="5255492"/>
            <a:ext cx="1096587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Previous application data shows that there were three prevalent contract types i.e. contract loans , cash loans, and consumer loans.</a:t>
            </a:r>
          </a:p>
          <a:p>
            <a:pPr marL="285750" indent="-285750">
              <a:buFont typeface="Arial" panose="020B0604020202020204" pitchFamily="34" charset="0"/>
              <a:buChar char="•"/>
            </a:pPr>
            <a:r>
              <a:rPr lang="en-US" dirty="0" smtClean="0"/>
              <a:t>Cash loans and consumers loans were preferred over revolving loans and surprisingly the rate of default(10%) on revolving loans were the highest in proportion to total revolving loans. Close to 10% and 8% defaults were made</a:t>
            </a:r>
            <a:r>
              <a:rPr lang="en-US" dirty="0" smtClean="0"/>
              <a:t>.</a:t>
            </a:r>
          </a:p>
          <a:p>
            <a:pPr marL="285750" indent="-285750">
              <a:buFont typeface="Arial" panose="020B0604020202020204" pitchFamily="34" charset="0"/>
              <a:buChar char="•"/>
            </a:pPr>
            <a:r>
              <a:rPr lang="en-US" dirty="0" smtClean="0"/>
              <a:t> </a:t>
            </a:r>
            <a:r>
              <a:rPr lang="en-US" dirty="0" smtClean="0"/>
              <a:t>XNA indicates the </a:t>
            </a:r>
            <a:r>
              <a:rPr lang="en-US" dirty="0" smtClean="0"/>
              <a:t>applicants for which information is unknown.</a:t>
            </a:r>
            <a:endParaRPr lang="en-US" dirty="0"/>
          </a:p>
        </p:txBody>
      </p:sp>
    </p:spTree>
    <p:extLst>
      <p:ext uri="{BB962C8B-B14F-4D97-AF65-F5344CB8AC3E}">
        <p14:creationId xmlns:p14="http://schemas.microsoft.com/office/powerpoint/2010/main" val="1880562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566"/>
          </a:xfrm>
        </p:spPr>
        <p:txBody>
          <a:bodyPr>
            <a:normAutofit/>
          </a:bodyPr>
          <a:lstStyle/>
          <a:p>
            <a:r>
              <a:rPr lang="en-US" sz="2400" b="1" u="sng" dirty="0" smtClean="0"/>
              <a:t>Loan Purpose (Including Prev. applications)</a:t>
            </a:r>
            <a:endParaRPr lang="en-US" sz="2400" b="1" u="sng" dirty="0"/>
          </a:p>
        </p:txBody>
      </p:sp>
      <p:pic>
        <p:nvPicPr>
          <p:cNvPr id="4" name="Picture 3"/>
          <p:cNvPicPr>
            <a:picLocks noChangeAspect="1"/>
          </p:cNvPicPr>
          <p:nvPr/>
        </p:nvPicPr>
        <p:blipFill>
          <a:blip r:embed="rId2"/>
          <a:stretch>
            <a:fillRect/>
          </a:stretch>
        </p:blipFill>
        <p:spPr>
          <a:xfrm>
            <a:off x="838200" y="997960"/>
            <a:ext cx="10383982" cy="4100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461818" y="5237019"/>
            <a:ext cx="1076036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Around 24% of applicants in our current sample who have defaulted had, in their previous applications</a:t>
            </a:r>
          </a:p>
          <a:p>
            <a:r>
              <a:rPr lang="en-US" dirty="0"/>
              <a:t> </a:t>
            </a:r>
            <a:r>
              <a:rPr lang="en-US" dirty="0" smtClean="0"/>
              <a:t>    refused to give the purpose of their loans.</a:t>
            </a:r>
          </a:p>
          <a:p>
            <a:pPr marL="285750" indent="-285750">
              <a:buFont typeface="Arial" panose="020B0604020202020204" pitchFamily="34" charset="0"/>
              <a:buChar char="•"/>
            </a:pPr>
            <a:r>
              <a:rPr lang="en-US" dirty="0" smtClean="0"/>
              <a:t>In proportion to total applications for loans for repairs purposes, the default rate is high(</a:t>
            </a:r>
            <a:r>
              <a:rPr lang="en-US" dirty="0" err="1" smtClean="0"/>
              <a:t>approx</a:t>
            </a:r>
            <a:r>
              <a:rPr lang="en-US" dirty="0" smtClean="0"/>
              <a:t> 18%).</a:t>
            </a:r>
            <a:endParaRPr lang="en-US" dirty="0"/>
          </a:p>
        </p:txBody>
      </p:sp>
    </p:spTree>
    <p:extLst>
      <p:ext uri="{BB962C8B-B14F-4D97-AF65-F5344CB8AC3E}">
        <p14:creationId xmlns:p14="http://schemas.microsoft.com/office/powerpoint/2010/main" val="2960300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2330"/>
          </a:xfrm>
        </p:spPr>
        <p:txBody>
          <a:bodyPr>
            <a:normAutofit/>
          </a:bodyPr>
          <a:lstStyle/>
          <a:p>
            <a:r>
              <a:rPr lang="en-US" sz="2400" b="1" u="sng" dirty="0" smtClean="0"/>
              <a:t>Approval Status (Including Prev. Applications)</a:t>
            </a:r>
            <a:endParaRPr lang="en-US" sz="2400" b="1" u="sng" dirty="0"/>
          </a:p>
        </p:txBody>
      </p:sp>
      <p:pic>
        <p:nvPicPr>
          <p:cNvPr id="4" name="Picture 3"/>
          <p:cNvPicPr>
            <a:picLocks noChangeAspect="1"/>
          </p:cNvPicPr>
          <p:nvPr/>
        </p:nvPicPr>
        <p:blipFill>
          <a:blip r:embed="rId2"/>
          <a:stretch>
            <a:fillRect/>
          </a:stretch>
        </p:blipFill>
        <p:spPr>
          <a:xfrm>
            <a:off x="838200" y="877456"/>
            <a:ext cx="4638964" cy="3297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822033" y="4331854"/>
            <a:ext cx="459970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7% of </a:t>
            </a:r>
            <a:r>
              <a:rPr lang="en-US" dirty="0" smtClean="0"/>
              <a:t>approx. </a:t>
            </a:r>
            <a:r>
              <a:rPr lang="en-US" dirty="0" smtClean="0"/>
              <a:t>850k who were on previous occasions given loans have defaulted on their commitments.</a:t>
            </a:r>
          </a:p>
          <a:p>
            <a:pPr marL="285750" indent="-285750">
              <a:buFont typeface="Arial" panose="020B0604020202020204" pitchFamily="34" charset="0"/>
              <a:buChar char="•"/>
            </a:pPr>
            <a:r>
              <a:rPr lang="en-US" dirty="0" smtClean="0"/>
              <a:t>Applicants who were refused earlier and were given loans in the current application have the highest default </a:t>
            </a:r>
            <a:r>
              <a:rPr lang="en-US" dirty="0" smtClean="0"/>
              <a:t>rate (approx. 12%).</a:t>
            </a:r>
            <a:endParaRPr lang="en-US" dirty="0"/>
          </a:p>
        </p:txBody>
      </p:sp>
      <p:pic>
        <p:nvPicPr>
          <p:cNvPr id="8" name="Picture 7"/>
          <p:cNvPicPr>
            <a:picLocks noChangeAspect="1"/>
          </p:cNvPicPr>
          <p:nvPr/>
        </p:nvPicPr>
        <p:blipFill>
          <a:blip r:embed="rId3"/>
          <a:stretch>
            <a:fillRect/>
          </a:stretch>
        </p:blipFill>
        <p:spPr>
          <a:xfrm>
            <a:off x="5735782" y="877456"/>
            <a:ext cx="6179127" cy="4590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5551051" y="5578486"/>
            <a:ext cx="664094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Major previous applications that were refused due to unknown reasons("XAP") followed by HC,LIMIT,SCO etc.</a:t>
            </a:r>
          </a:p>
          <a:p>
            <a:pPr marL="285750" indent="-285750">
              <a:buFont typeface="Arial" panose="020B0604020202020204" pitchFamily="34" charset="0"/>
              <a:buChar char="•"/>
            </a:pPr>
            <a:r>
              <a:rPr lang="en-US" dirty="0" smtClean="0"/>
              <a:t>The rate of default for our current applicants whose previous applications were refused/rejected are high for LIMIT,HC,SCO.</a:t>
            </a:r>
            <a:endParaRPr lang="en-US" dirty="0"/>
          </a:p>
        </p:txBody>
      </p:sp>
    </p:spTree>
    <p:extLst>
      <p:ext uri="{BB962C8B-B14F-4D97-AF65-F5344CB8AC3E}">
        <p14:creationId xmlns:p14="http://schemas.microsoft.com/office/powerpoint/2010/main" val="307283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9966"/>
          </a:xfrm>
        </p:spPr>
        <p:txBody>
          <a:bodyPr>
            <a:noAutofit/>
          </a:bodyPr>
          <a:lstStyle/>
          <a:p>
            <a:r>
              <a:rPr lang="en-US" sz="2400" b="1" u="sng" dirty="0" smtClean="0"/>
              <a:t>Payment, Client, Channel Type (Including Prev. Applications)</a:t>
            </a:r>
            <a:endParaRPr lang="en-US" sz="2400" b="1" u="sng" dirty="0"/>
          </a:p>
        </p:txBody>
      </p:sp>
      <p:pic>
        <p:nvPicPr>
          <p:cNvPr id="5" name="Picture 4"/>
          <p:cNvPicPr>
            <a:picLocks noChangeAspect="1"/>
          </p:cNvPicPr>
          <p:nvPr/>
        </p:nvPicPr>
        <p:blipFill>
          <a:blip r:embed="rId2"/>
          <a:stretch>
            <a:fillRect/>
          </a:stretch>
        </p:blipFill>
        <p:spPr>
          <a:xfrm rot="5400000">
            <a:off x="7861110" y="1113505"/>
            <a:ext cx="4362053"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rot="5400000">
            <a:off x="4009997" y="1185981"/>
            <a:ext cx="4362051" cy="3596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rot="5400000">
            <a:off x="100501" y="1091713"/>
            <a:ext cx="4380346" cy="3803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388827" y="5202028"/>
            <a:ext cx="386913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Most applicants in our current sample paid for their previous loan using 'cash through bank'.</a:t>
            </a:r>
          </a:p>
          <a:p>
            <a:pPr marL="285750" indent="-285750">
              <a:buFont typeface="Arial" panose="020B0604020202020204" pitchFamily="34" charset="0"/>
              <a:buChar char="•"/>
            </a:pPr>
            <a:r>
              <a:rPr lang="en-US" sz="1600" dirty="0" smtClean="0"/>
              <a:t>8% of applicants who used cash through bank to pay previously have defaulted in current application.</a:t>
            </a:r>
            <a:endParaRPr lang="en-US" sz="1600" dirty="0"/>
          </a:p>
        </p:txBody>
      </p:sp>
      <p:sp>
        <p:nvSpPr>
          <p:cNvPr id="9" name="TextBox 8"/>
          <p:cNvSpPr txBox="1"/>
          <p:nvPr/>
        </p:nvSpPr>
        <p:spPr>
          <a:xfrm>
            <a:off x="4137497" y="5202028"/>
            <a:ext cx="3917006"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Most applicants currently are repeaters out of which 9%  defaulted in their current applications</a:t>
            </a:r>
          </a:p>
          <a:p>
            <a:pPr marL="285750" indent="-285750">
              <a:buFont typeface="Arial" panose="020B0604020202020204" pitchFamily="34" charset="0"/>
              <a:buChar char="•"/>
            </a:pPr>
            <a:r>
              <a:rPr lang="en-US" sz="1600" dirty="0" smtClean="0"/>
              <a:t>200k applicants were new when they applied previously out of which almost 9% defaulted in current application.</a:t>
            </a:r>
          </a:p>
        </p:txBody>
      </p:sp>
      <p:sp>
        <p:nvSpPr>
          <p:cNvPr id="10" name="TextBox 9"/>
          <p:cNvSpPr txBox="1"/>
          <p:nvPr/>
        </p:nvSpPr>
        <p:spPr>
          <a:xfrm>
            <a:off x="8083633" y="5078917"/>
            <a:ext cx="391700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Most of our previous applicants were acquired through credit and cash offices(almost 600k).</a:t>
            </a:r>
          </a:p>
          <a:p>
            <a:pPr marL="285750" indent="-285750">
              <a:buFont typeface="Arial" panose="020B0604020202020204" pitchFamily="34" charset="0"/>
              <a:buChar char="•"/>
            </a:pPr>
            <a:r>
              <a:rPr lang="en-US" sz="1600" dirty="0" smtClean="0"/>
              <a:t>Applicants in our current sample who previously defaulted on their loans were mostly acquired through </a:t>
            </a:r>
            <a:r>
              <a:rPr lang="en-US" sz="1600" dirty="0" err="1" smtClean="0"/>
              <a:t>AP+Cash</a:t>
            </a:r>
            <a:r>
              <a:rPr lang="en-US" sz="1600" dirty="0" smtClean="0"/>
              <a:t> loan (13%) followed by contact center(10%)</a:t>
            </a:r>
          </a:p>
        </p:txBody>
      </p:sp>
    </p:spTree>
    <p:extLst>
      <p:ext uri="{BB962C8B-B14F-4D97-AF65-F5344CB8AC3E}">
        <p14:creationId xmlns:p14="http://schemas.microsoft.com/office/powerpoint/2010/main" val="2403584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6911"/>
          </a:xfrm>
        </p:spPr>
        <p:txBody>
          <a:bodyPr>
            <a:normAutofit/>
          </a:bodyPr>
          <a:lstStyle/>
          <a:p>
            <a:r>
              <a:rPr lang="en-US" sz="2400" b="1" u="sng" dirty="0" smtClean="0"/>
              <a:t>Goods Category (Including Previous Applications)</a:t>
            </a:r>
            <a:endParaRPr lang="en-US" sz="2400" b="1" u="sng" dirty="0"/>
          </a:p>
        </p:txBody>
      </p:sp>
      <p:pic>
        <p:nvPicPr>
          <p:cNvPr id="4" name="Picture 3"/>
          <p:cNvPicPr>
            <a:picLocks noChangeAspect="1"/>
          </p:cNvPicPr>
          <p:nvPr/>
        </p:nvPicPr>
        <p:blipFill>
          <a:blip r:embed="rId2"/>
          <a:stretch>
            <a:fillRect/>
          </a:stretch>
        </p:blipFill>
        <p:spPr>
          <a:xfrm>
            <a:off x="838201" y="822037"/>
            <a:ext cx="10882744" cy="5033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72655" y="5855855"/>
            <a:ext cx="1114829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huge chunk of previous applications were made for buying electronic consumables(</a:t>
            </a:r>
            <a:r>
              <a:rPr lang="en-US" dirty="0" err="1" smtClean="0"/>
              <a:t>approx</a:t>
            </a:r>
            <a:r>
              <a:rPr lang="en-US" dirty="0" smtClean="0"/>
              <a:t> 500k).</a:t>
            </a:r>
          </a:p>
          <a:p>
            <a:pPr marL="285750" indent="-285750">
              <a:buFont typeface="Arial" panose="020B0604020202020204" pitchFamily="34" charset="0"/>
              <a:buChar char="•"/>
            </a:pPr>
            <a:r>
              <a:rPr lang="en-US" dirty="0" smtClean="0"/>
              <a:t>The rate of default in our current application for applicants who have taken loans to buy such products is specifically high for electronic gadgets such as mobile, consumer electronics, audio-video, furniture etc.</a:t>
            </a:r>
            <a:endParaRPr lang="en-US" dirty="0"/>
          </a:p>
        </p:txBody>
      </p:sp>
    </p:spTree>
    <p:extLst>
      <p:ext uri="{BB962C8B-B14F-4D97-AF65-F5344CB8AC3E}">
        <p14:creationId xmlns:p14="http://schemas.microsoft.com/office/powerpoint/2010/main" val="18451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544945" y="341744"/>
            <a:ext cx="6299200" cy="461665"/>
          </a:xfrm>
          <a:prstGeom prst="rect">
            <a:avLst/>
          </a:prstGeom>
          <a:noFill/>
        </p:spPr>
        <p:txBody>
          <a:bodyPr wrap="square" rtlCol="0">
            <a:spAutoFit/>
          </a:bodyPr>
          <a:lstStyle/>
          <a:p>
            <a:r>
              <a:rPr lang="en-US" sz="2400" b="1" u="sng" dirty="0" smtClean="0"/>
              <a:t>TARGET VARIABLE DISTRIBUTION/BALANCE</a:t>
            </a:r>
            <a:endParaRPr lang="en-US" sz="2400" b="1" u="sng" dirty="0"/>
          </a:p>
        </p:txBody>
      </p:sp>
      <p:pic>
        <p:nvPicPr>
          <p:cNvPr id="7" name="Picture 6"/>
          <p:cNvPicPr>
            <a:picLocks noChangeAspect="1"/>
          </p:cNvPicPr>
          <p:nvPr/>
        </p:nvPicPr>
        <p:blipFill>
          <a:blip r:embed="rId2"/>
          <a:stretch>
            <a:fillRect/>
          </a:stretch>
        </p:blipFill>
        <p:spPr>
          <a:xfrm>
            <a:off x="2835563" y="1173018"/>
            <a:ext cx="5606472" cy="37499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p:cNvSpPr txBox="1"/>
          <p:nvPr/>
        </p:nvSpPr>
        <p:spPr>
          <a:xfrm>
            <a:off x="720436" y="5310909"/>
            <a:ext cx="10320646" cy="646331"/>
          </a:xfrm>
          <a:prstGeom prst="rect">
            <a:avLst/>
          </a:prstGeom>
          <a:noFill/>
        </p:spPr>
        <p:txBody>
          <a:bodyPr wrap="none" rtlCol="0">
            <a:spAutoFit/>
          </a:bodyPr>
          <a:lstStyle/>
          <a:p>
            <a:r>
              <a:rPr lang="en-US" dirty="0" smtClean="0"/>
              <a:t>The data seems highly imbalanced as most applicants have either repaid or not defaulted on any installment</a:t>
            </a:r>
          </a:p>
          <a:p>
            <a:r>
              <a:rPr lang="en-US" dirty="0" smtClean="0"/>
              <a:t>payments.</a:t>
            </a:r>
            <a:endParaRPr lang="en-US" dirty="0"/>
          </a:p>
        </p:txBody>
      </p:sp>
    </p:spTree>
    <p:extLst>
      <p:ext uri="{BB962C8B-B14F-4D97-AF65-F5344CB8AC3E}">
        <p14:creationId xmlns:p14="http://schemas.microsoft.com/office/powerpoint/2010/main" val="283522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002"/>
          </a:xfrm>
        </p:spPr>
        <p:txBody>
          <a:bodyPr>
            <a:normAutofit/>
          </a:bodyPr>
          <a:lstStyle/>
          <a:p>
            <a:r>
              <a:rPr lang="en-US" sz="2400" b="1" u="sng" dirty="0" smtClean="0"/>
              <a:t>CONTRACT TYPES</a:t>
            </a:r>
            <a:endParaRPr lang="en-US" sz="2400" b="1" u="sng" dirty="0"/>
          </a:p>
        </p:txBody>
      </p:sp>
      <p:pic>
        <p:nvPicPr>
          <p:cNvPr id="4" name="Picture 3"/>
          <p:cNvPicPr>
            <a:picLocks noChangeAspect="1"/>
          </p:cNvPicPr>
          <p:nvPr/>
        </p:nvPicPr>
        <p:blipFill>
          <a:blip r:embed="rId2"/>
          <a:stretch>
            <a:fillRect/>
          </a:stretch>
        </p:blipFill>
        <p:spPr>
          <a:xfrm>
            <a:off x="2124364" y="1099128"/>
            <a:ext cx="7222836" cy="4302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838200" y="5624946"/>
            <a:ext cx="10809562"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We can clearly see that cash loans is the preferred loan type among customers.</a:t>
            </a:r>
          </a:p>
          <a:p>
            <a:pPr marL="285750" indent="-285750">
              <a:buFont typeface="Arial" panose="020B0604020202020204" pitchFamily="34" charset="0"/>
              <a:buChar char="•"/>
            </a:pPr>
            <a:r>
              <a:rPr lang="en-US" dirty="0" smtClean="0"/>
              <a:t>Cash loans have a default rate of more than 8% while revolving loans have a default rate of close to 6%.</a:t>
            </a:r>
          </a:p>
          <a:p>
            <a:pPr marL="285750" indent="-285750">
              <a:buFont typeface="Arial" panose="020B0604020202020204" pitchFamily="34" charset="0"/>
              <a:buChar char="•"/>
            </a:pPr>
            <a:r>
              <a:rPr lang="en-US" dirty="0" smtClean="0"/>
              <a:t>This, however, should be looked at in conjecture with the volumes, i.e, revolving loans despite having a slightly</a:t>
            </a:r>
          </a:p>
          <a:p>
            <a:r>
              <a:rPr lang="en-US" dirty="0"/>
              <a:t> </a:t>
            </a:r>
            <a:r>
              <a:rPr lang="en-US" dirty="0" smtClean="0"/>
              <a:t>     lower default rate is still not reliable as the sheer volume of such loans is only 10% of the cash loans.</a:t>
            </a:r>
          </a:p>
          <a:p>
            <a:r>
              <a:rPr lang="en-US" dirty="0"/>
              <a:t> </a:t>
            </a:r>
            <a:r>
              <a:rPr lang="en-US" dirty="0" smtClean="0"/>
              <a:t>      </a:t>
            </a:r>
          </a:p>
        </p:txBody>
      </p:sp>
    </p:spTree>
    <p:extLst>
      <p:ext uri="{BB962C8B-B14F-4D97-AF65-F5344CB8AC3E}">
        <p14:creationId xmlns:p14="http://schemas.microsoft.com/office/powerpoint/2010/main" val="171644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8438"/>
          </a:xfrm>
        </p:spPr>
        <p:txBody>
          <a:bodyPr>
            <a:normAutofit/>
          </a:bodyPr>
          <a:lstStyle/>
          <a:p>
            <a:r>
              <a:rPr lang="en-US" sz="2400" b="1" u="sng" dirty="0" smtClean="0"/>
              <a:t>Gender Impact</a:t>
            </a:r>
            <a:endParaRPr lang="en-US" sz="2400" b="1" u="sng" dirty="0"/>
          </a:p>
        </p:txBody>
      </p:sp>
      <p:pic>
        <p:nvPicPr>
          <p:cNvPr id="4" name="Picture 3"/>
          <p:cNvPicPr>
            <a:picLocks noChangeAspect="1"/>
          </p:cNvPicPr>
          <p:nvPr/>
        </p:nvPicPr>
        <p:blipFill>
          <a:blip r:embed="rId2"/>
          <a:stretch>
            <a:fillRect/>
          </a:stretch>
        </p:blipFill>
        <p:spPr>
          <a:xfrm>
            <a:off x="2207491" y="1015998"/>
            <a:ext cx="6807200" cy="45258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23636" y="5708072"/>
            <a:ext cx="10746916"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Females are twice as likely to apply for a loan as shown in the first chart. </a:t>
            </a:r>
          </a:p>
          <a:p>
            <a:pPr marL="285750" indent="-285750">
              <a:buFont typeface="Arial" panose="020B0604020202020204" pitchFamily="34" charset="0"/>
              <a:buChar char="•"/>
            </a:pPr>
            <a:r>
              <a:rPr lang="en-US" dirty="0" smtClean="0"/>
              <a:t>Also females have a significantly lower default percentage than males which means that males are more likely</a:t>
            </a:r>
          </a:p>
          <a:p>
            <a:r>
              <a:rPr lang="en-US" dirty="0"/>
              <a:t> </a:t>
            </a:r>
            <a:r>
              <a:rPr lang="en-US" dirty="0" smtClean="0"/>
              <a:t>     to default on a payment than females.</a:t>
            </a:r>
            <a:endParaRPr lang="en-US" dirty="0"/>
          </a:p>
        </p:txBody>
      </p:sp>
    </p:spTree>
    <p:extLst>
      <p:ext uri="{BB962C8B-B14F-4D97-AF65-F5344CB8AC3E}">
        <p14:creationId xmlns:p14="http://schemas.microsoft.com/office/powerpoint/2010/main" val="241277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4620"/>
          </a:xfrm>
        </p:spPr>
        <p:txBody>
          <a:bodyPr>
            <a:normAutofit/>
          </a:bodyPr>
          <a:lstStyle/>
          <a:p>
            <a:r>
              <a:rPr lang="en-US" sz="2400" b="1" u="sng" dirty="0" smtClean="0"/>
              <a:t>CAR/REAL ESTATE OWNERSHIP</a:t>
            </a:r>
            <a:endParaRPr lang="en-US" sz="2400" b="1" u="sng" dirty="0"/>
          </a:p>
        </p:txBody>
      </p:sp>
      <p:pic>
        <p:nvPicPr>
          <p:cNvPr id="4" name="Picture 3"/>
          <p:cNvPicPr>
            <a:picLocks noChangeAspect="1"/>
          </p:cNvPicPr>
          <p:nvPr/>
        </p:nvPicPr>
        <p:blipFill>
          <a:blip r:embed="rId2"/>
          <a:stretch>
            <a:fillRect/>
          </a:stretch>
        </p:blipFill>
        <p:spPr>
          <a:xfrm>
            <a:off x="838200" y="956397"/>
            <a:ext cx="4905375" cy="4391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275392" y="849747"/>
            <a:ext cx="5078408" cy="4654586"/>
          </a:xfrm>
          <a:prstGeom prst="rect">
            <a:avLst/>
          </a:prstGeom>
        </p:spPr>
      </p:pic>
      <p:sp>
        <p:nvSpPr>
          <p:cNvPr id="7" name="TextBox 6"/>
          <p:cNvSpPr txBox="1"/>
          <p:nvPr/>
        </p:nvSpPr>
        <p:spPr>
          <a:xfrm>
            <a:off x="261257" y="5499967"/>
            <a:ext cx="594360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Majority of the applicants do not own real estate</a:t>
            </a:r>
            <a:r>
              <a:rPr lang="en-US" dirty="0" smtClean="0"/>
              <a:t>.</a:t>
            </a:r>
            <a:endParaRPr lang="en-US" dirty="0"/>
          </a:p>
          <a:p>
            <a:pPr marL="285750" indent="-285750">
              <a:buFont typeface="Arial" panose="020B0604020202020204" pitchFamily="34" charset="0"/>
              <a:buChar char="•"/>
            </a:pPr>
            <a:r>
              <a:rPr lang="en-US" dirty="0" smtClean="0"/>
              <a:t>The rate </a:t>
            </a:r>
            <a:r>
              <a:rPr lang="en-US" dirty="0" smtClean="0"/>
              <a:t>of default for applicants that do not own a house/flat is higher (approx. 8% of over 200k applicants) as compared to house/flat owners(approx. 8% of over 85k applicants.)</a:t>
            </a:r>
            <a:endParaRPr lang="en-US" dirty="0" smtClean="0"/>
          </a:p>
        </p:txBody>
      </p:sp>
      <p:sp>
        <p:nvSpPr>
          <p:cNvPr id="8" name="TextBox 7"/>
          <p:cNvSpPr txBox="1"/>
          <p:nvPr/>
        </p:nvSpPr>
        <p:spPr>
          <a:xfrm>
            <a:off x="6275392" y="5513030"/>
            <a:ext cx="4754250"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Majority of the applicants do not own a car.</a:t>
            </a:r>
          </a:p>
          <a:p>
            <a:pPr marL="285750" indent="-285750">
              <a:buFont typeface="Arial" panose="020B0604020202020204" pitchFamily="34" charset="0"/>
              <a:buChar char="•"/>
            </a:pPr>
            <a:r>
              <a:rPr lang="en-US" dirty="0" smtClean="0"/>
              <a:t>Applicants who do own a car are only slightly</a:t>
            </a:r>
          </a:p>
          <a:p>
            <a:r>
              <a:rPr lang="en-US" dirty="0"/>
              <a:t> </a:t>
            </a:r>
            <a:r>
              <a:rPr lang="en-US" dirty="0" smtClean="0"/>
              <a:t>     lower when it comes to default rate.</a:t>
            </a:r>
          </a:p>
        </p:txBody>
      </p:sp>
    </p:spTree>
    <p:extLst>
      <p:ext uri="{BB962C8B-B14F-4D97-AF65-F5344CB8AC3E}">
        <p14:creationId xmlns:p14="http://schemas.microsoft.com/office/powerpoint/2010/main" val="180313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618"/>
            <a:ext cx="10515600" cy="323274"/>
          </a:xfrm>
        </p:spPr>
        <p:txBody>
          <a:bodyPr>
            <a:noAutofit/>
          </a:bodyPr>
          <a:lstStyle/>
          <a:p>
            <a:r>
              <a:rPr lang="en-US" sz="2400" b="1" u="sng" dirty="0" smtClean="0"/>
              <a:t>ACCOMODATION AND MARITAL STATUS</a:t>
            </a:r>
            <a:endParaRPr lang="en-US" sz="2400" b="1" u="sng" dirty="0"/>
          </a:p>
        </p:txBody>
      </p:sp>
      <p:pic>
        <p:nvPicPr>
          <p:cNvPr id="4" name="Picture 3"/>
          <p:cNvPicPr>
            <a:picLocks noChangeAspect="1"/>
          </p:cNvPicPr>
          <p:nvPr/>
        </p:nvPicPr>
        <p:blipFill>
          <a:blip r:embed="rId2"/>
          <a:stretch>
            <a:fillRect/>
          </a:stretch>
        </p:blipFill>
        <p:spPr>
          <a:xfrm>
            <a:off x="838200" y="753773"/>
            <a:ext cx="4905375" cy="4352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691313" y="772822"/>
            <a:ext cx="4905375" cy="431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671943" y="5200072"/>
            <a:ext cx="522085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applicants stay in a house/apartment and the rate of default for such applicants is almost 8%.</a:t>
            </a:r>
          </a:p>
          <a:p>
            <a:pPr marL="285750" indent="-285750">
              <a:buFont typeface="Arial" panose="020B0604020202020204" pitchFamily="34" charset="0"/>
              <a:buChar char="•"/>
            </a:pPr>
            <a:r>
              <a:rPr lang="en-US" dirty="0" smtClean="0"/>
              <a:t>Almost 12% of applicants who stay in rented apartments or with their parents default on their</a:t>
            </a:r>
          </a:p>
          <a:p>
            <a:r>
              <a:rPr lang="en-US" dirty="0"/>
              <a:t> </a:t>
            </a:r>
            <a:r>
              <a:rPr lang="en-US" dirty="0" smtClean="0"/>
              <a:t>     payments which is significantly higher.</a:t>
            </a:r>
          </a:p>
        </p:txBody>
      </p:sp>
      <p:sp>
        <p:nvSpPr>
          <p:cNvPr id="8" name="TextBox 7"/>
          <p:cNvSpPr txBox="1"/>
          <p:nvPr/>
        </p:nvSpPr>
        <p:spPr>
          <a:xfrm>
            <a:off x="6533571" y="5200072"/>
            <a:ext cx="522085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applicants are married and close to 7% of such applicants default on their  payments.</a:t>
            </a:r>
          </a:p>
          <a:p>
            <a:pPr marL="285750" indent="-285750">
              <a:buFont typeface="Arial" panose="020B0604020202020204" pitchFamily="34" charset="0"/>
              <a:buChar char="•"/>
            </a:pPr>
            <a:r>
              <a:rPr lang="en-US" dirty="0" smtClean="0"/>
              <a:t>In proportion to their total applications in each category, civil marriage has the highest default rate.</a:t>
            </a:r>
          </a:p>
        </p:txBody>
      </p:sp>
    </p:spTree>
    <p:extLst>
      <p:ext uri="{BB962C8B-B14F-4D97-AF65-F5344CB8AC3E}">
        <p14:creationId xmlns:p14="http://schemas.microsoft.com/office/powerpoint/2010/main" val="214569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8366"/>
          </a:xfrm>
        </p:spPr>
        <p:txBody>
          <a:bodyPr>
            <a:noAutofit/>
          </a:bodyPr>
          <a:lstStyle/>
          <a:p>
            <a:r>
              <a:rPr lang="en-US" sz="2400" b="1" u="sng" dirty="0" smtClean="0"/>
              <a:t>Children and Family</a:t>
            </a:r>
            <a:endParaRPr lang="en-US" sz="2400" b="1" u="sng" dirty="0"/>
          </a:p>
        </p:txBody>
      </p:sp>
      <p:pic>
        <p:nvPicPr>
          <p:cNvPr id="5" name="Picture 4"/>
          <p:cNvPicPr>
            <a:picLocks noChangeAspect="1"/>
          </p:cNvPicPr>
          <p:nvPr/>
        </p:nvPicPr>
        <p:blipFill>
          <a:blip r:embed="rId2"/>
          <a:stretch>
            <a:fillRect/>
          </a:stretch>
        </p:blipFill>
        <p:spPr>
          <a:xfrm>
            <a:off x="838200" y="963251"/>
            <a:ext cx="4905375" cy="4079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6229494" y="887051"/>
            <a:ext cx="4905375" cy="4156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838200" y="5138148"/>
            <a:ext cx="490537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People with no children form the largest percentage of applicants.</a:t>
            </a:r>
          </a:p>
          <a:p>
            <a:pPr marL="285750" indent="-285750">
              <a:buFont typeface="Arial" panose="020B0604020202020204" pitchFamily="34" charset="0"/>
              <a:buChar char="•"/>
            </a:pPr>
            <a:r>
              <a:rPr lang="en-US" dirty="0" smtClean="0"/>
              <a:t>The data shows applicants with 9 or 11 children will definitely default. This does make logical sense but we have to note that sample space for such instances is very small.</a:t>
            </a:r>
          </a:p>
        </p:txBody>
      </p:sp>
      <p:sp>
        <p:nvSpPr>
          <p:cNvPr id="8" name="TextBox 7"/>
          <p:cNvSpPr txBox="1"/>
          <p:nvPr/>
        </p:nvSpPr>
        <p:spPr>
          <a:xfrm>
            <a:off x="6229493" y="5043055"/>
            <a:ext cx="490537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number of applicants have a family member count of 5.</a:t>
            </a:r>
          </a:p>
          <a:p>
            <a:pPr marL="285750" indent="-285750">
              <a:buFont typeface="Arial" panose="020B0604020202020204" pitchFamily="34" charset="0"/>
              <a:buChar char="•"/>
            </a:pPr>
            <a:r>
              <a:rPr lang="en-US" dirty="0" smtClean="0"/>
              <a:t>The data shows applicants with 11 and 13 family members will definitely default. This does make sense but we have to note that sample space for such instances is very small.</a:t>
            </a:r>
          </a:p>
        </p:txBody>
      </p:sp>
    </p:spTree>
    <p:extLst>
      <p:ext uri="{BB962C8B-B14F-4D97-AF65-F5344CB8AC3E}">
        <p14:creationId xmlns:p14="http://schemas.microsoft.com/office/powerpoint/2010/main" val="108429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t>Age</a:t>
            </a:r>
            <a:endParaRPr lang="en-US" sz="2400" b="1" u="sng" dirty="0"/>
          </a:p>
        </p:txBody>
      </p:sp>
      <p:pic>
        <p:nvPicPr>
          <p:cNvPr id="4" name="Picture 3"/>
          <p:cNvPicPr>
            <a:picLocks noChangeAspect="1"/>
          </p:cNvPicPr>
          <p:nvPr/>
        </p:nvPicPr>
        <p:blipFill>
          <a:blip r:embed="rId2"/>
          <a:stretch>
            <a:fillRect/>
          </a:stretch>
        </p:blipFill>
        <p:spPr>
          <a:xfrm>
            <a:off x="838199" y="1474107"/>
            <a:ext cx="9792856" cy="33103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838199" y="5255491"/>
            <a:ext cx="9855262"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age of all applicants lies between 20 and 70 years.</a:t>
            </a:r>
          </a:p>
          <a:p>
            <a:pPr marL="285750" indent="-285750">
              <a:buFont typeface="Arial" panose="020B0604020202020204" pitchFamily="34" charset="0"/>
              <a:buChar char="•"/>
            </a:pPr>
            <a:r>
              <a:rPr lang="en-US" dirty="0" smtClean="0"/>
              <a:t>Young people, till their late 20’s are more likely to default on their payments.</a:t>
            </a:r>
          </a:p>
          <a:p>
            <a:pPr marL="285750" indent="-285750">
              <a:buFont typeface="Arial" panose="020B0604020202020204" pitchFamily="34" charset="0"/>
              <a:buChar char="•"/>
            </a:pPr>
            <a:r>
              <a:rPr lang="en-US" dirty="0" smtClean="0"/>
              <a:t>As the applicants grow older the likelihood of defaulting keeps decreasing pointing towards financial</a:t>
            </a:r>
          </a:p>
          <a:p>
            <a:r>
              <a:rPr lang="en-US" dirty="0"/>
              <a:t> </a:t>
            </a:r>
            <a:r>
              <a:rPr lang="en-US" dirty="0" smtClean="0"/>
              <a:t>    stability as a person grows older.</a:t>
            </a:r>
            <a:endParaRPr lang="en-US" dirty="0"/>
          </a:p>
        </p:txBody>
      </p:sp>
    </p:spTree>
    <p:extLst>
      <p:ext uri="{BB962C8B-B14F-4D97-AF65-F5344CB8AC3E}">
        <p14:creationId xmlns:p14="http://schemas.microsoft.com/office/powerpoint/2010/main" val="309099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1520</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CONTRACT TYPES</vt:lpstr>
      <vt:lpstr>Gender Impact</vt:lpstr>
      <vt:lpstr>CAR/REAL ESTATE OWNERSHIP</vt:lpstr>
      <vt:lpstr>ACCOMODATION AND MARITAL STATUS</vt:lpstr>
      <vt:lpstr>Children and Family</vt:lpstr>
      <vt:lpstr>Age</vt:lpstr>
      <vt:lpstr>Education and Income Type</vt:lpstr>
      <vt:lpstr>OCCUPATION TYPE</vt:lpstr>
      <vt:lpstr>ORGANIZATION TYPE</vt:lpstr>
      <vt:lpstr>Regional Analysis/Address Mismatch</vt:lpstr>
      <vt:lpstr>Regional Analysis/Address Mismatch</vt:lpstr>
      <vt:lpstr>INCOME ANALYSIS</vt:lpstr>
      <vt:lpstr>Income distribution over Education</vt:lpstr>
      <vt:lpstr>Income distribution over Marital Status</vt:lpstr>
      <vt:lpstr>Employment Tenure Impact</vt:lpstr>
      <vt:lpstr>Relation between AMT_ANNUITY , AMT_CREDIT and AMT_GOODS_PRICE  and outlier  identification using boxplots :-</vt:lpstr>
      <vt:lpstr>PowerPoint Presentation</vt:lpstr>
      <vt:lpstr>Representation of correlation between selected metrics using pairplots :-</vt:lpstr>
      <vt:lpstr>Correlation between major numeric variables</vt:lpstr>
      <vt:lpstr>PowerPoint Presentation</vt:lpstr>
      <vt:lpstr>CONTRACT TYPES (INCLUDING PREVIOUS APPLICATIONS DATA)</vt:lpstr>
      <vt:lpstr>Loan Purpose (Including Prev. applications)</vt:lpstr>
      <vt:lpstr>Approval Status (Including Prev. Applications)</vt:lpstr>
      <vt:lpstr>Payment, Client, Channel Type (Including Prev. Applications)</vt:lpstr>
      <vt:lpstr>Goods Category (Including Previous Applications)</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Yash.Sharma</dc:creator>
  <cp:lastModifiedBy>Vishal Rai</cp:lastModifiedBy>
  <cp:revision>37</cp:revision>
  <dcterms:created xsi:type="dcterms:W3CDTF">2021-11-03T03:25:51Z</dcterms:created>
  <dcterms:modified xsi:type="dcterms:W3CDTF">2021-11-03T11:11:32Z</dcterms:modified>
</cp:coreProperties>
</file>