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Building a House Using Waterfall and Agile Methodologies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D908A-661F-4116-B087-68706223FE12}"/>
              </a:ext>
            </a:extLst>
          </p:cNvPr>
          <p:cNvSpPr/>
          <p:nvPr/>
        </p:nvSpPr>
        <p:spPr>
          <a:xfrm>
            <a:off x="7154088" y="1326365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4C77C-94AC-45DB-9777-85B1495C73AC}"/>
              </a:ext>
            </a:extLst>
          </p:cNvPr>
          <p:cNvSpPr/>
          <p:nvPr/>
        </p:nvSpPr>
        <p:spPr>
          <a:xfrm>
            <a:off x="7154088" y="3087158"/>
            <a:ext cx="4410894" cy="15213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17A7A-570D-436D-AD00-BA255B4E8E84}"/>
              </a:ext>
            </a:extLst>
          </p:cNvPr>
          <p:cNvSpPr txBox="1"/>
          <p:nvPr/>
        </p:nvSpPr>
        <p:spPr>
          <a:xfrm>
            <a:off x="7800701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Agile Methodology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9D0D2-8B0A-4D64-9DE9-7C29BAA13A24}"/>
              </a:ext>
            </a:extLst>
          </p:cNvPr>
          <p:cNvSpPr txBox="1"/>
          <p:nvPr/>
        </p:nvSpPr>
        <p:spPr>
          <a:xfrm>
            <a:off x="3076304" y="957033"/>
            <a:ext cx="3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Waterfall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76EE-7E86-4A06-AE17-80CE0A637AC2}"/>
              </a:ext>
            </a:extLst>
          </p:cNvPr>
          <p:cNvSpPr txBox="1"/>
          <p:nvPr/>
        </p:nvSpPr>
        <p:spPr>
          <a:xfrm>
            <a:off x="548640" y="1294777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How a house would get built: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265BF-686D-4AE6-80EC-0E5F77F88306}"/>
              </a:ext>
            </a:extLst>
          </p:cNvPr>
          <p:cNvSpPr txBox="1"/>
          <p:nvPr/>
        </p:nvSpPr>
        <p:spPr>
          <a:xfrm>
            <a:off x="341812" y="3130703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030A0"/>
                </a:solidFill>
              </a:rPr>
              <a:t>Advantages of each methodology: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C59CC-DBBD-4F90-A659-F2793D878185}"/>
              </a:ext>
            </a:extLst>
          </p:cNvPr>
          <p:cNvSpPr txBox="1"/>
          <p:nvPr/>
        </p:nvSpPr>
        <p:spPr>
          <a:xfrm>
            <a:off x="341812" y="478780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is the Minimum Viable House under each methodology?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24D7-4118-42CB-8B0B-8F9C73B552B5}"/>
              </a:ext>
            </a:extLst>
          </p:cNvPr>
          <p:cNvSpPr/>
          <p:nvPr/>
        </p:nvSpPr>
        <p:spPr>
          <a:xfrm>
            <a:off x="2429693" y="1338536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453A1-EE47-4BED-86E5-146FC16B7FFD}"/>
              </a:ext>
            </a:extLst>
          </p:cNvPr>
          <p:cNvSpPr/>
          <p:nvPr/>
        </p:nvSpPr>
        <p:spPr>
          <a:xfrm>
            <a:off x="2429693" y="3087158"/>
            <a:ext cx="4410894" cy="1521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4AD55B-3563-4317-BD56-57DE4258DCA3}"/>
              </a:ext>
            </a:extLst>
          </p:cNvPr>
          <p:cNvSpPr/>
          <p:nvPr/>
        </p:nvSpPr>
        <p:spPr>
          <a:xfrm>
            <a:off x="7154088" y="4832374"/>
            <a:ext cx="4410894" cy="658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8CAF59-2258-465C-8AD3-E288D7D305A8}"/>
              </a:ext>
            </a:extLst>
          </p:cNvPr>
          <p:cNvSpPr/>
          <p:nvPr/>
        </p:nvSpPr>
        <p:spPr>
          <a:xfrm>
            <a:off x="2429693" y="4835794"/>
            <a:ext cx="4410894" cy="658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DDF1-D59D-4D7B-901F-D702B4C67176}"/>
              </a:ext>
            </a:extLst>
          </p:cNvPr>
          <p:cNvSpPr txBox="1"/>
          <p:nvPr/>
        </p:nvSpPr>
        <p:spPr>
          <a:xfrm>
            <a:off x="2429693" y="1357320"/>
            <a:ext cx="420624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800" b="1" dirty="0"/>
              <a:t>Planning Phase:-</a:t>
            </a:r>
          </a:p>
          <a:p>
            <a:r>
              <a:rPr lang="en-US" sz="800" dirty="0"/>
              <a:t>To Build a Small Pink House using Common Building Materials within 8 Months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800" b="1" dirty="0"/>
              <a:t>Design Phase:-</a:t>
            </a:r>
          </a:p>
          <a:p>
            <a:r>
              <a:rPr lang="en-US" sz="800" dirty="0"/>
              <a:t>The house Must have 2 bedrooms,2 Bathrooms, a Kitchen , A Living Room, A Storage Room.  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800" b="1" dirty="0"/>
              <a:t>Procurement Phase:-</a:t>
            </a:r>
          </a:p>
          <a:p>
            <a:r>
              <a:rPr lang="en-US" sz="800" dirty="0"/>
              <a:t>Bricks,Showerhead,Toilets,Sinks,Stove,Beds,Sofa,Chairs,Tables,Cabinets,   </a:t>
            </a:r>
            <a:r>
              <a:rPr lang="en-US" sz="800" dirty="0" err="1"/>
              <a:t>Crane,Cement,Builders</a:t>
            </a:r>
            <a:r>
              <a:rPr lang="en-US" sz="800" dirty="0"/>
              <a:t>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800" b="1" dirty="0"/>
              <a:t>Building Phase:-</a:t>
            </a:r>
          </a:p>
          <a:p>
            <a:r>
              <a:rPr lang="en-US" sz="800" dirty="0"/>
              <a:t>Going to the Building Site, Lay Bricks with Cement, Build </a:t>
            </a:r>
            <a:r>
              <a:rPr lang="en-US" sz="800" dirty="0" err="1"/>
              <a:t>Foundation,Create</a:t>
            </a:r>
            <a:r>
              <a:rPr lang="en-US" sz="800" dirty="0"/>
              <a:t> Rooms as per </a:t>
            </a:r>
            <a:r>
              <a:rPr lang="en-US" sz="800" dirty="0" err="1"/>
              <a:t>Design,add</a:t>
            </a:r>
            <a:r>
              <a:rPr lang="en-US" sz="800" dirty="0"/>
              <a:t> Furniture.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800" b="1" dirty="0"/>
              <a:t>Delivery Phase:-</a:t>
            </a:r>
          </a:p>
          <a:p>
            <a:r>
              <a:rPr lang="en-US" sz="800" dirty="0"/>
              <a:t>Show the Customer the Finished house, and if Didn’t like it, Rebuild as per Specifications.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E7F8F-A50E-4F91-BF02-857FF950BA66}"/>
              </a:ext>
            </a:extLst>
          </p:cNvPr>
          <p:cNvSpPr txBox="1"/>
          <p:nvPr/>
        </p:nvSpPr>
        <p:spPr>
          <a:xfrm>
            <a:off x="7154089" y="1366821"/>
            <a:ext cx="4389120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00" b="1" dirty="0"/>
              <a:t>Initiation and Planning:-</a:t>
            </a:r>
          </a:p>
          <a:p>
            <a:r>
              <a:rPr lang="en-US" sz="900" dirty="0"/>
              <a:t>To Build a Small Pink House using Common Building Materials within 8 Months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00" b="1" dirty="0"/>
              <a:t>Iteration and Execution:-</a:t>
            </a:r>
          </a:p>
          <a:p>
            <a:r>
              <a:rPr lang="en-US" sz="900" dirty="0"/>
              <a:t>Plan Sprints, Develop and test the Strength of the House. Hold Daily Meeting with Team Members, to Assign Each their Task.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00" b="1" dirty="0"/>
              <a:t>Feedback and Review:-</a:t>
            </a:r>
          </a:p>
          <a:p>
            <a:r>
              <a:rPr lang="en-US" sz="900" dirty="0"/>
              <a:t>Review the Sprints and Gather Stakeholder Feedback and Modify the House Based on the Feedback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900" b="1" dirty="0"/>
              <a:t>Reflection and Improvement:-</a:t>
            </a:r>
          </a:p>
          <a:p>
            <a:r>
              <a:rPr lang="en-US" sz="900" dirty="0"/>
              <a:t>Identify process Improvements and Apply learning to Future Sprints.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29808C-E6D7-43E2-BAD7-81F1D8814547}"/>
              </a:ext>
            </a:extLst>
          </p:cNvPr>
          <p:cNvSpPr txBox="1"/>
          <p:nvPr/>
        </p:nvSpPr>
        <p:spPr>
          <a:xfrm>
            <a:off x="2532018" y="3378860"/>
            <a:ext cx="42062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 waterfall model determines the end goal early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 waterfall model keeps a project to a specific timescale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It uses a clear structure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Comprehensive Planning Reduces Errors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Best for Large-Scale Projects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3F74C-ED6E-41FE-B739-7FF4F4AC7DE8}"/>
              </a:ext>
            </a:extLst>
          </p:cNvPr>
          <p:cNvSpPr txBox="1"/>
          <p:nvPr/>
        </p:nvSpPr>
        <p:spPr>
          <a:xfrm>
            <a:off x="7245529" y="3251924"/>
            <a:ext cx="420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Flexible, iterative method designed to accommodate frequent change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Value (working software) is delivered to the client rapidly and in frequent small releases rather than all at once at the end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Faster to production deployment than the waterfall method under conditions of regular change, with a generally lower overall risk profile and a higher Return on Investment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Continuous Improvement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C7881C-E254-4A48-ABF1-BFB17834F9C4}"/>
              </a:ext>
            </a:extLst>
          </p:cNvPr>
          <p:cNvSpPr txBox="1"/>
          <p:nvPr/>
        </p:nvSpPr>
        <p:spPr>
          <a:xfrm>
            <a:off x="2429693" y="4823666"/>
            <a:ext cx="4206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 MVP House would be the Final House that is Built after undergoing all the Steps above.</a:t>
            </a:r>
            <a:r>
              <a:rPr lang="en-US" sz="1050" b="1" dirty="0"/>
              <a:t> It is the Fully Completed House.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CD6F2-1D48-40EB-B1CD-BA6A4DD3743A}"/>
              </a:ext>
            </a:extLst>
          </p:cNvPr>
          <p:cNvSpPr txBox="1"/>
          <p:nvPr/>
        </p:nvSpPr>
        <p:spPr>
          <a:xfrm>
            <a:off x="7154089" y="4833167"/>
            <a:ext cx="4206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The MVP House would be only the Foundation, with rooms, Electricity and Water(</a:t>
            </a:r>
            <a:r>
              <a:rPr lang="en-US" sz="1050" b="1" dirty="0"/>
              <a:t>Just a Livable Structure</a:t>
            </a:r>
            <a:r>
              <a:rPr lang="en-US" sz="1050" dirty="0"/>
              <a:t>). There would be no/little Furniture.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6B733-CAB6-4E60-AA6F-DA06AECCBF71}"/>
              </a:ext>
            </a:extLst>
          </p:cNvPr>
          <p:cNvSpPr txBox="1"/>
          <p:nvPr/>
        </p:nvSpPr>
        <p:spPr>
          <a:xfrm>
            <a:off x="341812" y="5736751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What would happen if the homeowner decided to change the design mid-construction?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D61B6-4852-4F5A-8CC5-8FDA6B8CCF0E}"/>
              </a:ext>
            </a:extLst>
          </p:cNvPr>
          <p:cNvSpPr/>
          <p:nvPr/>
        </p:nvSpPr>
        <p:spPr>
          <a:xfrm>
            <a:off x="7167149" y="5724997"/>
            <a:ext cx="4410894" cy="900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708C8-886B-4BE1-BD6A-F36B91AE341D}"/>
              </a:ext>
            </a:extLst>
          </p:cNvPr>
          <p:cNvSpPr/>
          <p:nvPr/>
        </p:nvSpPr>
        <p:spPr>
          <a:xfrm>
            <a:off x="2442754" y="5728417"/>
            <a:ext cx="4410894" cy="900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AF4C3-EB0F-418B-A055-23E98C5A12C4}"/>
              </a:ext>
            </a:extLst>
          </p:cNvPr>
          <p:cNvSpPr txBox="1"/>
          <p:nvPr/>
        </p:nvSpPr>
        <p:spPr>
          <a:xfrm>
            <a:off x="2442754" y="5716289"/>
            <a:ext cx="42062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Disruption to Project Workflow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Increased Costs and Delays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050" dirty="0"/>
              <a:t>Potential Risk to Quality and Compliance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C4E22-19D5-4260-A5A7-F50BEDD51135}"/>
              </a:ext>
            </a:extLst>
          </p:cNvPr>
          <p:cNvSpPr txBox="1"/>
          <p:nvPr/>
        </p:nvSpPr>
        <p:spPr>
          <a:xfrm>
            <a:off x="7167150" y="5725790"/>
            <a:ext cx="420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Agile is Very Flexible:-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Minimizes Rework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Control Cost/Minimum Expenditure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Adapt Feedback in the next Sprint</a:t>
            </a:r>
          </a:p>
          <a:p>
            <a:endParaRPr lang="en-US" sz="1050" dirty="0"/>
          </a:p>
          <a:p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4625" indent="-174625">
              <a:buFont typeface="Arial" panose="020B0604020202020204" pitchFamily="34" charset="0"/>
              <a:buChar char="•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</TotalTime>
  <Words>421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Vishal Krishnan Muralikrishnan</cp:lastModifiedBy>
  <cp:revision>13</cp:revision>
  <dcterms:created xsi:type="dcterms:W3CDTF">2021-10-08T17:27:31Z</dcterms:created>
  <dcterms:modified xsi:type="dcterms:W3CDTF">2025-09-05T09:38:03Z</dcterms:modified>
</cp:coreProperties>
</file>