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7" d="100"/>
          <a:sy n="87" d="100"/>
        </p:scale>
        <p:origin x="4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F0A73-CA06-4832-8696-D12D33363927}"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290648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F0A73-CA06-4832-8696-D12D33363927}"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28558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F0A73-CA06-4832-8696-D12D33363927}"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393991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F0A73-CA06-4832-8696-D12D33363927}"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328405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F0A73-CA06-4832-8696-D12D33363927}"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299241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F0A73-CA06-4832-8696-D12D33363927}"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16754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F0A73-CA06-4832-8696-D12D33363927}"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167268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F0A73-CA06-4832-8696-D12D33363927}"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291540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F0A73-CA06-4832-8696-D12D33363927}"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405218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5F0A73-CA06-4832-8696-D12D33363927}"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166503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5F0A73-CA06-4832-8696-D12D33363927}"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9FEEB-BF5E-45EA-9550-2A0F15E2AC93}" type="slidenum">
              <a:rPr lang="en-US" smtClean="0"/>
              <a:t>‹#›</a:t>
            </a:fld>
            <a:endParaRPr lang="en-US"/>
          </a:p>
        </p:txBody>
      </p:sp>
    </p:spTree>
    <p:extLst>
      <p:ext uri="{BB962C8B-B14F-4D97-AF65-F5344CB8AC3E}">
        <p14:creationId xmlns:p14="http://schemas.microsoft.com/office/powerpoint/2010/main" val="73564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F0A73-CA06-4832-8696-D12D33363927}" type="datetimeFigureOut">
              <a:rPr lang="en-US" smtClean="0"/>
              <a:t>9/2/2025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9FEEB-BF5E-45EA-9550-2A0F15E2AC93}" type="slidenum">
              <a:rPr lang="en-US" smtClean="0"/>
              <a:t>‹#›</a:t>
            </a:fld>
            <a:endParaRPr lang="en-US"/>
          </a:p>
        </p:txBody>
      </p:sp>
    </p:spTree>
    <p:extLst>
      <p:ext uri="{BB962C8B-B14F-4D97-AF65-F5344CB8AC3E}">
        <p14:creationId xmlns:p14="http://schemas.microsoft.com/office/powerpoint/2010/main" val="2658070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7CC2D9-6726-40A5-8981-3B4365DB966B}"/>
              </a:ext>
            </a:extLst>
          </p:cNvPr>
          <p:cNvSpPr txBox="1"/>
          <p:nvPr/>
        </p:nvSpPr>
        <p:spPr>
          <a:xfrm>
            <a:off x="844731" y="102776"/>
            <a:ext cx="10058400" cy="523220"/>
          </a:xfrm>
          <a:prstGeom prst="rect">
            <a:avLst/>
          </a:prstGeom>
          <a:noFill/>
        </p:spPr>
        <p:txBody>
          <a:bodyPr wrap="square" rtlCol="0">
            <a:spAutoFit/>
          </a:bodyPr>
          <a:lstStyle/>
          <a:p>
            <a:pPr algn="ctr"/>
            <a:r>
              <a:rPr lang="en-US" sz="2800" b="1" dirty="0">
                <a:solidFill>
                  <a:srgbClr val="7030A0"/>
                </a:solidFill>
              </a:rPr>
              <a:t>Analysis of Current Trends in Software Development</a:t>
            </a:r>
          </a:p>
        </p:txBody>
      </p:sp>
      <p:sp>
        <p:nvSpPr>
          <p:cNvPr id="2" name="TextBox 1">
            <a:extLst>
              <a:ext uri="{FF2B5EF4-FFF2-40B4-BE49-F238E27FC236}">
                <a16:creationId xmlns:a16="http://schemas.microsoft.com/office/drawing/2014/main" id="{DD7B3043-34F1-4431-B75A-44C7EE9F6743}"/>
              </a:ext>
            </a:extLst>
          </p:cNvPr>
          <p:cNvSpPr txBox="1"/>
          <p:nvPr/>
        </p:nvSpPr>
        <p:spPr>
          <a:xfrm>
            <a:off x="653868" y="662278"/>
            <a:ext cx="1132114" cy="369332"/>
          </a:xfrm>
          <a:prstGeom prst="rect">
            <a:avLst/>
          </a:prstGeom>
          <a:noFill/>
        </p:spPr>
        <p:txBody>
          <a:bodyPr wrap="square" rtlCol="0">
            <a:spAutoFit/>
          </a:bodyPr>
          <a:lstStyle/>
          <a:p>
            <a:r>
              <a:rPr lang="en-US" b="1" dirty="0">
                <a:solidFill>
                  <a:srgbClr val="7030A0"/>
                </a:solidFill>
              </a:rPr>
              <a:t>Trend</a:t>
            </a:r>
          </a:p>
        </p:txBody>
      </p:sp>
      <p:sp>
        <p:nvSpPr>
          <p:cNvPr id="5" name="TextBox 4">
            <a:extLst>
              <a:ext uri="{FF2B5EF4-FFF2-40B4-BE49-F238E27FC236}">
                <a16:creationId xmlns:a16="http://schemas.microsoft.com/office/drawing/2014/main" id="{85AF3DA7-434C-4F8C-B89B-2630A0B784EE}"/>
              </a:ext>
            </a:extLst>
          </p:cNvPr>
          <p:cNvSpPr txBox="1"/>
          <p:nvPr/>
        </p:nvSpPr>
        <p:spPr>
          <a:xfrm>
            <a:off x="2711994" y="674732"/>
            <a:ext cx="1406434" cy="369332"/>
          </a:xfrm>
          <a:prstGeom prst="rect">
            <a:avLst/>
          </a:prstGeom>
          <a:noFill/>
        </p:spPr>
        <p:txBody>
          <a:bodyPr wrap="square" rtlCol="0">
            <a:spAutoFit/>
          </a:bodyPr>
          <a:lstStyle/>
          <a:p>
            <a:r>
              <a:rPr lang="en-US" b="1" dirty="0">
                <a:solidFill>
                  <a:srgbClr val="7030A0"/>
                </a:solidFill>
              </a:rPr>
              <a:t>Description</a:t>
            </a:r>
          </a:p>
        </p:txBody>
      </p:sp>
      <p:sp>
        <p:nvSpPr>
          <p:cNvPr id="6" name="TextBox 5">
            <a:extLst>
              <a:ext uri="{FF2B5EF4-FFF2-40B4-BE49-F238E27FC236}">
                <a16:creationId xmlns:a16="http://schemas.microsoft.com/office/drawing/2014/main" id="{097CCB15-8719-4027-86D6-F77CFEC9FF97}"/>
              </a:ext>
            </a:extLst>
          </p:cNvPr>
          <p:cNvSpPr txBox="1"/>
          <p:nvPr/>
        </p:nvSpPr>
        <p:spPr>
          <a:xfrm>
            <a:off x="5274493" y="649393"/>
            <a:ext cx="2503715" cy="369332"/>
          </a:xfrm>
          <a:prstGeom prst="rect">
            <a:avLst/>
          </a:prstGeom>
          <a:noFill/>
        </p:spPr>
        <p:txBody>
          <a:bodyPr wrap="square" rtlCol="0">
            <a:spAutoFit/>
          </a:bodyPr>
          <a:lstStyle/>
          <a:p>
            <a:r>
              <a:rPr lang="en-US" b="1" dirty="0">
                <a:solidFill>
                  <a:srgbClr val="7030A0"/>
                </a:solidFill>
              </a:rPr>
              <a:t>Why is it Happening?</a:t>
            </a:r>
          </a:p>
        </p:txBody>
      </p:sp>
      <p:sp>
        <p:nvSpPr>
          <p:cNvPr id="7" name="TextBox 6">
            <a:extLst>
              <a:ext uri="{FF2B5EF4-FFF2-40B4-BE49-F238E27FC236}">
                <a16:creationId xmlns:a16="http://schemas.microsoft.com/office/drawing/2014/main" id="{1E85285F-B798-426E-BE8F-E3E82630ED64}"/>
              </a:ext>
            </a:extLst>
          </p:cNvPr>
          <p:cNvSpPr txBox="1"/>
          <p:nvPr/>
        </p:nvSpPr>
        <p:spPr>
          <a:xfrm>
            <a:off x="8498118" y="672791"/>
            <a:ext cx="2211976" cy="369332"/>
          </a:xfrm>
          <a:prstGeom prst="rect">
            <a:avLst/>
          </a:prstGeom>
          <a:noFill/>
        </p:spPr>
        <p:txBody>
          <a:bodyPr wrap="square" rtlCol="0">
            <a:spAutoFit/>
          </a:bodyPr>
          <a:lstStyle/>
          <a:p>
            <a:r>
              <a:rPr lang="en-US" b="1" dirty="0">
                <a:solidFill>
                  <a:srgbClr val="7030A0"/>
                </a:solidFill>
              </a:rPr>
              <a:t>Expected Impact</a:t>
            </a:r>
          </a:p>
        </p:txBody>
      </p:sp>
      <p:graphicFrame>
        <p:nvGraphicFramePr>
          <p:cNvPr id="8" name="Table 8">
            <a:extLst>
              <a:ext uri="{FF2B5EF4-FFF2-40B4-BE49-F238E27FC236}">
                <a16:creationId xmlns:a16="http://schemas.microsoft.com/office/drawing/2014/main" id="{CA3384C5-ED92-4DD0-8396-F90206D4822B}"/>
              </a:ext>
            </a:extLst>
          </p:cNvPr>
          <p:cNvGraphicFramePr>
            <a:graphicFrameLocks noGrp="1"/>
          </p:cNvGraphicFramePr>
          <p:nvPr>
            <p:extLst>
              <p:ext uri="{D42A27DB-BD31-4B8C-83A1-F6EECF244321}">
                <p14:modId xmlns:p14="http://schemas.microsoft.com/office/powerpoint/2010/main" val="3268258697"/>
              </p:ext>
            </p:extLst>
          </p:nvPr>
        </p:nvGraphicFramePr>
        <p:xfrm>
          <a:off x="470262" y="625996"/>
          <a:ext cx="11251476" cy="6212613"/>
        </p:xfrm>
        <a:graphic>
          <a:graphicData uri="http://schemas.openxmlformats.org/drawingml/2006/table">
            <a:tbl>
              <a:tblPr firstRow="1" bandRow="1">
                <a:tableStyleId>{3B4B98B0-60AC-42C2-AFA5-B58CD77FA1E5}</a:tableStyleId>
              </a:tblPr>
              <a:tblGrid>
                <a:gridCol w="1480457">
                  <a:extLst>
                    <a:ext uri="{9D8B030D-6E8A-4147-A177-3AD203B41FA5}">
                      <a16:colId xmlns:a16="http://schemas.microsoft.com/office/drawing/2014/main" val="226211329"/>
                    </a:ext>
                  </a:extLst>
                </a:gridCol>
                <a:gridCol w="3161212">
                  <a:extLst>
                    <a:ext uri="{9D8B030D-6E8A-4147-A177-3AD203B41FA5}">
                      <a16:colId xmlns:a16="http://schemas.microsoft.com/office/drawing/2014/main" val="848394521"/>
                    </a:ext>
                  </a:extLst>
                </a:gridCol>
                <a:gridCol w="3117668">
                  <a:extLst>
                    <a:ext uri="{9D8B030D-6E8A-4147-A177-3AD203B41FA5}">
                      <a16:colId xmlns:a16="http://schemas.microsoft.com/office/drawing/2014/main" val="956994733"/>
                    </a:ext>
                  </a:extLst>
                </a:gridCol>
                <a:gridCol w="3492139">
                  <a:extLst>
                    <a:ext uri="{9D8B030D-6E8A-4147-A177-3AD203B41FA5}">
                      <a16:colId xmlns:a16="http://schemas.microsoft.com/office/drawing/2014/main" val="2323803998"/>
                    </a:ext>
                  </a:extLst>
                </a:gridCol>
              </a:tblGrid>
              <a:tr h="34310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a:p>
                  </a:txBody>
                  <a:tcPr/>
                </a:tc>
                <a:extLst>
                  <a:ext uri="{0D108BD9-81ED-4DB2-BD59-A6C34878D82A}">
                    <a16:rowId xmlns:a16="http://schemas.microsoft.com/office/drawing/2014/main" val="2738569361"/>
                  </a:ext>
                </a:extLst>
              </a:tr>
              <a:tr h="625453">
                <a:tc>
                  <a:txBody>
                    <a:bodyPr/>
                    <a:lstStyle/>
                    <a:p>
                      <a:r>
                        <a:rPr lang="en-US" sz="800" b="1" i="0" kern="1200" dirty="0">
                          <a:solidFill>
                            <a:schemeClr val="tx1"/>
                          </a:solidFill>
                          <a:effectLst/>
                          <a:latin typeface="+mn-lt"/>
                          <a:ea typeface="+mn-ea"/>
                          <a:cs typeface="+mn-cs"/>
                        </a:rPr>
                        <a:t> Serverless Computing</a:t>
                      </a:r>
                      <a:endParaRPr lang="en-US" sz="800" b="1" dirty="0"/>
                    </a:p>
                  </a:txBody>
                  <a:tcPr/>
                </a:tc>
                <a:tc>
                  <a:txBody>
                    <a:bodyPr/>
                    <a:lstStyle/>
                    <a:p>
                      <a:r>
                        <a:rPr lang="en-US" sz="800" b="0" i="0" kern="1200" dirty="0">
                          <a:solidFill>
                            <a:schemeClr val="tx1"/>
                          </a:solidFill>
                          <a:effectLst/>
                          <a:latin typeface="+mn-lt"/>
                          <a:ea typeface="+mn-ea"/>
                          <a:cs typeface="+mn-cs"/>
                        </a:rPr>
                        <a:t>Serverless computing is a cloud-based execution model where developers can build and deploy applications without managing the underlying server infrastructure.</a:t>
                      </a:r>
                      <a:endParaRPr lang="en-US" sz="800" dirty="0"/>
                    </a:p>
                  </a:txBody>
                  <a:tcPr/>
                </a:tc>
                <a:tc>
                  <a:txBody>
                    <a:bodyPr/>
                    <a:lstStyle/>
                    <a:p>
                      <a:r>
                        <a:rPr lang="en-US" sz="800" b="0" i="0" kern="1200" dirty="0">
                          <a:solidFill>
                            <a:schemeClr val="tx1"/>
                          </a:solidFill>
                          <a:effectLst/>
                          <a:latin typeface="+mn-lt"/>
                          <a:ea typeface="+mn-ea"/>
                          <a:cs typeface="+mn-cs"/>
                        </a:rPr>
                        <a:t>This allows developers to focus solely on writing code and business logic, while the cloud provider handles provisioning, scaling, maintenance, and billing.</a:t>
                      </a:r>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kern="1200" dirty="0">
                          <a:solidFill>
                            <a:schemeClr val="tx1"/>
                          </a:solidFill>
                          <a:effectLst/>
                          <a:latin typeface="+mn-lt"/>
                          <a:ea typeface="+mn-ea"/>
                          <a:cs typeface="+mn-cs"/>
                        </a:rPr>
                        <a:t>it enables rapid application development without the headache of server management, and operations can be scaled up easily.</a:t>
                      </a:r>
                      <a:endParaRPr lang="en-US" sz="800" dirty="0"/>
                    </a:p>
                    <a:p>
                      <a:endParaRPr lang="en-US" sz="800" dirty="0"/>
                    </a:p>
                  </a:txBody>
                  <a:tcPr/>
                </a:tc>
                <a:extLst>
                  <a:ext uri="{0D108BD9-81ED-4DB2-BD59-A6C34878D82A}">
                    <a16:rowId xmlns:a16="http://schemas.microsoft.com/office/drawing/2014/main" val="1708607993"/>
                  </a:ext>
                </a:extLst>
              </a:tr>
              <a:tr h="488636">
                <a:tc>
                  <a:txBody>
                    <a:bodyPr/>
                    <a:lstStyle/>
                    <a:p>
                      <a:r>
                        <a:rPr lang="en-US" sz="800" b="1" i="0" kern="1200" dirty="0">
                          <a:solidFill>
                            <a:schemeClr val="tx1"/>
                          </a:solidFill>
                          <a:effectLst/>
                          <a:latin typeface="+mn-lt"/>
                          <a:ea typeface="+mn-ea"/>
                          <a:cs typeface="+mn-cs"/>
                        </a:rPr>
                        <a:t> Low-Code/No-Code   Platforms</a:t>
                      </a:r>
                      <a:endParaRPr lang="en-US" sz="800" b="1" dirty="0"/>
                    </a:p>
                  </a:txBody>
                  <a:tcPr/>
                </a:tc>
                <a:tc>
                  <a:txBody>
                    <a:bodyPr/>
                    <a:lstStyle/>
                    <a:p>
                      <a:r>
                        <a:rPr lang="en-US" sz="800" b="0" i="0" kern="1200" dirty="0">
                          <a:solidFill>
                            <a:schemeClr val="tx1"/>
                          </a:solidFill>
                          <a:effectLst/>
                          <a:latin typeface="+mn-lt"/>
                          <a:ea typeface="+mn-ea"/>
                          <a:cs typeface="+mn-cs"/>
                        </a:rPr>
                        <a:t>No-code development is a software creation approach that allows users to build applications and automate workflows without writing any code.</a:t>
                      </a:r>
                      <a:endParaRPr lang="en-US" sz="800" dirty="0"/>
                    </a:p>
                  </a:txBody>
                  <a:tcPr/>
                </a:tc>
                <a:tc>
                  <a:txBody>
                    <a:bodyPr/>
                    <a:lstStyle/>
                    <a:p>
                      <a:r>
                        <a:rPr lang="en-US" sz="800" b="0" i="0" kern="1200" dirty="0">
                          <a:solidFill>
                            <a:schemeClr val="tx1"/>
                          </a:solidFill>
                          <a:effectLst/>
                          <a:latin typeface="+mn-lt"/>
                          <a:ea typeface="+mn-ea"/>
                          <a:cs typeface="+mn-cs"/>
                        </a:rPr>
                        <a:t>It leverages visual interfaces, drag-and-drop tools, and pre-built components, making it accessible to non-technical users</a:t>
                      </a:r>
                      <a:endParaRPr lang="en-US" sz="800" dirty="0"/>
                    </a:p>
                  </a:txBody>
                  <a:tcPr/>
                </a:tc>
                <a:tc>
                  <a:txBody>
                    <a:bodyPr/>
                    <a:lstStyle/>
                    <a:p>
                      <a:r>
                        <a:rPr lang="en-US" sz="800" b="0" i="0" kern="1200" dirty="0">
                          <a:solidFill>
                            <a:schemeClr val="tx1"/>
                          </a:solidFill>
                          <a:effectLst/>
                          <a:latin typeface="+mn-lt"/>
                          <a:ea typeface="+mn-ea"/>
                          <a:cs typeface="+mn-cs"/>
                        </a:rPr>
                        <a:t>businesses can move forward in their digital transformation without a technical resource at every step. There is no need for Technical Developers/Coders to develop projects.</a:t>
                      </a:r>
                      <a:endParaRPr lang="en-US" sz="800" dirty="0"/>
                    </a:p>
                  </a:txBody>
                  <a:tcPr/>
                </a:tc>
                <a:extLst>
                  <a:ext uri="{0D108BD9-81ED-4DB2-BD59-A6C34878D82A}">
                    <a16:rowId xmlns:a16="http://schemas.microsoft.com/office/drawing/2014/main" val="2829504626"/>
                  </a:ext>
                </a:extLst>
              </a:tr>
              <a:tr h="762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1"/>
                          </a:solidFill>
                          <a:effectLst/>
                          <a:latin typeface="+mn-lt"/>
                          <a:ea typeface="+mn-ea"/>
                          <a:cs typeface="+mn-cs"/>
                        </a:rPr>
                        <a:t>Mixed Reality (MR)</a:t>
                      </a:r>
                    </a:p>
                    <a:p>
                      <a:endParaRPr lang="en-US" sz="800" b="1" dirty="0"/>
                    </a:p>
                  </a:txBody>
                  <a:tcPr/>
                </a:tc>
                <a:tc>
                  <a:txBody>
                    <a:bodyPr/>
                    <a:lstStyle/>
                    <a:p>
                      <a:r>
                        <a:rPr lang="en-US" sz="800" b="0" i="0" kern="1200" dirty="0">
                          <a:solidFill>
                            <a:schemeClr val="tx1"/>
                          </a:solidFill>
                          <a:effectLst/>
                          <a:latin typeface="+mn-lt"/>
                          <a:ea typeface="+mn-ea"/>
                          <a:cs typeface="+mn-cs"/>
                        </a:rPr>
                        <a:t>a combination of Augmented Reality (AR) and Virtual Reality (VR) has significant potential in enterprise applications. AR integrates digital content with the physical environment of users, whereas VR creates an immersive experience for users.</a:t>
                      </a:r>
                      <a:endParaRPr lang="en-US" sz="800" dirty="0"/>
                    </a:p>
                  </a:txBody>
                  <a:tcPr/>
                </a:tc>
                <a:tc>
                  <a:txBody>
                    <a:bodyPr/>
                    <a:lstStyle/>
                    <a:p>
                      <a:r>
                        <a:rPr lang="en-US" sz="800" b="0" i="0" kern="1200" dirty="0">
                          <a:solidFill>
                            <a:schemeClr val="tx1"/>
                          </a:solidFill>
                          <a:effectLst/>
                          <a:latin typeface="+mn-lt"/>
                          <a:ea typeface="+mn-ea"/>
                          <a:cs typeface="+mn-cs"/>
                        </a:rPr>
                        <a:t>The ability to overlay digital information on the physical environment on a real-time basis creates many possibilities for augmented reality in business</a:t>
                      </a:r>
                      <a:endParaRPr lang="en-US" sz="800" dirty="0"/>
                    </a:p>
                  </a:txBody>
                  <a:tcPr/>
                </a:tc>
                <a:tc>
                  <a:txBody>
                    <a:bodyPr/>
                    <a:lstStyle/>
                    <a:p>
                      <a:r>
                        <a:rPr lang="en-US" sz="800" b="0" i="0" kern="1200" dirty="0">
                          <a:solidFill>
                            <a:schemeClr val="tx1"/>
                          </a:solidFill>
                          <a:effectLst/>
                          <a:latin typeface="+mn-lt"/>
                          <a:ea typeface="+mn-ea"/>
                          <a:cs typeface="+mn-cs"/>
                        </a:rPr>
                        <a:t>Businesses can use AR and VR to let their prospective customers “try out” their products virtually, and this augments their sales effort. Media and entertainment businesses are using AR and VR in a significant way to offer engaging content to consumers.</a:t>
                      </a:r>
                      <a:endParaRPr lang="en-US" sz="800" dirty="0"/>
                    </a:p>
                  </a:txBody>
                  <a:tcPr/>
                </a:tc>
                <a:extLst>
                  <a:ext uri="{0D108BD9-81ED-4DB2-BD59-A6C34878D82A}">
                    <a16:rowId xmlns:a16="http://schemas.microsoft.com/office/drawing/2014/main" val="2682577509"/>
                  </a:ext>
                </a:extLst>
              </a:tr>
              <a:tr h="762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1"/>
                          </a:solidFill>
                          <a:effectLst/>
                          <a:latin typeface="+mn-lt"/>
                          <a:ea typeface="+mn-ea"/>
                          <a:cs typeface="+mn-cs"/>
                        </a:rPr>
                        <a:t>Artificial Intelligence </a:t>
                      </a:r>
                    </a:p>
                    <a:p>
                      <a:endParaRPr lang="en-US" sz="800" b="1" dirty="0"/>
                    </a:p>
                  </a:txBody>
                  <a:tcPr/>
                </a:tc>
                <a:tc>
                  <a:txBody>
                    <a:bodyPr/>
                    <a:lstStyle/>
                    <a:p>
                      <a:r>
                        <a:rPr lang="en-US" sz="800" b="0" i="0" kern="1200" dirty="0">
                          <a:solidFill>
                            <a:schemeClr val="tx1"/>
                          </a:solidFill>
                          <a:effectLst/>
                          <a:latin typeface="+mn-lt"/>
                          <a:ea typeface="+mn-ea"/>
                          <a:cs typeface="+mn-cs"/>
                        </a:rPr>
                        <a:t>Artificial Intelligence (AI) is a multi-disciplinary branch of computer science, which intends to make machines perform tasks that only human beings could do earlier. </a:t>
                      </a:r>
                      <a:endParaRPr lang="en-US" sz="800" dirty="0"/>
                    </a:p>
                  </a:txBody>
                  <a:tcPr/>
                </a:tc>
                <a:tc>
                  <a:txBody>
                    <a:bodyPr/>
                    <a:lstStyle/>
                    <a:p>
                      <a:r>
                        <a:rPr lang="en-US" sz="800" b="0" i="0" kern="1200" dirty="0">
                          <a:solidFill>
                            <a:schemeClr val="tx1"/>
                          </a:solidFill>
                          <a:effectLst/>
                          <a:latin typeface="+mn-lt"/>
                          <a:ea typeface="+mn-ea"/>
                          <a:cs typeface="+mn-cs"/>
                        </a:rPr>
                        <a:t>AI-powered predictive maintenance could improve operational efficiency in the manufacturing industry.</a:t>
                      </a:r>
                    </a:p>
                    <a:p>
                      <a:r>
                        <a:rPr lang="en-US" sz="800" b="0" i="0" kern="1200" dirty="0">
                          <a:solidFill>
                            <a:schemeClr val="tx1"/>
                          </a:solidFill>
                          <a:effectLst/>
                          <a:latin typeface="+mn-lt"/>
                          <a:ea typeface="+mn-ea"/>
                          <a:cs typeface="+mn-cs"/>
                        </a:rPr>
                        <a:t>AI and ML could help software developers and testers by intelligently automating low-end tasks</a:t>
                      </a:r>
                    </a:p>
                    <a:p>
                      <a:endParaRPr 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i="0" kern="1200" dirty="0">
                          <a:solidFill>
                            <a:schemeClr val="tx1"/>
                          </a:solidFill>
                          <a:effectLst/>
                          <a:latin typeface="+mn-lt"/>
                          <a:ea typeface="+mn-ea"/>
                          <a:cs typeface="+mn-cs"/>
                        </a:rPr>
                        <a:t>Chatbots could help businesses streamline their customer service operations. Efficient and scalable processing of patient data could help healthcare delivery organizations.</a:t>
                      </a:r>
                    </a:p>
                    <a:p>
                      <a:endParaRPr lang="en-US" sz="800" dirty="0"/>
                    </a:p>
                  </a:txBody>
                  <a:tcPr/>
                </a:tc>
                <a:extLst>
                  <a:ext uri="{0D108BD9-81ED-4DB2-BD59-A6C34878D82A}">
                    <a16:rowId xmlns:a16="http://schemas.microsoft.com/office/drawing/2014/main" val="54226650"/>
                  </a:ext>
                </a:extLst>
              </a:tr>
              <a:tr h="445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1"/>
                          </a:solidFill>
                          <a:effectLst/>
                          <a:latin typeface="+mn-lt"/>
                          <a:ea typeface="+mn-ea"/>
                          <a:cs typeface="+mn-cs"/>
                        </a:rPr>
                        <a:t>Blockchain</a:t>
                      </a:r>
                    </a:p>
                    <a:p>
                      <a:endParaRPr lang="en-US" sz="800" b="1" dirty="0"/>
                    </a:p>
                  </a:txBody>
                  <a:tcPr/>
                </a:tc>
                <a:tc>
                  <a:txBody>
                    <a:bodyPr/>
                    <a:lstStyle/>
                    <a:p>
                      <a:r>
                        <a:rPr lang="en-US" sz="800" b="0" i="0" kern="1200" dirty="0">
                          <a:solidFill>
                            <a:schemeClr val="tx1"/>
                          </a:solidFill>
                          <a:effectLst/>
                          <a:latin typeface="+mn-lt"/>
                          <a:ea typeface="+mn-ea"/>
                          <a:cs typeface="+mn-cs"/>
                        </a:rPr>
                        <a:t>Blockchain is a peer-to-peer (P2P) network, and it offers decentralization, a distributed ledger, security features, and transparency.</a:t>
                      </a:r>
                      <a:endParaRPr lang="en-US" sz="800" dirty="0"/>
                    </a:p>
                  </a:txBody>
                  <a:tcPr/>
                </a:tc>
                <a:tc>
                  <a:txBody>
                    <a:bodyPr/>
                    <a:lstStyle/>
                    <a:p>
                      <a:r>
                        <a:rPr lang="en-US" sz="800" b="0" i="0" kern="1200" dirty="0">
                          <a:solidFill>
                            <a:schemeClr val="tx1"/>
                          </a:solidFill>
                          <a:effectLst/>
                          <a:latin typeface="+mn-lt"/>
                          <a:ea typeface="+mn-ea"/>
                          <a:cs typeface="+mn-cs"/>
                        </a:rPr>
                        <a:t>Businesses and governments are keenly exploring blockchain, therefore, its global market is growing rapidly</a:t>
                      </a:r>
                      <a:endParaRPr lang="en-US" sz="800" dirty="0"/>
                    </a:p>
                  </a:txBody>
                  <a:tcPr/>
                </a:tc>
                <a:tc>
                  <a:txBody>
                    <a:bodyPr/>
                    <a:lstStyle/>
                    <a:p>
                      <a:r>
                        <a:rPr lang="en-US" sz="800" b="0" i="0" kern="1200" dirty="0">
                          <a:solidFill>
                            <a:schemeClr val="tx1"/>
                          </a:solidFill>
                          <a:effectLst/>
                          <a:latin typeface="+mn-lt"/>
                          <a:ea typeface="+mn-ea"/>
                          <a:cs typeface="+mn-cs"/>
                        </a:rPr>
                        <a:t>Improving supply chain management. Identity management. Better analytics</a:t>
                      </a:r>
                      <a:endParaRPr lang="en-US" sz="800" dirty="0"/>
                    </a:p>
                  </a:txBody>
                  <a:tcPr/>
                </a:tc>
                <a:extLst>
                  <a:ext uri="{0D108BD9-81ED-4DB2-BD59-A6C34878D82A}">
                    <a16:rowId xmlns:a16="http://schemas.microsoft.com/office/drawing/2014/main" val="2157268742"/>
                  </a:ext>
                </a:extLst>
              </a:tr>
              <a:tr h="5641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1"/>
                          </a:solidFill>
                          <a:effectLst/>
                          <a:latin typeface="+mn-lt"/>
                          <a:ea typeface="+mn-ea"/>
                          <a:cs typeface="+mn-cs"/>
                        </a:rPr>
                        <a:t>Big Data</a:t>
                      </a:r>
                    </a:p>
                    <a:p>
                      <a:endParaRPr lang="en-US" sz="800" b="1" dirty="0"/>
                    </a:p>
                  </a:txBody>
                  <a:tcPr/>
                </a:tc>
                <a:tc>
                  <a:txBody>
                    <a:bodyPr/>
                    <a:lstStyle/>
                    <a:p>
                      <a:r>
                        <a:rPr lang="en-US" sz="800" b="0" i="0" kern="1200" dirty="0">
                          <a:solidFill>
                            <a:schemeClr val="tx1"/>
                          </a:solidFill>
                          <a:effectLst/>
                          <a:latin typeface="+mn-lt"/>
                          <a:ea typeface="+mn-ea"/>
                          <a:cs typeface="+mn-cs"/>
                        </a:rPr>
                        <a:t>Big data plays a transformative role in intelligence by enabling organizations to analyze massive, complex datasets to derive actionable insights</a:t>
                      </a:r>
                      <a:endParaRPr lang="en-US" sz="800" dirty="0"/>
                    </a:p>
                  </a:txBody>
                  <a:tcPr/>
                </a:tc>
                <a:tc>
                  <a:txBody>
                    <a:bodyPr/>
                    <a:lstStyle/>
                    <a:p>
                      <a:r>
                        <a:rPr lang="en-US" sz="800" b="0" i="0" kern="1200" dirty="0">
                          <a:solidFill>
                            <a:schemeClr val="tx1"/>
                          </a:solidFill>
                          <a:effectLst/>
                          <a:latin typeface="+mn-lt"/>
                          <a:ea typeface="+mn-ea"/>
                          <a:cs typeface="+mn-cs"/>
                        </a:rPr>
                        <a:t>The reason is companies and startups around the world have begun reaping benefits like making use of data</a:t>
                      </a:r>
                      <a:endParaRPr lang="en-US" sz="800" dirty="0"/>
                    </a:p>
                  </a:txBody>
                  <a:tcPr/>
                </a:tc>
                <a:tc>
                  <a:txBody>
                    <a:bodyPr/>
                    <a:lstStyle/>
                    <a:p>
                      <a:r>
                        <a:rPr lang="en-US" sz="800" b="0" i="0" kern="1200" dirty="0">
                          <a:solidFill>
                            <a:schemeClr val="tx1"/>
                          </a:solidFill>
                          <a:effectLst/>
                          <a:latin typeface="+mn-lt"/>
                          <a:ea typeface="+mn-ea"/>
                          <a:cs typeface="+mn-cs"/>
                        </a:rPr>
                        <a:t>Advantage of big data you can take is Daas (data-as-a-service). You know that the cloud allows businesses to access the infrastructure they need when they need it. Similarly, Daas will allow businesses to access the exact data they want and when they want, eliminating redundancy.</a:t>
                      </a:r>
                      <a:endParaRPr lang="en-US" sz="800" dirty="0"/>
                    </a:p>
                  </a:txBody>
                  <a:tcPr/>
                </a:tc>
                <a:extLst>
                  <a:ext uri="{0D108BD9-81ED-4DB2-BD59-A6C34878D82A}">
                    <a16:rowId xmlns:a16="http://schemas.microsoft.com/office/drawing/2014/main" val="2790239417"/>
                  </a:ext>
                </a:extLst>
              </a:tr>
              <a:tr h="445400">
                <a:tc>
                  <a:txBody>
                    <a:bodyPr/>
                    <a:lstStyle/>
                    <a:p>
                      <a:r>
                        <a:rPr lang="en-US" sz="800" b="1" dirty="0"/>
                        <a:t>Internet of Things</a:t>
                      </a:r>
                    </a:p>
                  </a:txBody>
                  <a:tcPr/>
                </a:tc>
                <a:tc>
                  <a:txBody>
                    <a:bodyPr/>
                    <a:lstStyle/>
                    <a:p>
                      <a:r>
                        <a:rPr lang="en-US" sz="800" b="0" i="0" kern="1200" dirty="0">
                          <a:solidFill>
                            <a:schemeClr val="tx1"/>
                          </a:solidFill>
                          <a:effectLst/>
                          <a:latin typeface="+mn-lt"/>
                          <a:ea typeface="+mn-ea"/>
                          <a:cs typeface="+mn-cs"/>
                        </a:rPr>
                        <a:t>The Internet of Things (IoT) refers to a network of physical devices, vehicles, appliances, and other objects embedded with sensors, software, and network connectivity. </a:t>
                      </a:r>
                      <a:endParaRPr lang="en-US" sz="800" dirty="0"/>
                    </a:p>
                  </a:txBody>
                  <a:tcPr/>
                </a:tc>
                <a:tc>
                  <a:txBody>
                    <a:bodyPr/>
                    <a:lstStyle/>
                    <a:p>
                      <a:r>
                        <a:rPr lang="en-US" sz="800" b="0" i="0" kern="1200" dirty="0">
                          <a:solidFill>
                            <a:schemeClr val="tx1"/>
                          </a:solidFill>
                          <a:effectLst/>
                          <a:latin typeface="+mn-lt"/>
                          <a:ea typeface="+mn-ea"/>
                          <a:cs typeface="+mn-cs"/>
                        </a:rPr>
                        <a:t>This technology has witnessed exponential growth thanks to its ability to provide seamless connectivity between internet-connected devices and systems.</a:t>
                      </a:r>
                      <a:endParaRPr lang="en-US" sz="800" b="0" dirty="0"/>
                    </a:p>
                  </a:txBody>
                  <a:tcPr/>
                </a:tc>
                <a:tc>
                  <a:txBody>
                    <a:bodyPr/>
                    <a:lstStyle/>
                    <a:p>
                      <a:r>
                        <a:rPr lang="en-US" sz="800" b="0" i="0" kern="1200" dirty="0">
                          <a:solidFill>
                            <a:schemeClr val="tx1"/>
                          </a:solidFill>
                          <a:effectLst/>
                          <a:latin typeface="+mn-lt"/>
                          <a:ea typeface="+mn-ea"/>
                          <a:cs typeface="+mn-cs"/>
                        </a:rPr>
                        <a:t>IoT really changes our lives, making it more convenient, allowing us to control everything we want with our smartphone.</a:t>
                      </a:r>
                      <a:endParaRPr lang="en-US" sz="800" dirty="0"/>
                    </a:p>
                  </a:txBody>
                  <a:tcPr/>
                </a:tc>
                <a:extLst>
                  <a:ext uri="{0D108BD9-81ED-4DB2-BD59-A6C34878D82A}">
                    <a16:rowId xmlns:a16="http://schemas.microsoft.com/office/drawing/2014/main" val="2134321140"/>
                  </a:ext>
                </a:extLst>
              </a:tr>
              <a:tr h="682947">
                <a:tc>
                  <a:txBody>
                    <a:bodyPr/>
                    <a:lstStyle/>
                    <a:p>
                      <a:r>
                        <a:rPr lang="en-US" sz="800" b="1" dirty="0"/>
                        <a:t>DevOps</a:t>
                      </a:r>
                    </a:p>
                  </a:txBody>
                  <a:tcPr/>
                </a:tc>
                <a:tc>
                  <a:txBody>
                    <a:bodyPr/>
                    <a:lstStyle/>
                    <a:p>
                      <a:r>
                        <a:rPr lang="en-US" sz="800" b="0" i="0" kern="1200" dirty="0">
                          <a:solidFill>
                            <a:schemeClr val="tx1"/>
                          </a:solidFill>
                          <a:effectLst/>
                          <a:latin typeface="+mn-lt"/>
                          <a:ea typeface="+mn-ea"/>
                          <a:cs typeface="+mn-cs"/>
                        </a:rPr>
                        <a:t>DevOps revolves around continuous integration (CI) and continuous delivery (CD), enabling frequent, automated updates to software. It incorporates practices like infrastructure as code (</a:t>
                      </a:r>
                      <a:r>
                        <a:rPr lang="en-US" sz="800" b="0" i="0" kern="1200" dirty="0" err="1">
                          <a:solidFill>
                            <a:schemeClr val="tx1"/>
                          </a:solidFill>
                          <a:effectLst/>
                          <a:latin typeface="+mn-lt"/>
                          <a:ea typeface="+mn-ea"/>
                          <a:cs typeface="+mn-cs"/>
                        </a:rPr>
                        <a:t>IaC</a:t>
                      </a:r>
                      <a:r>
                        <a:rPr lang="en-US" sz="800" b="0" i="0" kern="1200" dirty="0">
                          <a:solidFill>
                            <a:schemeClr val="tx1"/>
                          </a:solidFill>
                          <a:effectLst/>
                          <a:latin typeface="+mn-lt"/>
                          <a:ea typeface="+mn-ea"/>
                          <a:cs typeface="+mn-cs"/>
                        </a:rPr>
                        <a:t>), automated testing, and real-time monitoring to ensure efficiency and reliability.</a:t>
                      </a:r>
                      <a:endParaRPr lang="en-US" sz="800" dirty="0"/>
                    </a:p>
                  </a:txBody>
                  <a:tcPr/>
                </a:tc>
                <a:tc>
                  <a:txBody>
                    <a:bodyPr/>
                    <a:lstStyle/>
                    <a:p>
                      <a:r>
                        <a:rPr lang="en-US" sz="800" b="0" i="0" kern="1200" dirty="0">
                          <a:solidFill>
                            <a:schemeClr val="tx1"/>
                          </a:solidFill>
                          <a:effectLst/>
                          <a:latin typeface="+mn-lt"/>
                          <a:ea typeface="+mn-ea"/>
                          <a:cs typeface="+mn-cs"/>
                        </a:rPr>
                        <a:t>It is becoming increasingly popular because it differs from the old working landscape by emphasizing the significance of communication and cross-departmental collaboration of IT experts and software developers while automating software delivery processes and infrastructure changes.</a:t>
                      </a:r>
                      <a:endParaRPr lang="en-US" sz="800" dirty="0"/>
                    </a:p>
                  </a:txBody>
                  <a:tcPr/>
                </a:tc>
                <a:tc>
                  <a:txBody>
                    <a:bodyPr/>
                    <a:lstStyle/>
                    <a:p>
                      <a:r>
                        <a:rPr lang="en-US" sz="800" b="0" i="0" kern="1200" dirty="0">
                          <a:solidFill>
                            <a:schemeClr val="tx1"/>
                          </a:solidFill>
                          <a:effectLst/>
                          <a:latin typeface="+mn-lt"/>
                          <a:ea typeface="+mn-ea"/>
                          <a:cs typeface="+mn-cs"/>
                        </a:rPr>
                        <a:t>Faster Delivery, Enhanced Quality, Scalability, Customer Satisfaction</a:t>
                      </a:r>
                      <a:endParaRPr lang="en-US" sz="800" b="0" dirty="0"/>
                    </a:p>
                  </a:txBody>
                  <a:tcPr/>
                </a:tc>
                <a:extLst>
                  <a:ext uri="{0D108BD9-81ED-4DB2-BD59-A6C34878D82A}">
                    <a16:rowId xmlns:a16="http://schemas.microsoft.com/office/drawing/2014/main" val="1393585474"/>
                  </a:ext>
                </a:extLst>
              </a:tr>
              <a:tr h="5641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1"/>
                          </a:solidFill>
                          <a:effectLst/>
                          <a:latin typeface="+mn-lt"/>
                          <a:ea typeface="+mn-ea"/>
                          <a:cs typeface="+mn-cs"/>
                        </a:rPr>
                        <a:t>Information Security </a:t>
                      </a:r>
                    </a:p>
                    <a:p>
                      <a:endParaRPr lang="en-US" sz="1100" b="1" dirty="0"/>
                    </a:p>
                  </a:txBody>
                  <a:tcPr/>
                </a:tc>
                <a:tc>
                  <a:txBody>
                    <a:bodyPr/>
                    <a:lstStyle/>
                    <a:p>
                      <a:r>
                        <a:rPr lang="en-US" sz="1050" b="0" i="0" kern="1200" dirty="0">
                          <a:solidFill>
                            <a:schemeClr val="tx1"/>
                          </a:solidFill>
                          <a:effectLst/>
                          <a:latin typeface="+mn-lt"/>
                          <a:ea typeface="+mn-ea"/>
                          <a:cs typeface="+mn-cs"/>
                        </a:rPr>
                        <a:t>protection of important information against unauthorized access, disclosure, use, alteration or disruption.</a:t>
                      </a:r>
                      <a:endParaRPr lang="en-US" sz="1050" b="0" dirty="0"/>
                    </a:p>
                  </a:txBody>
                  <a:tcPr/>
                </a:tc>
                <a:tc>
                  <a:txBody>
                    <a:bodyPr/>
                    <a:lstStyle/>
                    <a:p>
                      <a:r>
                        <a:rPr lang="en-US" sz="800" dirty="0"/>
                        <a:t>Information security is essential because our digital lives are constantly exposed to cyber threats. As data becomes more valuable, attackers grow more sophisticated and relentless. Protecting systems, privacy, and trust has become a global priority.</a:t>
                      </a:r>
                    </a:p>
                  </a:txBody>
                  <a:tcPr/>
                </a:tc>
                <a:tc>
                  <a:txBody>
                    <a:bodyPr/>
                    <a:lstStyle/>
                    <a:p>
                      <a:r>
                        <a:rPr lang="en-US" sz="800" dirty="0"/>
                        <a:t>Strong security protects data, ensures business continuity, and builds long-term resilience</a:t>
                      </a:r>
                    </a:p>
                  </a:txBody>
                  <a:tcPr/>
                </a:tc>
                <a:extLst>
                  <a:ext uri="{0D108BD9-81ED-4DB2-BD59-A6C34878D82A}">
                    <a16:rowId xmlns:a16="http://schemas.microsoft.com/office/drawing/2014/main" val="3404783434"/>
                  </a:ext>
                </a:extLst>
              </a:tr>
              <a:tr h="445400">
                <a:tc>
                  <a:txBody>
                    <a:bodyPr/>
                    <a:lstStyle/>
                    <a:p>
                      <a:r>
                        <a:rPr lang="en-US" sz="800" b="1" dirty="0"/>
                        <a:t>Cloud Computing</a:t>
                      </a:r>
                    </a:p>
                  </a:txBody>
                  <a:tcPr/>
                </a:tc>
                <a:tc>
                  <a:txBody>
                    <a:bodyPr/>
                    <a:lstStyle/>
                    <a:p>
                      <a:r>
                        <a:rPr lang="en-US" sz="800" b="0" i="0" kern="1200" dirty="0">
                          <a:solidFill>
                            <a:schemeClr val="tx1"/>
                          </a:solidFill>
                          <a:effectLst/>
                          <a:latin typeface="+mn-lt"/>
                          <a:ea typeface="+mn-ea"/>
                          <a:cs typeface="+mn-cs"/>
                        </a:rPr>
                        <a:t>storing data and programs on a cloud instead of storing it on the hard drive of a computer.</a:t>
                      </a:r>
                      <a:endParaRPr lang="en-US" sz="800" dirty="0"/>
                    </a:p>
                  </a:txBody>
                  <a:tcPr/>
                </a:tc>
                <a:tc>
                  <a:txBody>
                    <a:bodyPr/>
                    <a:lstStyle/>
                    <a:p>
                      <a:r>
                        <a:rPr lang="en-US" sz="800" b="0" i="0" kern="1200" dirty="0">
                          <a:solidFill>
                            <a:schemeClr val="tx1"/>
                          </a:solidFill>
                          <a:effectLst/>
                          <a:latin typeface="+mn-lt"/>
                          <a:ea typeface="+mn-ea"/>
                          <a:cs typeface="+mn-cs"/>
                        </a:rPr>
                        <a:t>Compared to traditional methods, cloud computing allows businesses to access resources instantly, leading to better performance, enhanced security, and lower infrastructure costs.</a:t>
                      </a:r>
                      <a:endParaRPr lang="en-US" sz="800" b="0" dirty="0"/>
                    </a:p>
                  </a:txBody>
                  <a:tcPr/>
                </a:tc>
                <a:tc>
                  <a:txBody>
                    <a:bodyPr/>
                    <a:lstStyle/>
                    <a:p>
                      <a:r>
                        <a:rPr lang="en-US" sz="1800" b="0" i="0" kern="1200" dirty="0">
                          <a:solidFill>
                            <a:schemeClr val="tx1"/>
                          </a:solidFill>
                          <a:effectLst/>
                          <a:latin typeface="+mn-lt"/>
                          <a:ea typeface="+mn-ea"/>
                          <a:cs typeface="+mn-cs"/>
                        </a:rPr>
                        <a:t> </a:t>
                      </a:r>
                      <a:r>
                        <a:rPr lang="en-US" sz="800" b="0" i="0" kern="1200" dirty="0">
                          <a:solidFill>
                            <a:schemeClr val="tx1"/>
                          </a:solidFill>
                          <a:effectLst/>
                          <a:latin typeface="+mn-lt"/>
                          <a:ea typeface="+mn-ea"/>
                          <a:cs typeface="+mn-cs"/>
                        </a:rPr>
                        <a:t>Reduced Costs, Software Updates, Security</a:t>
                      </a:r>
                      <a:endParaRPr lang="en-US" sz="800" dirty="0"/>
                    </a:p>
                  </a:txBody>
                  <a:tcPr/>
                </a:tc>
                <a:extLst>
                  <a:ext uri="{0D108BD9-81ED-4DB2-BD59-A6C34878D82A}">
                    <a16:rowId xmlns:a16="http://schemas.microsoft.com/office/drawing/2014/main" val="1858763208"/>
                  </a:ext>
                </a:extLst>
              </a:tr>
            </a:tbl>
          </a:graphicData>
        </a:graphic>
      </p:graphicFrame>
    </p:spTree>
    <p:extLst>
      <p:ext uri="{BB962C8B-B14F-4D97-AF65-F5344CB8AC3E}">
        <p14:creationId xmlns:p14="http://schemas.microsoft.com/office/powerpoint/2010/main" val="421868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5D3E1-3662-45A4-8326-4968A01FB61B}"/>
              </a:ext>
            </a:extLst>
          </p:cNvPr>
          <p:cNvSpPr txBox="1"/>
          <p:nvPr/>
        </p:nvSpPr>
        <p:spPr>
          <a:xfrm>
            <a:off x="844731" y="102776"/>
            <a:ext cx="10058400" cy="523220"/>
          </a:xfrm>
          <a:prstGeom prst="rect">
            <a:avLst/>
          </a:prstGeom>
          <a:noFill/>
        </p:spPr>
        <p:txBody>
          <a:bodyPr wrap="square" rtlCol="0">
            <a:spAutoFit/>
          </a:bodyPr>
          <a:lstStyle/>
          <a:p>
            <a:pPr algn="ctr"/>
            <a:r>
              <a:rPr lang="en-US" sz="2800" b="1" dirty="0">
                <a:solidFill>
                  <a:srgbClr val="7030A0"/>
                </a:solidFill>
              </a:rPr>
              <a:t>Impact of Key Trends on a Real-World Project </a:t>
            </a:r>
          </a:p>
        </p:txBody>
      </p:sp>
      <p:sp>
        <p:nvSpPr>
          <p:cNvPr id="3" name="Rectangle 2">
            <a:extLst>
              <a:ext uri="{FF2B5EF4-FFF2-40B4-BE49-F238E27FC236}">
                <a16:creationId xmlns:a16="http://schemas.microsoft.com/office/drawing/2014/main" id="{D3BD88C9-609E-46A0-9BB7-BEC1BFCF278F}"/>
              </a:ext>
            </a:extLst>
          </p:cNvPr>
          <p:cNvSpPr/>
          <p:nvPr/>
        </p:nvSpPr>
        <p:spPr>
          <a:xfrm>
            <a:off x="6487886" y="1221857"/>
            <a:ext cx="4972596" cy="1928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F9D933-C9CD-4906-8706-41997B33FB59}"/>
              </a:ext>
            </a:extLst>
          </p:cNvPr>
          <p:cNvSpPr txBox="1"/>
          <p:nvPr/>
        </p:nvSpPr>
        <p:spPr>
          <a:xfrm>
            <a:off x="6420398" y="852525"/>
            <a:ext cx="4889858" cy="369332"/>
          </a:xfrm>
          <a:prstGeom prst="rect">
            <a:avLst/>
          </a:prstGeom>
          <a:noFill/>
        </p:spPr>
        <p:txBody>
          <a:bodyPr wrap="square" rtlCol="0">
            <a:spAutoFit/>
          </a:bodyPr>
          <a:lstStyle/>
          <a:p>
            <a:pPr algn="ctr"/>
            <a:r>
              <a:rPr lang="en-US" dirty="0">
                <a:solidFill>
                  <a:srgbClr val="7030A0"/>
                </a:solidFill>
              </a:rPr>
              <a:t>Process Description – How was the Project Done?</a:t>
            </a:r>
          </a:p>
        </p:txBody>
      </p:sp>
      <p:sp>
        <p:nvSpPr>
          <p:cNvPr id="6" name="TextBox 5">
            <a:extLst>
              <a:ext uri="{FF2B5EF4-FFF2-40B4-BE49-F238E27FC236}">
                <a16:creationId xmlns:a16="http://schemas.microsoft.com/office/drawing/2014/main" id="{B5D26E74-5F8B-4C5C-905E-0FB84241E817}"/>
              </a:ext>
            </a:extLst>
          </p:cNvPr>
          <p:cNvSpPr txBox="1"/>
          <p:nvPr/>
        </p:nvSpPr>
        <p:spPr>
          <a:xfrm>
            <a:off x="2081351" y="852525"/>
            <a:ext cx="2074813" cy="369332"/>
          </a:xfrm>
          <a:prstGeom prst="rect">
            <a:avLst/>
          </a:prstGeom>
          <a:noFill/>
        </p:spPr>
        <p:txBody>
          <a:bodyPr wrap="square" rtlCol="0">
            <a:spAutoFit/>
          </a:bodyPr>
          <a:lstStyle/>
          <a:p>
            <a:pPr algn="ctr"/>
            <a:r>
              <a:rPr lang="en-US" dirty="0">
                <a:solidFill>
                  <a:srgbClr val="7030A0"/>
                </a:solidFill>
              </a:rPr>
              <a:t>Project Description</a:t>
            </a:r>
          </a:p>
        </p:txBody>
      </p:sp>
      <p:sp>
        <p:nvSpPr>
          <p:cNvPr id="7" name="Rectangle 6">
            <a:extLst>
              <a:ext uri="{FF2B5EF4-FFF2-40B4-BE49-F238E27FC236}">
                <a16:creationId xmlns:a16="http://schemas.microsoft.com/office/drawing/2014/main" id="{FF38CB53-A25B-4602-B5E8-C6F2B2A8EF90}"/>
              </a:ext>
            </a:extLst>
          </p:cNvPr>
          <p:cNvSpPr/>
          <p:nvPr/>
        </p:nvSpPr>
        <p:spPr>
          <a:xfrm>
            <a:off x="2177147" y="1234028"/>
            <a:ext cx="4014652" cy="192894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F2D3FF6-90FF-447C-A5E3-089042AC28C5}"/>
              </a:ext>
            </a:extLst>
          </p:cNvPr>
          <p:cNvSpPr txBox="1"/>
          <p:nvPr/>
        </p:nvSpPr>
        <p:spPr>
          <a:xfrm>
            <a:off x="2272937" y="1252812"/>
            <a:ext cx="3918862" cy="1938992"/>
          </a:xfrm>
          <a:prstGeom prst="rect">
            <a:avLst/>
          </a:prstGeom>
          <a:noFill/>
        </p:spPr>
        <p:txBody>
          <a:bodyPr wrap="square" rtlCol="0">
            <a:spAutoFit/>
          </a:bodyPr>
          <a:lstStyle/>
          <a:p>
            <a:pPr marL="174625" indent="-174625">
              <a:buFont typeface="Arial" panose="020B0604020202020204" pitchFamily="34" charset="0"/>
              <a:buChar char="•"/>
            </a:pPr>
            <a:r>
              <a:rPr lang="en-US" sz="1000" dirty="0"/>
              <a:t>What did or will the project accomplish?</a:t>
            </a:r>
          </a:p>
          <a:p>
            <a:endParaRPr lang="en-US" sz="1000" dirty="0"/>
          </a:p>
          <a:p>
            <a:r>
              <a:rPr lang="en-US" sz="1000" dirty="0"/>
              <a:t>Ans:- The Project’s main Goal is to help the Visually Impaired and Elderly people become Independent by Enabling them enhanced features in an ordinary Walking Stick, such as GPS Sensor, Heart Rate Module and Ultrasonic Sensor.</a:t>
            </a:r>
          </a:p>
          <a:p>
            <a:endParaRPr lang="en-US" sz="1000" dirty="0"/>
          </a:p>
          <a:p>
            <a:pPr marL="174625" indent="-174625">
              <a:buFont typeface="Arial" panose="020B0604020202020204" pitchFamily="34" charset="0"/>
              <a:buChar char="•"/>
            </a:pPr>
            <a:r>
              <a:rPr lang="en-US" sz="1000" dirty="0"/>
              <a:t>What was or will be your role?</a:t>
            </a:r>
          </a:p>
          <a:p>
            <a:endParaRPr lang="en-US" sz="1000" dirty="0"/>
          </a:p>
          <a:p>
            <a:r>
              <a:rPr lang="en-US" sz="1000" dirty="0"/>
              <a:t>Ans:- My Role was to make a Fully Functioning App that took Readings of Heartrate, GPS and other Readings from the Smart Stick and use it to give Notifications or Alerts in the App.</a:t>
            </a:r>
          </a:p>
        </p:txBody>
      </p:sp>
      <p:sp>
        <p:nvSpPr>
          <p:cNvPr id="12" name="TextBox 11">
            <a:extLst>
              <a:ext uri="{FF2B5EF4-FFF2-40B4-BE49-F238E27FC236}">
                <a16:creationId xmlns:a16="http://schemas.microsoft.com/office/drawing/2014/main" id="{AFBD2005-B756-434B-9449-0EEBCB903E69}"/>
              </a:ext>
            </a:extLst>
          </p:cNvPr>
          <p:cNvSpPr txBox="1"/>
          <p:nvPr/>
        </p:nvSpPr>
        <p:spPr>
          <a:xfrm>
            <a:off x="6509660" y="1241872"/>
            <a:ext cx="4889859" cy="2262158"/>
          </a:xfrm>
          <a:prstGeom prst="rect">
            <a:avLst/>
          </a:prstGeom>
          <a:noFill/>
        </p:spPr>
        <p:txBody>
          <a:bodyPr wrap="square" rtlCol="0">
            <a:spAutoFit/>
          </a:bodyPr>
          <a:lstStyle/>
          <a:p>
            <a:pPr marL="174625" indent="-174625">
              <a:buFont typeface="Arial" panose="020B0604020202020204" pitchFamily="34" charset="0"/>
              <a:buChar char="•"/>
            </a:pPr>
            <a:r>
              <a:rPr lang="en-US" sz="850" dirty="0"/>
              <a:t>Major steps:-</a:t>
            </a:r>
          </a:p>
          <a:p>
            <a:endParaRPr lang="en-US" sz="850" dirty="0"/>
          </a:p>
          <a:p>
            <a:r>
              <a:rPr lang="en-US" sz="850" dirty="0"/>
              <a:t>  1. Buy Various Important Hardware Parts to Build the Stick</a:t>
            </a:r>
          </a:p>
          <a:p>
            <a:r>
              <a:rPr lang="en-US" sz="850" dirty="0"/>
              <a:t>  2. Start Coding the Hardware of the Stick to Enable the Stick to get Readings.</a:t>
            </a:r>
          </a:p>
          <a:p>
            <a:r>
              <a:rPr lang="en-US" sz="850" dirty="0"/>
              <a:t>  3. Connect the App to the Stick</a:t>
            </a:r>
          </a:p>
          <a:p>
            <a:r>
              <a:rPr lang="en-US" sz="850" dirty="0"/>
              <a:t>  4. Code the App to give the Desired Output</a:t>
            </a:r>
          </a:p>
          <a:p>
            <a:endParaRPr lang="en-US" sz="850" dirty="0"/>
          </a:p>
          <a:p>
            <a:pPr marL="174625" indent="-174625">
              <a:buFont typeface="Arial" panose="020B0604020202020204" pitchFamily="34" charset="0"/>
              <a:buChar char="•"/>
            </a:pPr>
            <a:r>
              <a:rPr lang="en-US" sz="850" dirty="0"/>
              <a:t>Tools used:-</a:t>
            </a:r>
          </a:p>
          <a:p>
            <a:r>
              <a:rPr lang="en-US" sz="850" dirty="0"/>
              <a:t>      An Ordinary Walking Stick,Arduino,Buzzer,Heart Rate Module, GPS Sensor, SOS Button, MIT App Inventor</a:t>
            </a:r>
          </a:p>
          <a:p>
            <a:endParaRPr lang="en-US" sz="850" dirty="0"/>
          </a:p>
          <a:p>
            <a:pPr marL="174625" indent="-174625">
              <a:buFont typeface="Arial" panose="020B0604020202020204" pitchFamily="34" charset="0"/>
              <a:buChar char="•"/>
            </a:pPr>
            <a:r>
              <a:rPr lang="en-US" sz="850" dirty="0"/>
              <a:t>Methodology used:-</a:t>
            </a:r>
          </a:p>
          <a:p>
            <a:r>
              <a:rPr lang="en-US" sz="850" dirty="0"/>
              <a:t>MIT App Inventor was Used to code the functionalities of the Smart Walking Stick, Various Sensors were added to Get readings from the User.</a:t>
            </a:r>
          </a:p>
          <a:p>
            <a:endParaRPr lang="en-US" sz="1100" dirty="0"/>
          </a:p>
          <a:p>
            <a:pPr marL="174625" indent="-174625">
              <a:buFont typeface="Arial" panose="020B0604020202020204" pitchFamily="34" charset="0"/>
              <a:buChar char="•"/>
            </a:pPr>
            <a:endParaRPr lang="en-US" sz="1100" dirty="0"/>
          </a:p>
        </p:txBody>
      </p:sp>
      <p:sp>
        <p:nvSpPr>
          <p:cNvPr id="17" name="TextBox 16">
            <a:extLst>
              <a:ext uri="{FF2B5EF4-FFF2-40B4-BE49-F238E27FC236}">
                <a16:creationId xmlns:a16="http://schemas.microsoft.com/office/drawing/2014/main" id="{8966B58A-A308-4B52-B68E-D38189C9408A}"/>
              </a:ext>
            </a:extLst>
          </p:cNvPr>
          <p:cNvSpPr txBox="1"/>
          <p:nvPr/>
        </p:nvSpPr>
        <p:spPr>
          <a:xfrm>
            <a:off x="557343" y="3359281"/>
            <a:ext cx="2821583" cy="584775"/>
          </a:xfrm>
          <a:prstGeom prst="rect">
            <a:avLst/>
          </a:prstGeom>
          <a:noFill/>
        </p:spPr>
        <p:txBody>
          <a:bodyPr wrap="square" rtlCol="0">
            <a:spAutoFit/>
          </a:bodyPr>
          <a:lstStyle/>
          <a:p>
            <a:r>
              <a:rPr lang="en-US" sz="1600" b="1" dirty="0">
                <a:solidFill>
                  <a:srgbClr val="7030A0"/>
                </a:solidFill>
              </a:rPr>
              <a:t>What key trends influenced your project?</a:t>
            </a:r>
          </a:p>
        </p:txBody>
      </p:sp>
      <p:sp>
        <p:nvSpPr>
          <p:cNvPr id="19" name="TextBox 18">
            <a:extLst>
              <a:ext uri="{FF2B5EF4-FFF2-40B4-BE49-F238E27FC236}">
                <a16:creationId xmlns:a16="http://schemas.microsoft.com/office/drawing/2014/main" id="{CECAFFBD-F43E-4A5A-A571-7EC623F57A51}"/>
              </a:ext>
            </a:extLst>
          </p:cNvPr>
          <p:cNvSpPr txBox="1"/>
          <p:nvPr/>
        </p:nvSpPr>
        <p:spPr>
          <a:xfrm>
            <a:off x="3383279" y="3358727"/>
            <a:ext cx="2503715" cy="338554"/>
          </a:xfrm>
          <a:prstGeom prst="rect">
            <a:avLst/>
          </a:prstGeom>
          <a:noFill/>
        </p:spPr>
        <p:txBody>
          <a:bodyPr wrap="square" rtlCol="0">
            <a:spAutoFit/>
          </a:bodyPr>
          <a:lstStyle/>
          <a:p>
            <a:r>
              <a:rPr lang="en-US" sz="1600" b="1" dirty="0">
                <a:solidFill>
                  <a:srgbClr val="7030A0"/>
                </a:solidFill>
              </a:rPr>
              <a:t>How?</a:t>
            </a:r>
          </a:p>
        </p:txBody>
      </p:sp>
      <p:sp>
        <p:nvSpPr>
          <p:cNvPr id="20" name="TextBox 19">
            <a:extLst>
              <a:ext uri="{FF2B5EF4-FFF2-40B4-BE49-F238E27FC236}">
                <a16:creationId xmlns:a16="http://schemas.microsoft.com/office/drawing/2014/main" id="{60FEFA3E-3318-4EF9-88A5-221913DC2CBC}"/>
              </a:ext>
            </a:extLst>
          </p:cNvPr>
          <p:cNvSpPr txBox="1"/>
          <p:nvPr/>
        </p:nvSpPr>
        <p:spPr>
          <a:xfrm>
            <a:off x="6470467" y="3349905"/>
            <a:ext cx="2503714" cy="338554"/>
          </a:xfrm>
          <a:prstGeom prst="rect">
            <a:avLst/>
          </a:prstGeom>
          <a:noFill/>
        </p:spPr>
        <p:txBody>
          <a:bodyPr wrap="square" rtlCol="0">
            <a:spAutoFit/>
          </a:bodyPr>
          <a:lstStyle/>
          <a:p>
            <a:r>
              <a:rPr lang="en-US" sz="1600" b="1" dirty="0">
                <a:solidFill>
                  <a:srgbClr val="7030A0"/>
                </a:solidFill>
              </a:rPr>
              <a:t>What was the impact?</a:t>
            </a:r>
          </a:p>
        </p:txBody>
      </p:sp>
      <p:graphicFrame>
        <p:nvGraphicFramePr>
          <p:cNvPr id="21" name="Table 8">
            <a:extLst>
              <a:ext uri="{FF2B5EF4-FFF2-40B4-BE49-F238E27FC236}">
                <a16:creationId xmlns:a16="http://schemas.microsoft.com/office/drawing/2014/main" id="{DB20C4AB-D14E-494E-B4F5-F7691FF49037}"/>
              </a:ext>
            </a:extLst>
          </p:cNvPr>
          <p:cNvGraphicFramePr>
            <a:graphicFrameLocks noGrp="1"/>
          </p:cNvGraphicFramePr>
          <p:nvPr>
            <p:extLst>
              <p:ext uri="{D42A27DB-BD31-4B8C-83A1-F6EECF244321}">
                <p14:modId xmlns:p14="http://schemas.microsoft.com/office/powerpoint/2010/main" val="4233743929"/>
              </p:ext>
            </p:extLst>
          </p:nvPr>
        </p:nvGraphicFramePr>
        <p:xfrm>
          <a:off x="642252" y="3385451"/>
          <a:ext cx="10818229" cy="1906089"/>
        </p:xfrm>
        <a:graphic>
          <a:graphicData uri="http://schemas.openxmlformats.org/drawingml/2006/table">
            <a:tbl>
              <a:tblPr firstRow="1" bandRow="1">
                <a:tableStyleId>{3B4B98B0-60AC-42C2-AFA5-B58CD77FA1E5}</a:tableStyleId>
              </a:tblPr>
              <a:tblGrid>
                <a:gridCol w="2719257">
                  <a:extLst>
                    <a:ext uri="{9D8B030D-6E8A-4147-A177-3AD203B41FA5}">
                      <a16:colId xmlns:a16="http://schemas.microsoft.com/office/drawing/2014/main" val="226211329"/>
                    </a:ext>
                  </a:extLst>
                </a:gridCol>
                <a:gridCol w="3143794">
                  <a:extLst>
                    <a:ext uri="{9D8B030D-6E8A-4147-A177-3AD203B41FA5}">
                      <a16:colId xmlns:a16="http://schemas.microsoft.com/office/drawing/2014/main" val="956994733"/>
                    </a:ext>
                  </a:extLst>
                </a:gridCol>
                <a:gridCol w="4955178">
                  <a:extLst>
                    <a:ext uri="{9D8B030D-6E8A-4147-A177-3AD203B41FA5}">
                      <a16:colId xmlns:a16="http://schemas.microsoft.com/office/drawing/2014/main" val="2323803998"/>
                    </a:ext>
                  </a:extLst>
                </a:gridCol>
              </a:tblGrid>
              <a:tr h="60306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8569361"/>
                  </a:ext>
                </a:extLst>
              </a:tr>
              <a:tr h="482529">
                <a:tc>
                  <a:txBody>
                    <a:bodyPr/>
                    <a:lstStyle/>
                    <a:p>
                      <a:r>
                        <a:rPr lang="en-US" sz="1100" b="1" i="0" kern="1200" dirty="0">
                          <a:solidFill>
                            <a:schemeClr val="tx1"/>
                          </a:solidFill>
                          <a:effectLst/>
                          <a:latin typeface="+mn-lt"/>
                          <a:ea typeface="+mn-ea"/>
                          <a:cs typeface="+mn-cs"/>
                        </a:rPr>
                        <a:t> Low-Code/No-Code Platforms</a:t>
                      </a:r>
                      <a:endParaRPr lang="en-US" sz="1100" b="1" dirty="0"/>
                    </a:p>
                  </a:txBody>
                  <a:tcPr/>
                </a:tc>
                <a:tc>
                  <a:txBody>
                    <a:bodyPr/>
                    <a:lstStyle/>
                    <a:p>
                      <a:r>
                        <a:rPr lang="en-US" sz="1050" dirty="0"/>
                        <a:t>The Software used is MIT App Inventor is a Block Coding Website that is used to build the App which is User-Friendly and required Minimal or less code to run the Functionalities.</a:t>
                      </a:r>
                    </a:p>
                  </a:txBody>
                  <a:tcPr/>
                </a:tc>
                <a:tc>
                  <a:txBody>
                    <a:bodyPr/>
                    <a:lstStyle/>
                    <a:p>
                      <a:r>
                        <a:rPr lang="en-US" sz="1050" dirty="0"/>
                        <a:t>Heart rate Monitor, GPS Module, SOS Alert, Notifications were Implemented, which allowed the Concerned User of the App to monitor their Loved ones.</a:t>
                      </a:r>
                    </a:p>
                  </a:txBody>
                  <a:tcPr/>
                </a:tc>
                <a:extLst>
                  <a:ext uri="{0D108BD9-81ED-4DB2-BD59-A6C34878D82A}">
                    <a16:rowId xmlns:a16="http://schemas.microsoft.com/office/drawing/2014/main" val="1708607993"/>
                  </a:ext>
                </a:extLst>
              </a:tr>
              <a:tr h="505097">
                <a:tc>
                  <a:txBody>
                    <a:bodyPr/>
                    <a:lstStyle/>
                    <a:p>
                      <a:r>
                        <a:rPr lang="en-US" sz="1100" b="1" dirty="0"/>
                        <a:t>Internet of Things</a:t>
                      </a:r>
                    </a:p>
                  </a:txBody>
                  <a:tcPr/>
                </a:tc>
                <a:tc>
                  <a:txBody>
                    <a:bodyPr/>
                    <a:lstStyle/>
                    <a:p>
                      <a:r>
                        <a:rPr lang="en-US" sz="1050" dirty="0"/>
                        <a:t>The GPS Module, SOS Button and the Heart rate Monitor were all Connected to the App and all Functioned directly through the App.</a:t>
                      </a:r>
                    </a:p>
                  </a:txBody>
                  <a:tcPr/>
                </a:tc>
                <a:tc>
                  <a:txBody>
                    <a:bodyPr/>
                    <a:lstStyle/>
                    <a:p>
                      <a:r>
                        <a:rPr lang="en-US" sz="1050" dirty="0"/>
                        <a:t>This Allowed for the Heart Sensor, GPS Module and SOS button to work Effectively and give Accurate Readings with just a Click of a Button.</a:t>
                      </a:r>
                    </a:p>
                  </a:txBody>
                  <a:tcPr/>
                </a:tc>
                <a:extLst>
                  <a:ext uri="{0D108BD9-81ED-4DB2-BD59-A6C34878D82A}">
                    <a16:rowId xmlns:a16="http://schemas.microsoft.com/office/drawing/2014/main" val="2829504626"/>
                  </a:ext>
                </a:extLst>
              </a:tr>
            </a:tbl>
          </a:graphicData>
        </a:graphic>
      </p:graphicFrame>
      <p:sp>
        <p:nvSpPr>
          <p:cNvPr id="22" name="Rectangle 21">
            <a:extLst>
              <a:ext uri="{FF2B5EF4-FFF2-40B4-BE49-F238E27FC236}">
                <a16:creationId xmlns:a16="http://schemas.microsoft.com/office/drawing/2014/main" id="{7FA69821-D2D2-4B76-ACB8-B9C6D66BCC0B}"/>
              </a:ext>
            </a:extLst>
          </p:cNvPr>
          <p:cNvSpPr/>
          <p:nvPr/>
        </p:nvSpPr>
        <p:spPr>
          <a:xfrm>
            <a:off x="642252" y="1241872"/>
            <a:ext cx="1317171" cy="192894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01469BB-A57C-4A63-900C-576AB6A97575}"/>
              </a:ext>
            </a:extLst>
          </p:cNvPr>
          <p:cNvSpPr txBox="1"/>
          <p:nvPr/>
        </p:nvSpPr>
        <p:spPr>
          <a:xfrm>
            <a:off x="642252" y="1261887"/>
            <a:ext cx="997136" cy="738664"/>
          </a:xfrm>
          <a:prstGeom prst="rect">
            <a:avLst/>
          </a:prstGeom>
          <a:noFill/>
        </p:spPr>
        <p:txBody>
          <a:bodyPr wrap="square" rtlCol="0">
            <a:spAutoFit/>
          </a:bodyPr>
          <a:lstStyle/>
          <a:p>
            <a:r>
              <a:rPr lang="en-US" sz="1400" dirty="0"/>
              <a:t>The Smart Walking Stick</a:t>
            </a:r>
          </a:p>
        </p:txBody>
      </p:sp>
      <p:sp>
        <p:nvSpPr>
          <p:cNvPr id="24" name="TextBox 23">
            <a:extLst>
              <a:ext uri="{FF2B5EF4-FFF2-40B4-BE49-F238E27FC236}">
                <a16:creationId xmlns:a16="http://schemas.microsoft.com/office/drawing/2014/main" id="{C8A79E81-67C8-40D9-B1B9-01A9B586D830}"/>
              </a:ext>
            </a:extLst>
          </p:cNvPr>
          <p:cNvSpPr txBox="1"/>
          <p:nvPr/>
        </p:nvSpPr>
        <p:spPr>
          <a:xfrm>
            <a:off x="539932" y="869141"/>
            <a:ext cx="1463036" cy="369332"/>
          </a:xfrm>
          <a:prstGeom prst="rect">
            <a:avLst/>
          </a:prstGeom>
          <a:noFill/>
        </p:spPr>
        <p:txBody>
          <a:bodyPr wrap="square" rtlCol="0">
            <a:spAutoFit/>
          </a:bodyPr>
          <a:lstStyle/>
          <a:p>
            <a:pPr algn="ctr"/>
            <a:r>
              <a:rPr lang="en-US" dirty="0">
                <a:solidFill>
                  <a:srgbClr val="7030A0"/>
                </a:solidFill>
              </a:rPr>
              <a:t>Project Title</a:t>
            </a:r>
          </a:p>
        </p:txBody>
      </p:sp>
    </p:spTree>
    <p:extLst>
      <p:ext uri="{BB962C8B-B14F-4D97-AF65-F5344CB8AC3E}">
        <p14:creationId xmlns:p14="http://schemas.microsoft.com/office/powerpoint/2010/main" val="1924455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1535</TotalTime>
  <Words>1154</Words>
  <Application>Microsoft Office PowerPoint</Application>
  <PresentationFormat>Widescreen</PresentationFormat>
  <Paragraphs>79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Malone</dc:creator>
  <cp:lastModifiedBy>Vishal Krishnan Muralikrishnan</cp:lastModifiedBy>
  <cp:revision>10</cp:revision>
  <dcterms:created xsi:type="dcterms:W3CDTF">2021-10-08T17:27:31Z</dcterms:created>
  <dcterms:modified xsi:type="dcterms:W3CDTF">2025-09-03T14:11:08Z</dcterms:modified>
</cp:coreProperties>
</file>