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5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80" d="100"/>
          <a:sy n="80" d="100"/>
        </p:scale>
        <p:origin x="100" y="-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8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857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1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2FCD7B-4632-432C-AE09-A03957113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89436"/>
            <a:ext cx="8585200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en-US" sz="2400">
                <a:solidFill>
                  <a:schemeClr val="tx1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en-US" dirty="0"/>
              <a:t>ADD HERE YOUR TITLE</a:t>
            </a:r>
          </a:p>
        </p:txBody>
      </p:sp>
    </p:spTree>
    <p:extLst>
      <p:ext uri="{BB962C8B-B14F-4D97-AF65-F5344CB8AC3E}">
        <p14:creationId xmlns:p14="http://schemas.microsoft.com/office/powerpoint/2010/main" val="67458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5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41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3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8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02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186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3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4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F0A73-CA06-4832-8696-D12D33363927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FEEB-BF5E-45EA-9550-2A0F15E2AC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70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8C92A-3736-4AE0-ABCC-1542FF76B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463" y="1077532"/>
            <a:ext cx="7193565" cy="424732"/>
          </a:xfrm>
        </p:spPr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Flow Diagram – Commonly Used Symbols</a:t>
            </a:r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6B6F8FA8-7380-4BDA-9E42-06DCC23BA8E2}"/>
              </a:ext>
            </a:extLst>
          </p:cNvPr>
          <p:cNvSpPr/>
          <p:nvPr/>
        </p:nvSpPr>
        <p:spPr>
          <a:xfrm>
            <a:off x="1913381" y="1975698"/>
            <a:ext cx="1270000" cy="4572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 and End Process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FE39A66A-F90A-48C6-9B1F-E7A0DFEBC689}"/>
              </a:ext>
            </a:extLst>
          </p:cNvPr>
          <p:cNvSpPr/>
          <p:nvPr/>
        </p:nvSpPr>
        <p:spPr>
          <a:xfrm>
            <a:off x="3606800" y="1899498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5C541686-CA21-4ECE-9B9F-01F418C8B6BD}"/>
              </a:ext>
            </a:extLst>
          </p:cNvPr>
          <p:cNvSpPr/>
          <p:nvPr/>
        </p:nvSpPr>
        <p:spPr>
          <a:xfrm>
            <a:off x="5424237" y="1721698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Flowchart: Data 6">
            <a:extLst>
              <a:ext uri="{FF2B5EF4-FFF2-40B4-BE49-F238E27FC236}">
                <a16:creationId xmlns:a16="http://schemas.microsoft.com/office/drawing/2014/main" id="{94426D04-6C38-41A8-9FA3-06E054A6F946}"/>
              </a:ext>
            </a:extLst>
          </p:cNvPr>
          <p:cNvSpPr/>
          <p:nvPr/>
        </p:nvSpPr>
        <p:spPr>
          <a:xfrm>
            <a:off x="7286619" y="1797898"/>
            <a:ext cx="1210167" cy="812800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AE2AA05D-32E5-44F3-8CEA-D6069B01AC02}"/>
              </a:ext>
            </a:extLst>
          </p:cNvPr>
          <p:cNvSpPr/>
          <p:nvPr/>
        </p:nvSpPr>
        <p:spPr>
          <a:xfrm rot="10800000">
            <a:off x="8965151" y="1848698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318D5-A8B8-40CB-8327-62AD988B44A6}"/>
              </a:ext>
            </a:extLst>
          </p:cNvPr>
          <p:cNvSpPr txBox="1"/>
          <p:nvPr/>
        </p:nvSpPr>
        <p:spPr>
          <a:xfrm>
            <a:off x="8965151" y="1988854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2372BB-B0DF-46A1-BB78-30FDDD5BEE48}"/>
              </a:ext>
            </a:extLst>
          </p:cNvPr>
          <p:cNvSpPr txBox="1"/>
          <p:nvPr/>
        </p:nvSpPr>
        <p:spPr>
          <a:xfrm>
            <a:off x="1828800" y="4065896"/>
            <a:ext cx="20694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tx2"/>
                </a:solidFill>
              </a:rPr>
              <a:t>Symbols are connected to show the stepwise flow of the algorithm, like this:</a:t>
            </a:r>
            <a:endParaRPr lang="uk-UA" sz="1600" dirty="0">
              <a:solidFill>
                <a:schemeClr val="tx2"/>
              </a:solidFill>
            </a:endParaRPr>
          </a:p>
        </p:txBody>
      </p:sp>
      <p:sp>
        <p:nvSpPr>
          <p:cNvPr id="36" name="Flowchart: Process 35">
            <a:extLst>
              <a:ext uri="{FF2B5EF4-FFF2-40B4-BE49-F238E27FC236}">
                <a16:creationId xmlns:a16="http://schemas.microsoft.com/office/drawing/2014/main" id="{5101ACD8-C041-472F-BCDD-71EDF577916C}"/>
              </a:ext>
            </a:extLst>
          </p:cNvPr>
          <p:cNvSpPr/>
          <p:nvPr/>
        </p:nvSpPr>
        <p:spPr>
          <a:xfrm>
            <a:off x="4246771" y="4065896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sp>
        <p:nvSpPr>
          <p:cNvPr id="39" name="Flowchart: Decision 38">
            <a:extLst>
              <a:ext uri="{FF2B5EF4-FFF2-40B4-BE49-F238E27FC236}">
                <a16:creationId xmlns:a16="http://schemas.microsoft.com/office/drawing/2014/main" id="{573EC9E9-CD84-466A-AD7F-ECE57F729C8D}"/>
              </a:ext>
            </a:extLst>
          </p:cNvPr>
          <p:cNvSpPr/>
          <p:nvPr/>
        </p:nvSpPr>
        <p:spPr>
          <a:xfrm>
            <a:off x="6133416" y="3886200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FF4E98-D043-4ACD-9952-7D42A0CD768C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5640789" y="4368800"/>
            <a:ext cx="492627" cy="18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rapezoid 42">
            <a:extLst>
              <a:ext uri="{FF2B5EF4-FFF2-40B4-BE49-F238E27FC236}">
                <a16:creationId xmlns:a16="http://schemas.microsoft.com/office/drawing/2014/main" id="{315B13C1-92EC-4904-A258-27BECE7FB5F3}"/>
              </a:ext>
            </a:extLst>
          </p:cNvPr>
          <p:cNvSpPr/>
          <p:nvPr/>
        </p:nvSpPr>
        <p:spPr>
          <a:xfrm rot="10800000">
            <a:off x="8128000" y="4013200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08D086-777D-4426-9290-BA4BC34F468D}"/>
              </a:ext>
            </a:extLst>
          </p:cNvPr>
          <p:cNvSpPr txBox="1"/>
          <p:nvPr/>
        </p:nvSpPr>
        <p:spPr>
          <a:xfrm>
            <a:off x="8128000" y="4153356"/>
            <a:ext cx="121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Manual Operation</a:t>
            </a:r>
          </a:p>
        </p:txBody>
      </p:sp>
      <p:cxnSp>
        <p:nvCxnSpPr>
          <p:cNvPr id="46" name="Connector: Elbow 12">
            <a:extLst>
              <a:ext uri="{FF2B5EF4-FFF2-40B4-BE49-F238E27FC236}">
                <a16:creationId xmlns:a16="http://schemas.microsoft.com/office/drawing/2014/main" id="{E1EEF209-C606-4298-98C9-242CD57BD1C0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7527433" y="4368800"/>
            <a:ext cx="688981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owchart: Process 47">
            <a:extLst>
              <a:ext uri="{FF2B5EF4-FFF2-40B4-BE49-F238E27FC236}">
                <a16:creationId xmlns:a16="http://schemas.microsoft.com/office/drawing/2014/main" id="{04F157D6-013B-47BC-86D1-35FB821EA1C5}"/>
              </a:ext>
            </a:extLst>
          </p:cNvPr>
          <p:cNvSpPr/>
          <p:nvPr/>
        </p:nvSpPr>
        <p:spPr>
          <a:xfrm>
            <a:off x="6133416" y="5291117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Process Step</a:t>
            </a:r>
          </a:p>
        </p:txBody>
      </p:sp>
      <p:cxnSp>
        <p:nvCxnSpPr>
          <p:cNvPr id="51" name="Connector: Elbow 12">
            <a:extLst>
              <a:ext uri="{FF2B5EF4-FFF2-40B4-BE49-F238E27FC236}">
                <a16:creationId xmlns:a16="http://schemas.microsoft.com/office/drawing/2014/main" id="{E1A743F8-9253-4CFB-B016-29BFF889BC8D}"/>
              </a:ext>
            </a:extLst>
          </p:cNvPr>
          <p:cNvCxnSpPr>
            <a:cxnSpLocks/>
            <a:stCxn id="39" idx="2"/>
            <a:endCxn id="48" idx="0"/>
          </p:cNvCxnSpPr>
          <p:nvPr/>
        </p:nvCxnSpPr>
        <p:spPr>
          <a:xfrm>
            <a:off x="6830424" y="4851400"/>
            <a:ext cx="0" cy="43971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2376ACD-1594-4B7F-BF4D-CE4F740E7E96}"/>
              </a:ext>
            </a:extLst>
          </p:cNvPr>
          <p:cNvSpPr txBox="1"/>
          <p:nvPr/>
        </p:nvSpPr>
        <p:spPr>
          <a:xfrm>
            <a:off x="7576343" y="4124475"/>
            <a:ext cx="487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9FB4B6-8EBA-4756-BED0-E9B225CF3A78}"/>
              </a:ext>
            </a:extLst>
          </p:cNvPr>
          <p:cNvSpPr txBox="1"/>
          <p:nvPr/>
        </p:nvSpPr>
        <p:spPr>
          <a:xfrm>
            <a:off x="6844814" y="4886475"/>
            <a:ext cx="384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13F50BC-19BC-42D4-BFB2-4EEB3B630199}"/>
              </a:ext>
            </a:extLst>
          </p:cNvPr>
          <p:cNvSpPr txBox="1"/>
          <p:nvPr/>
        </p:nvSpPr>
        <p:spPr>
          <a:xfrm>
            <a:off x="5450797" y="1963665"/>
            <a:ext cx="13940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 or Logical Condition Test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CE24E7-88DE-4C7B-8F69-8969A6D1B2AC}"/>
              </a:ext>
            </a:extLst>
          </p:cNvPr>
          <p:cNvSpPr txBox="1"/>
          <p:nvPr/>
        </p:nvSpPr>
        <p:spPr>
          <a:xfrm>
            <a:off x="6157871" y="4156272"/>
            <a:ext cx="1394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Decision Point.  Condition True?</a:t>
            </a:r>
          </a:p>
        </p:txBody>
      </p:sp>
    </p:spTree>
    <p:extLst>
      <p:ext uri="{BB962C8B-B14F-4D97-AF65-F5344CB8AC3E}">
        <p14:creationId xmlns:p14="http://schemas.microsoft.com/office/powerpoint/2010/main" val="79866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7CC2D9-6726-40A5-8981-3B4365DB966B}"/>
              </a:ext>
            </a:extLst>
          </p:cNvPr>
          <p:cNvSpPr txBox="1"/>
          <p:nvPr/>
        </p:nvSpPr>
        <p:spPr>
          <a:xfrm>
            <a:off x="844731" y="102776"/>
            <a:ext cx="1005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7030A0"/>
                </a:solidFill>
              </a:rPr>
              <a:t>Algorithmic Thinking: </a:t>
            </a:r>
            <a:r>
              <a:rPr lang="en-US" sz="2800" b="1" dirty="0"/>
              <a:t>Making a Cup of Tea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4971B-799C-479E-A2E3-79BE450F3269}"/>
              </a:ext>
            </a:extLst>
          </p:cNvPr>
          <p:cNvSpPr txBox="1"/>
          <p:nvPr/>
        </p:nvSpPr>
        <p:spPr>
          <a:xfrm>
            <a:off x="1328057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Pseudocode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46D551-D9FA-4D8D-85A5-4D7A725BE363}"/>
              </a:ext>
            </a:extLst>
          </p:cNvPr>
          <p:cNvSpPr txBox="1"/>
          <p:nvPr/>
        </p:nvSpPr>
        <p:spPr>
          <a:xfrm>
            <a:off x="7184571" y="1140823"/>
            <a:ext cx="255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Algorithm Flow Diagram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D03E85-E0C9-4B69-8E1F-DE3EAC2672C3}"/>
              </a:ext>
            </a:extLst>
          </p:cNvPr>
          <p:cNvSpPr/>
          <p:nvPr/>
        </p:nvSpPr>
        <p:spPr>
          <a:xfrm>
            <a:off x="330926" y="1593669"/>
            <a:ext cx="4545874" cy="496388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590E3-7B2D-4A3A-A749-F1718BA0431E}"/>
              </a:ext>
            </a:extLst>
          </p:cNvPr>
          <p:cNvSpPr/>
          <p:nvPr/>
        </p:nvSpPr>
        <p:spPr>
          <a:xfrm>
            <a:off x="5263000" y="1593668"/>
            <a:ext cx="6801394" cy="4963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FAAB-92F6-4D6E-9D5F-6D5E46EAAA46}"/>
              </a:ext>
            </a:extLst>
          </p:cNvPr>
          <p:cNvSpPr txBox="1"/>
          <p:nvPr/>
        </p:nvSpPr>
        <p:spPr>
          <a:xfrm>
            <a:off x="532890" y="1741707"/>
            <a:ext cx="4284617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1:- Decide what tea recipe to follow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2:- Gather Ingredients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3:- Take a teapot with water and start boiling the water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4:- if Water Temperature&gt;100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then add Tea Powder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Keep heating the Water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5:- Pour the Milk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6:-Add Sugar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7:-Stir the Ingredients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8:-Boil for 5-7 Minutes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9:- Filter the Tea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Step 10:- Your tea is Ready to serve</a:t>
            </a:r>
          </a:p>
        </p:txBody>
      </p:sp>
      <p:sp>
        <p:nvSpPr>
          <p:cNvPr id="2" name="Flowchart: Terminator 1">
            <a:extLst>
              <a:ext uri="{FF2B5EF4-FFF2-40B4-BE49-F238E27FC236}">
                <a16:creationId xmlns:a16="http://schemas.microsoft.com/office/drawing/2014/main" id="{BD77AFCD-8EC1-BDC5-D3BC-504DCD248374}"/>
              </a:ext>
            </a:extLst>
          </p:cNvPr>
          <p:cNvSpPr/>
          <p:nvPr/>
        </p:nvSpPr>
        <p:spPr>
          <a:xfrm>
            <a:off x="5461000" y="1741707"/>
            <a:ext cx="1270000" cy="4572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Start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7FCA1CF6-90D3-FC69-7874-8DBE2D582959}"/>
              </a:ext>
            </a:extLst>
          </p:cNvPr>
          <p:cNvSpPr/>
          <p:nvPr/>
        </p:nvSpPr>
        <p:spPr>
          <a:xfrm>
            <a:off x="7117200" y="1720182"/>
            <a:ext cx="1394017" cy="609600"/>
          </a:xfrm>
          <a:prstGeom prst="flowChartProcess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Gather the Ingredients</a:t>
            </a:r>
          </a:p>
        </p:txBody>
      </p:sp>
      <p:sp>
        <p:nvSpPr>
          <p:cNvPr id="25" name="Trapezoid 24">
            <a:extLst>
              <a:ext uri="{FF2B5EF4-FFF2-40B4-BE49-F238E27FC236}">
                <a16:creationId xmlns:a16="http://schemas.microsoft.com/office/drawing/2014/main" id="{23CCA52B-C9F6-8E49-8CBD-AAD7C3869C76}"/>
              </a:ext>
            </a:extLst>
          </p:cNvPr>
          <p:cNvSpPr/>
          <p:nvPr/>
        </p:nvSpPr>
        <p:spPr>
          <a:xfrm rot="10800000">
            <a:off x="8927255" y="1720182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0C253F8-591F-E5D8-9F09-80232F49EC11}"/>
              </a:ext>
            </a:extLst>
          </p:cNvPr>
          <p:cNvSpPr txBox="1"/>
          <p:nvPr/>
        </p:nvSpPr>
        <p:spPr>
          <a:xfrm>
            <a:off x="8986497" y="1660283"/>
            <a:ext cx="1100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Take a teapot with water and start boiling.</a:t>
            </a:r>
            <a:endParaRPr lang="en-US" dirty="0"/>
          </a:p>
        </p:txBody>
      </p:sp>
      <p:sp>
        <p:nvSpPr>
          <p:cNvPr id="27" name="Flowchart: Decision 26">
            <a:extLst>
              <a:ext uri="{FF2B5EF4-FFF2-40B4-BE49-F238E27FC236}">
                <a16:creationId xmlns:a16="http://schemas.microsoft.com/office/drawing/2014/main" id="{79F50638-C95A-BF11-CF82-207FEFFA6F38}"/>
              </a:ext>
            </a:extLst>
          </p:cNvPr>
          <p:cNvSpPr/>
          <p:nvPr/>
        </p:nvSpPr>
        <p:spPr>
          <a:xfrm>
            <a:off x="8839846" y="2826929"/>
            <a:ext cx="1394017" cy="965200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Water Temperature&gt;100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28" name="Connector: Elbow 12">
            <a:extLst>
              <a:ext uri="{FF2B5EF4-FFF2-40B4-BE49-F238E27FC236}">
                <a16:creationId xmlns:a16="http://schemas.microsoft.com/office/drawing/2014/main" id="{84A31479-AF52-F7A4-DCD3-1B61ACF05563}"/>
              </a:ext>
            </a:extLst>
          </p:cNvPr>
          <p:cNvCxnSpPr>
            <a:cxnSpLocks/>
          </p:cNvCxnSpPr>
          <p:nvPr/>
        </p:nvCxnSpPr>
        <p:spPr>
          <a:xfrm>
            <a:off x="6745869" y="1966347"/>
            <a:ext cx="401119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12">
            <a:extLst>
              <a:ext uri="{FF2B5EF4-FFF2-40B4-BE49-F238E27FC236}">
                <a16:creationId xmlns:a16="http://schemas.microsoft.com/office/drawing/2014/main" id="{D3F2204D-8C17-5C29-73DE-52DB8444F5C4}"/>
              </a:ext>
            </a:extLst>
          </p:cNvPr>
          <p:cNvCxnSpPr>
            <a:cxnSpLocks/>
          </p:cNvCxnSpPr>
          <p:nvPr/>
        </p:nvCxnSpPr>
        <p:spPr>
          <a:xfrm flipV="1">
            <a:off x="8517438" y="1957611"/>
            <a:ext cx="492627" cy="18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12">
            <a:extLst>
              <a:ext uri="{FF2B5EF4-FFF2-40B4-BE49-F238E27FC236}">
                <a16:creationId xmlns:a16="http://schemas.microsoft.com/office/drawing/2014/main" id="{F060F86B-BE8D-6BBB-F569-1A53F63C8E83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9536854" y="2491280"/>
            <a:ext cx="1" cy="33564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12">
            <a:extLst>
              <a:ext uri="{FF2B5EF4-FFF2-40B4-BE49-F238E27FC236}">
                <a16:creationId xmlns:a16="http://schemas.microsoft.com/office/drawing/2014/main" id="{593E1BBD-0C9B-F129-1C00-AACEAE97A1E5}"/>
              </a:ext>
            </a:extLst>
          </p:cNvPr>
          <p:cNvCxnSpPr>
            <a:cxnSpLocks/>
          </p:cNvCxnSpPr>
          <p:nvPr/>
        </p:nvCxnSpPr>
        <p:spPr>
          <a:xfrm flipV="1">
            <a:off x="10247683" y="3307633"/>
            <a:ext cx="492627" cy="189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12">
            <a:extLst>
              <a:ext uri="{FF2B5EF4-FFF2-40B4-BE49-F238E27FC236}">
                <a16:creationId xmlns:a16="http://schemas.microsoft.com/office/drawing/2014/main" id="{370E5B7B-0E90-A2AD-6143-F8C6649C46E3}"/>
              </a:ext>
            </a:extLst>
          </p:cNvPr>
          <p:cNvCxnSpPr>
            <a:cxnSpLocks/>
          </p:cNvCxnSpPr>
          <p:nvPr/>
        </p:nvCxnSpPr>
        <p:spPr>
          <a:xfrm flipH="1">
            <a:off x="8232550" y="3307633"/>
            <a:ext cx="607296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4A1448F-CDFA-FE83-33F7-8BA456A12245}"/>
              </a:ext>
            </a:extLst>
          </p:cNvPr>
          <p:cNvSpPr txBox="1"/>
          <p:nvPr/>
        </p:nvSpPr>
        <p:spPr>
          <a:xfrm>
            <a:off x="8340508" y="292717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E02B5F8-EC85-362A-75E9-EE01EFC10E97}"/>
              </a:ext>
            </a:extLst>
          </p:cNvPr>
          <p:cNvSpPr txBox="1"/>
          <p:nvPr/>
        </p:nvSpPr>
        <p:spPr>
          <a:xfrm>
            <a:off x="10233863" y="289654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7FA92669-DCA6-4480-071E-0E2A679F44B0}"/>
              </a:ext>
            </a:extLst>
          </p:cNvPr>
          <p:cNvSpPr/>
          <p:nvPr/>
        </p:nvSpPr>
        <p:spPr>
          <a:xfrm rot="10800000">
            <a:off x="7087421" y="2999743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Trapezoid 45">
            <a:extLst>
              <a:ext uri="{FF2B5EF4-FFF2-40B4-BE49-F238E27FC236}">
                <a16:creationId xmlns:a16="http://schemas.microsoft.com/office/drawing/2014/main" id="{C0B47AA8-9E06-8A37-6CA8-E662DA1CE778}"/>
              </a:ext>
            </a:extLst>
          </p:cNvPr>
          <p:cNvSpPr/>
          <p:nvPr/>
        </p:nvSpPr>
        <p:spPr>
          <a:xfrm rot="10800000">
            <a:off x="10684334" y="2999743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8C72E4A-FC0A-756C-4337-863BDCBBA34D}"/>
              </a:ext>
            </a:extLst>
          </p:cNvPr>
          <p:cNvSpPr txBox="1"/>
          <p:nvPr/>
        </p:nvSpPr>
        <p:spPr>
          <a:xfrm>
            <a:off x="7097949" y="3081211"/>
            <a:ext cx="11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Add Tea Powder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D6C630-E06D-735D-852D-0C441A2E0DF4}"/>
              </a:ext>
            </a:extLst>
          </p:cNvPr>
          <p:cNvSpPr txBox="1"/>
          <p:nvPr/>
        </p:nvSpPr>
        <p:spPr>
          <a:xfrm>
            <a:off x="10743577" y="3081211"/>
            <a:ext cx="11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Keep heating the Water</a:t>
            </a:r>
            <a:endParaRPr lang="en-US" dirty="0"/>
          </a:p>
        </p:txBody>
      </p:sp>
      <p:cxnSp>
        <p:nvCxnSpPr>
          <p:cNvPr id="49" name="Connector: Elbow 12">
            <a:extLst>
              <a:ext uri="{FF2B5EF4-FFF2-40B4-BE49-F238E27FC236}">
                <a16:creationId xmlns:a16="http://schemas.microsoft.com/office/drawing/2014/main" id="{C5B0C9D5-7974-3644-001D-7A4F7E009C94}"/>
              </a:ext>
            </a:extLst>
          </p:cNvPr>
          <p:cNvCxnSpPr>
            <a:cxnSpLocks/>
          </p:cNvCxnSpPr>
          <p:nvPr/>
        </p:nvCxnSpPr>
        <p:spPr>
          <a:xfrm>
            <a:off x="11347606" y="3710943"/>
            <a:ext cx="0" cy="64637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12">
            <a:extLst>
              <a:ext uri="{FF2B5EF4-FFF2-40B4-BE49-F238E27FC236}">
                <a16:creationId xmlns:a16="http://schemas.microsoft.com/office/drawing/2014/main" id="{60E87913-2D64-90A3-07C9-89ADBA08A47A}"/>
              </a:ext>
            </a:extLst>
          </p:cNvPr>
          <p:cNvCxnSpPr>
            <a:cxnSpLocks/>
          </p:cNvCxnSpPr>
          <p:nvPr/>
        </p:nvCxnSpPr>
        <p:spPr>
          <a:xfrm flipH="1">
            <a:off x="9470003" y="4326725"/>
            <a:ext cx="187760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12">
            <a:extLst>
              <a:ext uri="{FF2B5EF4-FFF2-40B4-BE49-F238E27FC236}">
                <a16:creationId xmlns:a16="http://schemas.microsoft.com/office/drawing/2014/main" id="{EA4A9FF4-B621-1160-5061-9D40F5EB1E1C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9536854" y="3792129"/>
            <a:ext cx="1" cy="5040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12">
            <a:extLst>
              <a:ext uri="{FF2B5EF4-FFF2-40B4-BE49-F238E27FC236}">
                <a16:creationId xmlns:a16="http://schemas.microsoft.com/office/drawing/2014/main" id="{94FFDC77-E308-8C8D-C738-CCCA96E424CA}"/>
              </a:ext>
            </a:extLst>
          </p:cNvPr>
          <p:cNvCxnSpPr>
            <a:cxnSpLocks/>
          </p:cNvCxnSpPr>
          <p:nvPr/>
        </p:nvCxnSpPr>
        <p:spPr>
          <a:xfrm flipH="1">
            <a:off x="6591388" y="3355342"/>
            <a:ext cx="50329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rapezoid 61">
            <a:extLst>
              <a:ext uri="{FF2B5EF4-FFF2-40B4-BE49-F238E27FC236}">
                <a16:creationId xmlns:a16="http://schemas.microsoft.com/office/drawing/2014/main" id="{F6C6D827-0BA5-9AE6-103A-FE181FCFE8E7}"/>
              </a:ext>
            </a:extLst>
          </p:cNvPr>
          <p:cNvSpPr/>
          <p:nvPr/>
        </p:nvSpPr>
        <p:spPr>
          <a:xfrm rot="10800000">
            <a:off x="5461000" y="2999743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894857A-219F-400A-11F8-6E4790DE6A8B}"/>
              </a:ext>
            </a:extLst>
          </p:cNvPr>
          <p:cNvSpPr txBox="1"/>
          <p:nvPr/>
        </p:nvSpPr>
        <p:spPr>
          <a:xfrm>
            <a:off x="5531133" y="3169133"/>
            <a:ext cx="110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Pour the Milk</a:t>
            </a:r>
            <a:endParaRPr lang="en-US" dirty="0"/>
          </a:p>
        </p:txBody>
      </p:sp>
      <p:sp>
        <p:nvSpPr>
          <p:cNvPr id="65" name="Trapezoid 64">
            <a:extLst>
              <a:ext uri="{FF2B5EF4-FFF2-40B4-BE49-F238E27FC236}">
                <a16:creationId xmlns:a16="http://schemas.microsoft.com/office/drawing/2014/main" id="{7100C001-5E45-F3D4-2676-3A7D8D6C9FE4}"/>
              </a:ext>
            </a:extLst>
          </p:cNvPr>
          <p:cNvSpPr/>
          <p:nvPr/>
        </p:nvSpPr>
        <p:spPr>
          <a:xfrm rot="10800000">
            <a:off x="5471890" y="4115982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6" name="Trapezoid 65">
            <a:extLst>
              <a:ext uri="{FF2B5EF4-FFF2-40B4-BE49-F238E27FC236}">
                <a16:creationId xmlns:a16="http://schemas.microsoft.com/office/drawing/2014/main" id="{6EB12212-3251-03C8-6BAE-A2AF74EF0F65}"/>
              </a:ext>
            </a:extLst>
          </p:cNvPr>
          <p:cNvSpPr/>
          <p:nvPr/>
        </p:nvSpPr>
        <p:spPr>
          <a:xfrm rot="10800000">
            <a:off x="5471890" y="5204466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C0F21FC-F70C-580A-C104-42CF00A0F8E6}"/>
              </a:ext>
            </a:extLst>
          </p:cNvPr>
          <p:cNvSpPr txBox="1"/>
          <p:nvPr/>
        </p:nvSpPr>
        <p:spPr>
          <a:xfrm>
            <a:off x="5490674" y="4302272"/>
            <a:ext cx="110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Add Sugar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0B3C1B2-F6F1-8FC3-745A-9B31F72CC893}"/>
              </a:ext>
            </a:extLst>
          </p:cNvPr>
          <p:cNvSpPr txBox="1"/>
          <p:nvPr/>
        </p:nvSpPr>
        <p:spPr>
          <a:xfrm>
            <a:off x="5490674" y="5204939"/>
            <a:ext cx="11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Stir the Ingredients</a:t>
            </a:r>
            <a:endParaRPr lang="en-US" dirty="0"/>
          </a:p>
        </p:txBody>
      </p:sp>
      <p:sp>
        <p:nvSpPr>
          <p:cNvPr id="69" name="Trapezoid 68">
            <a:extLst>
              <a:ext uri="{FF2B5EF4-FFF2-40B4-BE49-F238E27FC236}">
                <a16:creationId xmlns:a16="http://schemas.microsoft.com/office/drawing/2014/main" id="{9D9AC8C9-9F3F-52ED-A336-B3DB663B7BA2}"/>
              </a:ext>
            </a:extLst>
          </p:cNvPr>
          <p:cNvSpPr/>
          <p:nvPr/>
        </p:nvSpPr>
        <p:spPr>
          <a:xfrm rot="10800000">
            <a:off x="6979463" y="5204466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Trapezoid 69">
            <a:extLst>
              <a:ext uri="{FF2B5EF4-FFF2-40B4-BE49-F238E27FC236}">
                <a16:creationId xmlns:a16="http://schemas.microsoft.com/office/drawing/2014/main" id="{6E65A4FB-C8A1-EB17-617A-683504566EEB}"/>
              </a:ext>
            </a:extLst>
          </p:cNvPr>
          <p:cNvSpPr/>
          <p:nvPr/>
        </p:nvSpPr>
        <p:spPr>
          <a:xfrm rot="10800000">
            <a:off x="8544720" y="5204466"/>
            <a:ext cx="1219200" cy="711200"/>
          </a:xfrm>
          <a:prstGeom prst="trapezoid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390413-5A04-C96E-6286-2EFEBCE6BF96}"/>
              </a:ext>
            </a:extLst>
          </p:cNvPr>
          <p:cNvSpPr txBox="1"/>
          <p:nvPr/>
        </p:nvSpPr>
        <p:spPr>
          <a:xfrm>
            <a:off x="7038705" y="5287144"/>
            <a:ext cx="1100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Boil For 5-7 Minutes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F953193-BFD8-3EA0-4385-15E263A58F37}"/>
              </a:ext>
            </a:extLst>
          </p:cNvPr>
          <p:cNvSpPr txBox="1"/>
          <p:nvPr/>
        </p:nvSpPr>
        <p:spPr>
          <a:xfrm>
            <a:off x="8599169" y="5364462"/>
            <a:ext cx="1100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/>
                </a:solidFill>
                <a:cs typeface="Courier New" panose="02070309020205020404" pitchFamily="49" charset="0"/>
              </a:rPr>
              <a:t>Filter the Tea</a:t>
            </a:r>
            <a:endParaRPr lang="en-US" dirty="0"/>
          </a:p>
        </p:txBody>
      </p:sp>
      <p:sp>
        <p:nvSpPr>
          <p:cNvPr id="75" name="Flowchart: Terminator 74">
            <a:extLst>
              <a:ext uri="{FF2B5EF4-FFF2-40B4-BE49-F238E27FC236}">
                <a16:creationId xmlns:a16="http://schemas.microsoft.com/office/drawing/2014/main" id="{9FA86BE4-9402-710E-025B-BA0E83C6D619}"/>
              </a:ext>
            </a:extLst>
          </p:cNvPr>
          <p:cNvSpPr/>
          <p:nvPr/>
        </p:nvSpPr>
        <p:spPr>
          <a:xfrm>
            <a:off x="10332423" y="5274361"/>
            <a:ext cx="1270000" cy="457200"/>
          </a:xfrm>
          <a:prstGeom prst="flowChartTermina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Stop</a:t>
            </a:r>
          </a:p>
        </p:txBody>
      </p:sp>
      <p:cxnSp>
        <p:nvCxnSpPr>
          <p:cNvPr id="76" name="Connector: Elbow 12">
            <a:extLst>
              <a:ext uri="{FF2B5EF4-FFF2-40B4-BE49-F238E27FC236}">
                <a16:creationId xmlns:a16="http://schemas.microsoft.com/office/drawing/2014/main" id="{141A21C7-9FB7-4913-D250-E746847B1CF6}"/>
              </a:ext>
            </a:extLst>
          </p:cNvPr>
          <p:cNvCxnSpPr>
            <a:cxnSpLocks/>
            <a:stCxn id="62" idx="0"/>
            <a:endCxn id="65" idx="2"/>
          </p:cNvCxnSpPr>
          <p:nvPr/>
        </p:nvCxnSpPr>
        <p:spPr>
          <a:xfrm>
            <a:off x="6070600" y="3710943"/>
            <a:ext cx="10890" cy="4050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12">
            <a:extLst>
              <a:ext uri="{FF2B5EF4-FFF2-40B4-BE49-F238E27FC236}">
                <a16:creationId xmlns:a16="http://schemas.microsoft.com/office/drawing/2014/main" id="{D893CB8C-309F-8D3B-D228-626C87125AE4}"/>
              </a:ext>
            </a:extLst>
          </p:cNvPr>
          <p:cNvCxnSpPr>
            <a:cxnSpLocks/>
          </p:cNvCxnSpPr>
          <p:nvPr/>
        </p:nvCxnSpPr>
        <p:spPr>
          <a:xfrm>
            <a:off x="6041031" y="4799427"/>
            <a:ext cx="10890" cy="40503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12">
            <a:extLst>
              <a:ext uri="{FF2B5EF4-FFF2-40B4-BE49-F238E27FC236}">
                <a16:creationId xmlns:a16="http://schemas.microsoft.com/office/drawing/2014/main" id="{1AB6C3F1-9EF9-D40C-0A89-61250275FA66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6645558" y="5517977"/>
            <a:ext cx="393147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12">
            <a:extLst>
              <a:ext uri="{FF2B5EF4-FFF2-40B4-BE49-F238E27FC236}">
                <a16:creationId xmlns:a16="http://schemas.microsoft.com/office/drawing/2014/main" id="{15F749D9-351E-3E7C-01EC-B274F9E246EC}"/>
              </a:ext>
            </a:extLst>
          </p:cNvPr>
          <p:cNvCxnSpPr>
            <a:cxnSpLocks/>
          </p:cNvCxnSpPr>
          <p:nvPr/>
        </p:nvCxnSpPr>
        <p:spPr>
          <a:xfrm>
            <a:off x="8198663" y="5560066"/>
            <a:ext cx="384604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12">
            <a:extLst>
              <a:ext uri="{FF2B5EF4-FFF2-40B4-BE49-F238E27FC236}">
                <a16:creationId xmlns:a16="http://schemas.microsoft.com/office/drawing/2014/main" id="{3FB3531A-9E4F-6470-141D-947C13D9EA3E}"/>
              </a:ext>
            </a:extLst>
          </p:cNvPr>
          <p:cNvCxnSpPr>
            <a:cxnSpLocks/>
            <a:stCxn id="74" idx="3"/>
            <a:endCxn id="75" idx="1"/>
          </p:cNvCxnSpPr>
          <p:nvPr/>
        </p:nvCxnSpPr>
        <p:spPr>
          <a:xfrm flipV="1">
            <a:off x="9699883" y="5502961"/>
            <a:ext cx="63254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68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362</TotalTime>
  <Words>191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Flow Diagram – Commonly Used Symbols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Malone</dc:creator>
  <cp:lastModifiedBy>Vishal Krishnan Muralikrishnan</cp:lastModifiedBy>
  <cp:revision>8</cp:revision>
  <dcterms:created xsi:type="dcterms:W3CDTF">2021-10-08T17:27:31Z</dcterms:created>
  <dcterms:modified xsi:type="dcterms:W3CDTF">2025-09-19T20:30:42Z</dcterms:modified>
</cp:coreProperties>
</file>