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0" r:id="rId5"/>
    <p:sldId id="261" r:id="rId6"/>
    <p:sldId id="272" r:id="rId7"/>
    <p:sldId id="262" r:id="rId8"/>
    <p:sldId id="263" r:id="rId9"/>
    <p:sldId id="276" r:id="rId10"/>
    <p:sldId id="264" r:id="rId11"/>
    <p:sldId id="26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72A6-6B6A-442C-B308-DE77C8F7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1829-22B5-461D-A7BE-4091E40D0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3911A-73F4-4704-88DA-A13A7C51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5B29-264E-4874-B53F-0A5BD23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255E-C640-4A8E-97ED-2623E0BD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6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4B9E-007B-4D77-8327-947ED442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D5E3-5E61-49E7-968E-90C1ACE9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C571-2846-4E7F-8328-A0CD39B4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6F83-A02B-487F-9C3E-34AFBE58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54A1-62CC-4AA9-8686-8068226B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0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ACA30-CECD-4628-A0C6-879F7AB68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43C9D-09B2-4164-9BC2-466FC4FE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7693-0531-48D7-9548-7FEBF9DB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4972-BE71-4EB1-BE91-E7AD73F3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8C90-4E85-46D9-B98E-DACEEA5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9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14FC-83E3-4776-BCB2-DE16228A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B58A-A2C1-4BA9-B44A-01F8E2F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69D4-E11A-47A6-BCD1-E8131FD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9769-E5FF-4E85-8235-3E268572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89A4-C22E-4A61-A594-00BCB193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4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3ABA-DEE4-4B96-8D74-2F86CC28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D7BC-596A-4539-9FB4-9CD56A25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A68E6-2748-48C3-A21F-F4C9DB0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B0BD4-77C7-4F60-8E31-4EAE12F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3AAF-BA8D-4473-B5D0-55F67F56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7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50A0-3E49-4979-B10F-36367343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8021-10E7-4B9A-A90A-0158135D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264B8-0F57-4858-AE25-3E2207DA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8008-EC91-40AF-AE70-5D759693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8D83B-0E2A-4554-BF64-6A4DB05D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9E3FE-7D03-4840-B1C5-EF07BE60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697A-6212-48B7-B50A-3495AD4C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9044-6D94-4B8B-A0F7-FC82C517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294-0676-4DF6-8B8E-2AD27A28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B0D86-DA2F-4EC7-8205-C43DE295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E5C4B-9050-4404-9434-073748E0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BA203-08C2-4AB8-80C1-A56C13B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F6F3C-0DB9-4CE6-BE99-578B97C8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843C1-4C7C-4E1C-B707-A6237D14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7FEE-722D-4739-BFD3-98A1CF8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15171-4BF0-4CAA-BDAB-A0B98E58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D28B0-5A9E-42FB-B788-44A4C521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11AF2-6F87-412D-87A4-2B47AA18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5376F-4B3D-49AF-9432-7D7A5D8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09307-EF90-4D4B-90F3-BD397FDF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AF71-9FD8-463A-9679-644BE503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8822-7704-4F95-86D7-44B9F2AB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067E-EE75-4D6C-AE90-6504637D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AB3B4-3661-4FCE-9569-78C5D29A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E242-E129-4F0B-99B0-7F3E2805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A292-34ED-49E1-9776-13A4292C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AC3D-B6E5-448D-A6BC-F7D560CF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4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9C22-F999-439C-AA12-5FDF490E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951C-0AD2-4D08-9BE7-D3F2612B7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3892F-32E0-456E-9B9C-2957CC38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1384-A444-43F0-B890-8B175B27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0E9D3-7B77-4232-A43C-84D63861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64C16-8E4A-41D5-A580-15FABF3E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2BB57-2EBC-48A8-AB27-8DF0A10A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D779-05A6-4819-907E-3B79155B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2A6E-8DF6-456A-BB0A-251E7EE50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E8E7-26D0-4312-8B08-6B6952DC472A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2FC6-AD2B-4E60-A69F-291537BD5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3A5C-03FF-4AF1-B8C4-773AAF61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5175-5960-43AC-BF71-73FA4280E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656B-5C87-42E4-BF84-1FFED08F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b="1" dirty="0"/>
              <a:t>Context Aware Smart Energy Recommender (CASER)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7F4B0-9C79-4289-ADAB-1883D20F7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-Vishal Sarda</a:t>
            </a:r>
          </a:p>
          <a:p>
            <a:pPr algn="r"/>
            <a:r>
              <a:rPr lang="en-IN" dirty="0"/>
              <a:t>(112007720)</a:t>
            </a:r>
          </a:p>
        </p:txBody>
      </p:sp>
    </p:spTree>
    <p:extLst>
      <p:ext uri="{BB962C8B-B14F-4D97-AF65-F5344CB8AC3E}">
        <p14:creationId xmlns:p14="http://schemas.microsoft.com/office/powerpoint/2010/main" val="238454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3371-890D-4840-8E33-029EB15BD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199" y="321485"/>
            <a:ext cx="9144000" cy="708325"/>
          </a:xfrm>
        </p:spPr>
        <p:txBody>
          <a:bodyPr>
            <a:normAutofit/>
          </a:bodyPr>
          <a:lstStyle/>
          <a:p>
            <a:r>
              <a:rPr lang="en-IN" sz="4000" b="1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C563A-6060-4F31-96F9-39038131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29810"/>
            <a:ext cx="9144000" cy="42279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Publicly available Pecan Street dataset of Australia for 3 months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Aggregate energy use of 125 houses to simulate the substation load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Impact of contextual information, mainly outdoor temperature, date and time of the day on prediction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Metric - Root Mean Square Error (RMSE)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Training to testing data ratio - 1:2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41B3F-F769-493A-BAC8-49F2AFCCB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53" y="3997173"/>
            <a:ext cx="2143587" cy="1444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0200D-7607-4198-BDD7-81ABB93A6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8" y="3997173"/>
            <a:ext cx="4945639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1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A220-48BE-4665-9F7B-C910D9D1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606E-C829-40C1-9EA8-C22DBFD0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Improves energy savings at residential houses with acceptable accuracy</a:t>
            </a:r>
          </a:p>
          <a:p>
            <a:r>
              <a:rPr lang="en-IN" sz="2400" dirty="0"/>
              <a:t>Enables energy providers to better monitor and manage substation load</a:t>
            </a:r>
          </a:p>
          <a:p>
            <a:r>
              <a:rPr lang="en-IN" sz="2400" dirty="0">
                <a:solidFill>
                  <a:srgbClr val="000000"/>
                </a:solidFill>
              </a:rPr>
              <a:t>Usage of real data and incorporation of key contextual information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Intuitive visualization</a:t>
            </a:r>
          </a:p>
          <a:p>
            <a:endParaRPr lang="en-IN" dirty="0"/>
          </a:p>
          <a:p>
            <a:r>
              <a:rPr lang="en-IN" sz="2400" dirty="0"/>
              <a:t>Shortcomings and future work scope:</a:t>
            </a:r>
          </a:p>
          <a:p>
            <a:pPr lvl="1"/>
            <a:r>
              <a:rPr lang="en-IN" sz="2000" dirty="0"/>
              <a:t>Only 3 factors (temperature, date, time) considered in contextual data</a:t>
            </a:r>
          </a:p>
          <a:p>
            <a:pPr lvl="1"/>
            <a:r>
              <a:rPr lang="en-IN" sz="2000" dirty="0"/>
              <a:t>Sample size can be increased</a:t>
            </a:r>
          </a:p>
          <a:p>
            <a:pPr lvl="1"/>
            <a:r>
              <a:rPr lang="en-IN" sz="2000" dirty="0"/>
              <a:t>Algorithms other than SVM can be evaluated</a:t>
            </a:r>
          </a:p>
          <a:p>
            <a:pPr lvl="1"/>
            <a:r>
              <a:rPr lang="en-IN" sz="2000" dirty="0"/>
              <a:t>User studies to measure effectiveness of visualization methods</a:t>
            </a: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862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EE0A-19B8-4153-9384-BB2E13B2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509"/>
            <a:ext cx="10515600" cy="3238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158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88" y="474184"/>
            <a:ext cx="10093566" cy="7841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Need for balancing electricity supply and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69" y="1746213"/>
            <a:ext cx="6640497" cy="3822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Effective storage of electricity at large-scale capacity is impractical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High fluctuations in demand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Under-utilization of power grid infrastructure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Recent example of uncertainty in demand due to COVID-19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CD012-55EB-490F-8DEE-A4909672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83" y="1889366"/>
            <a:ext cx="3690692" cy="28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9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0552DF-97E4-460F-8434-47D30144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 possible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76B2B-74E8-4C75-86AA-3A49A09F4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6361590" cy="3483222"/>
          </a:xfrm>
        </p:spPr>
        <p:txBody>
          <a:bodyPr>
            <a:normAutofit/>
          </a:bodyPr>
          <a:lstStyle/>
          <a:p>
            <a:r>
              <a:rPr lang="en-US" sz="2400" dirty="0"/>
              <a:t>The demand response strategy</a:t>
            </a:r>
          </a:p>
          <a:p>
            <a:r>
              <a:rPr lang="en-IN" sz="2400" dirty="0">
                <a:solidFill>
                  <a:srgbClr val="000000"/>
                </a:solidFill>
              </a:rPr>
              <a:t>Improving the management of residential loads at the consumer and energy provider level</a:t>
            </a:r>
          </a:p>
          <a:p>
            <a:r>
              <a:rPr lang="en-IN" sz="2400" dirty="0">
                <a:solidFill>
                  <a:srgbClr val="000000"/>
                </a:solidFill>
              </a:rPr>
              <a:t>Incentives to customers for altering their consumption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Reducing the peak demand</a:t>
            </a:r>
            <a:endParaRPr lang="en-IN" sz="2400" dirty="0"/>
          </a:p>
          <a:p>
            <a:r>
              <a:rPr lang="en-IN" sz="2400" dirty="0"/>
              <a:t>Win-win situation for both consumer and supplier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8B080B-A700-40F7-940E-872F66A6E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19" y="2032988"/>
            <a:ext cx="3879542" cy="2600148"/>
          </a:xfrm>
        </p:spPr>
      </p:pic>
    </p:spTree>
    <p:extLst>
      <p:ext uri="{BB962C8B-B14F-4D97-AF65-F5344CB8AC3E}">
        <p14:creationId xmlns:p14="http://schemas.microsoft.com/office/powerpoint/2010/main" val="138997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D9E-6EE4-4754-BA05-0D94FB3D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Challenges in implementation</a:t>
            </a:r>
          </a:p>
        </p:txBody>
      </p:sp>
      <p:sp>
        <p:nvSpPr>
          <p:cNvPr id="9" name="AutoShape 6" descr="\Pi ">
            <a:extLst>
              <a:ext uri="{FF2B5EF4-FFF2-40B4-BE49-F238E27FC236}">
                <a16:creationId xmlns:a16="http://schemas.microsoft.com/office/drawing/2014/main" id="{EE39665C-5F37-4252-A4E3-FDBE2240C6F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687389"/>
            <a:ext cx="7045171" cy="34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sz="2400" dirty="0"/>
              <a:t>Absence of context-awareness</a:t>
            </a:r>
          </a:p>
          <a:p>
            <a:r>
              <a:rPr lang="en-IN" sz="2400" dirty="0"/>
              <a:t>Maintaining user engagement in the data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Lack of effective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0000"/>
                </a:solidFill>
              </a:rPr>
              <a:t>visual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0000"/>
                </a:solidFill>
              </a:rPr>
              <a:t>communication to consumers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Diversity of consumer profiles at the local level</a:t>
            </a:r>
          </a:p>
          <a:p>
            <a:r>
              <a:rPr lang="en-IN" sz="2400" dirty="0">
                <a:solidFill>
                  <a:srgbClr val="000000"/>
                </a:solidFill>
              </a:rPr>
              <a:t>Accuracy of energy consumption prediction for the immediate future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Limited exploration of provider side visual interface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5C04B-AEC7-4355-AFD9-30238837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3" y="1987349"/>
            <a:ext cx="3604334" cy="21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FDB9-C0A5-433C-BDC7-ABA785A5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365125"/>
            <a:ext cx="10937290" cy="97540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CASER – A context aware smart energy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8230-4540-4302-B90B-426C6C93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6596" cy="43513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A rule-based smart energy recommender that considers the resident’s energy plan, tariff as well as their current and historical energy consumption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Context-aware prediction of consumption load at individual household and substation level</a:t>
            </a:r>
          </a:p>
          <a:p>
            <a:r>
              <a:rPr lang="en-IN" sz="2400" dirty="0">
                <a:solidFill>
                  <a:srgbClr val="000000"/>
                </a:solidFill>
              </a:rPr>
              <a:t>Implementation of proposed smart energy recommender as a mobile application and a web portal</a:t>
            </a:r>
          </a:p>
          <a:p>
            <a:r>
              <a:rPr lang="en-IN" sz="2400" dirty="0">
                <a:solidFill>
                  <a:srgbClr val="000000"/>
                </a:solidFill>
              </a:rPr>
              <a:t>Measurement of the impact of different types of context on load prediction</a:t>
            </a:r>
          </a:p>
          <a:p>
            <a:endParaRPr lang="en-IN" sz="2400" dirty="0">
              <a:solidFill>
                <a:srgbClr val="000000"/>
              </a:solidFill>
              <a:latin typeface="ff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4EF16-BEFF-4653-BF07-36231187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96" y="1904574"/>
            <a:ext cx="4271788" cy="30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D1A5-4550-4020-98A2-D60EDBB5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40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Methodology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5B0A-2065-49B6-B43D-2B51DEB0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8437" cy="4351338"/>
          </a:xfrm>
        </p:spPr>
        <p:txBody>
          <a:bodyPr>
            <a:normAutofit/>
          </a:bodyPr>
          <a:lstStyle/>
          <a:p>
            <a:r>
              <a:rPr lang="en-IN" sz="2400" dirty="0"/>
              <a:t>Recommendation module and Rule repository module</a:t>
            </a:r>
          </a:p>
          <a:p>
            <a:r>
              <a:rPr lang="en-IN" sz="2400" dirty="0">
                <a:solidFill>
                  <a:srgbClr val="000000"/>
                </a:solidFill>
              </a:rPr>
              <a:t>Household threshold and substation threshold</a:t>
            </a:r>
          </a:p>
          <a:p>
            <a:r>
              <a:rPr lang="en-IN" sz="2400" dirty="0"/>
              <a:t>Data collected from smart meters used for recommendation and applied to SVM Regression with Gaussian Kernel</a:t>
            </a:r>
          </a:p>
          <a:p>
            <a:r>
              <a:rPr lang="en-IN" sz="2400" dirty="0"/>
              <a:t>Rule repository can be updated as per the energy plans and tariff rates of the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46835-E155-4165-8646-4687A8DAA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1691641"/>
            <a:ext cx="4024470" cy="280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4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4B4F-9B00-4D60-BA29-DCF68472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8EB559-53D2-4C69-949A-F3D7A72D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84" y="1757779"/>
            <a:ext cx="6427432" cy="3071674"/>
          </a:xfrm>
        </p:spPr>
      </p:pic>
    </p:spTree>
    <p:extLst>
      <p:ext uri="{BB962C8B-B14F-4D97-AF65-F5344CB8AC3E}">
        <p14:creationId xmlns:p14="http://schemas.microsoft.com/office/powerpoint/2010/main" val="29048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0ADA-79BF-4DE1-8B1B-054A7F8D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A152-2443-425A-A4B6-0AB00EBE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7"/>
            <a:ext cx="10515600" cy="5409798"/>
          </a:xfrm>
        </p:spPr>
        <p:txBody>
          <a:bodyPr/>
          <a:lstStyle/>
          <a:p>
            <a:r>
              <a:rPr lang="en-IN" sz="2400" dirty="0"/>
              <a:t>Client-side mobile app for consumers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D0F6A-2710-4F78-9133-77B6DFAE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5920"/>
            <a:ext cx="4747260" cy="5030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0946B-A671-4F27-A5FE-FD44C9A0A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80" y="1645920"/>
            <a:ext cx="4655820" cy="49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9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0ADA-79BF-4DE1-8B1B-054A7F8D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A152-2443-425A-A4B6-0AB00EBE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7"/>
            <a:ext cx="10515600" cy="5409798"/>
          </a:xfrm>
        </p:spPr>
        <p:txBody>
          <a:bodyPr/>
          <a:lstStyle/>
          <a:p>
            <a:r>
              <a:rPr lang="en-IN" sz="2400" dirty="0"/>
              <a:t>Client-side desktop app for providers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9C0B9-4AFD-4165-9067-EAD6EC27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2" y="1509647"/>
            <a:ext cx="5166805" cy="2825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0BFE5-2E4D-40C1-973B-E8551715F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60" y="1503383"/>
            <a:ext cx="4861560" cy="2825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135735-91BB-4A66-ABF8-35D62890D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98" y="4634145"/>
            <a:ext cx="4869180" cy="15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6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3411</TotalTime>
  <Words>385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ff2</vt:lpstr>
      <vt:lpstr>Office Theme</vt:lpstr>
      <vt:lpstr>Context Aware Smart Energy Recommender (CASER)</vt:lpstr>
      <vt:lpstr>Need for balancing electricity supply and demand</vt:lpstr>
      <vt:lpstr>A possible solution</vt:lpstr>
      <vt:lpstr>Challenges in implementation</vt:lpstr>
      <vt:lpstr>CASER – A context aware smart energy recommender</vt:lpstr>
      <vt:lpstr>Methodology and Architecture</vt:lpstr>
      <vt:lpstr>Implementation</vt:lpstr>
      <vt:lpstr>Implementation</vt:lpstr>
      <vt:lpstr>Implementation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Sarda</dc:creator>
  <cp:lastModifiedBy>Vishal Sarda</cp:lastModifiedBy>
  <cp:revision>226</cp:revision>
  <dcterms:created xsi:type="dcterms:W3CDTF">2019-11-02T23:06:08Z</dcterms:created>
  <dcterms:modified xsi:type="dcterms:W3CDTF">2020-04-15T22:42:14Z</dcterms:modified>
</cp:coreProperties>
</file>